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3"/>
  </p:notesMasterIdLst>
  <p:sldIdLst>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303"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304" r:id="rId37"/>
    <p:sldId id="290" r:id="rId38"/>
    <p:sldId id="291" r:id="rId39"/>
    <p:sldId id="292" r:id="rId40"/>
    <p:sldId id="305" r:id="rId41"/>
    <p:sldId id="307" r:id="rId42"/>
    <p:sldId id="294" r:id="rId43"/>
    <p:sldId id="306" r:id="rId44"/>
    <p:sldId id="295" r:id="rId45"/>
    <p:sldId id="296" r:id="rId46"/>
    <p:sldId id="309" r:id="rId47"/>
    <p:sldId id="308" r:id="rId48"/>
    <p:sldId id="299" r:id="rId49"/>
    <p:sldId id="300" r:id="rId50"/>
    <p:sldId id="301" r:id="rId51"/>
    <p:sldId id="302" r:id="rId52"/>
  </p:sldIdLst>
  <p:sldSz cx="18288000" cy="10287000"/>
  <p:notesSz cx="6858000" cy="9144000"/>
  <p:embeddedFontLst>
    <p:embeddedFont>
      <p:font typeface="Agrandir" panose="020B0604020202020204" charset="0"/>
      <p:regular r:id="rId54"/>
    </p:embeddedFont>
    <p:embeddedFont>
      <p:font typeface="Agrandir Bold" panose="020B0604020202020204" charset="0"/>
      <p:regular r:id="rId55"/>
    </p:embeddedFont>
    <p:embeddedFont>
      <p:font typeface="Agrandir Medium" panose="020B0604020202020204" charset="0"/>
      <p:regular r:id="rId56"/>
    </p:embeddedFont>
    <p:embeddedFont>
      <p:font typeface="Agrandir Medium Bold" panose="020B0604020202020204" charset="0"/>
      <p:regular r:id="rId57"/>
    </p:embeddedFont>
    <p:embeddedFont>
      <p:font typeface="Calibri" panose="020F0502020204030204" pitchFamily="34" charset="0"/>
      <p:regular r:id="rId58"/>
      <p:bold r:id="rId59"/>
      <p:italic r:id="rId60"/>
      <p:boldItalic r:id="rId61"/>
    </p:embeddedFont>
    <p:embeddedFont>
      <p:font typeface="Hussar Bold" panose="020B0604020202020204" charset="0"/>
      <p:regular r:id="rId62"/>
    </p:embeddedFont>
    <p:embeddedFont>
      <p:font typeface="Montserrat Classic" panose="020B0604020202020204" charset="0"/>
      <p:regular r:id="rId63"/>
    </p:embeddedFont>
    <p:embeddedFont>
      <p:font typeface="Montserrat Classic Bold" panose="020B0604020202020204" charset="0"/>
      <p:regular r:id="rId64"/>
    </p:embeddedFont>
    <p:embeddedFont>
      <p:font typeface="Open Sans Extra Bold" panose="020B0604020202020204" charset="0"/>
      <p:regular r:id="rId65"/>
    </p:embeddedFont>
    <p:embeddedFont>
      <p:font typeface="Permanent Marker" panose="020B0604020202020204" charset="0"/>
      <p:regular r:id="rId66"/>
    </p:embeddedFont>
    <p:embeddedFont>
      <p:font typeface="Raleway" pitchFamily="2" charset="0"/>
      <p:regular r:id="rId67"/>
      <p:bold r:id="rId68"/>
      <p:italic r:id="rId69"/>
      <p:boldItalic r:id="rId70"/>
    </p:embeddedFont>
    <p:embeddedFont>
      <p:font typeface="Raleway Bold" charset="0"/>
      <p:regular r:id="rId71"/>
    </p:embeddedFont>
    <p:embeddedFont>
      <p:font typeface="Ranga" panose="020B0604020202020204" charset="0"/>
      <p:regular r:id="rId72"/>
    </p:embeddedFont>
    <p:embeddedFont>
      <p:font typeface="WC Mano Negra Bold" panose="020B0604020202020204" charset="0"/>
      <p:regular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2.fntdata"/><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ssia Mereu" userId="b1ab83a9-5f86-4729-9b45-2b24aed7f5cc" providerId="ADAL" clId="{868107C8-92F2-47E6-B305-65B290E49221}"/>
    <pc:docChg chg="modSld">
      <pc:chgData name="Alessia Mereu" userId="b1ab83a9-5f86-4729-9b45-2b24aed7f5cc" providerId="ADAL" clId="{868107C8-92F2-47E6-B305-65B290E49221}" dt="2023-10-26T14:13:25.644" v="5" actId="207"/>
      <pc:docMkLst>
        <pc:docMk/>
      </pc:docMkLst>
      <pc:sldChg chg="addSp modSp mod">
        <pc:chgData name="Alessia Mereu" userId="b1ab83a9-5f86-4729-9b45-2b24aed7f5cc" providerId="ADAL" clId="{868107C8-92F2-47E6-B305-65B290E49221}" dt="2023-10-26T14:13:25.644" v="5" actId="207"/>
        <pc:sldMkLst>
          <pc:docMk/>
          <pc:sldMk cId="0" sldId="256"/>
        </pc:sldMkLst>
        <pc:spChg chg="add mod">
          <ac:chgData name="Alessia Mereu" userId="b1ab83a9-5f86-4729-9b45-2b24aed7f5cc" providerId="ADAL" clId="{868107C8-92F2-47E6-B305-65B290E49221}" dt="2023-10-26T14:13:25.644" v="5" actId="207"/>
          <ac:spMkLst>
            <pc:docMk/>
            <pc:sldMk cId="0" sldId="256"/>
            <ac:spMk id="9" creationId="{AC794148-6529-D3C6-2766-2E4174F2968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465A5-C4B9-44FB-87C7-13C4075628C1}" type="datetimeFigureOut">
              <a:rPr lang="sv-SE" smtClean="0"/>
              <a:t>2023-10-26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82C88F-1AE8-49FE-96E9-97C6485D178B}" type="slidenum">
              <a:rPr lang="sv-SE" smtClean="0"/>
              <a:t>‹#›</a:t>
            </a:fld>
            <a:endParaRPr lang="sv-SE"/>
          </a:p>
        </p:txBody>
      </p:sp>
    </p:spTree>
    <p:extLst>
      <p:ext uri="{BB962C8B-B14F-4D97-AF65-F5344CB8AC3E}">
        <p14:creationId xmlns:p14="http://schemas.microsoft.com/office/powerpoint/2010/main" val="352356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282C88F-1AE8-49FE-96E9-97C6485D178B}" type="slidenum">
              <a:rPr lang="sv-SE" smtClean="0"/>
              <a:t>43</a:t>
            </a:fld>
            <a:endParaRPr lang="sv-SE"/>
          </a:p>
        </p:txBody>
      </p:sp>
    </p:spTree>
    <p:extLst>
      <p:ext uri="{BB962C8B-B14F-4D97-AF65-F5344CB8AC3E}">
        <p14:creationId xmlns:p14="http://schemas.microsoft.com/office/powerpoint/2010/main" val="3050085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282C88F-1AE8-49FE-96E9-97C6485D178B}" type="slidenum">
              <a:rPr lang="sv-SE" smtClean="0"/>
              <a:t>44</a:t>
            </a:fld>
            <a:endParaRPr lang="sv-SE"/>
          </a:p>
        </p:txBody>
      </p:sp>
    </p:spTree>
    <p:extLst>
      <p:ext uri="{BB962C8B-B14F-4D97-AF65-F5344CB8AC3E}">
        <p14:creationId xmlns:p14="http://schemas.microsoft.com/office/powerpoint/2010/main" val="1639559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sv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13" Type="http://schemas.openxmlformats.org/officeDocument/2006/relationships/image" Target="../media/image72.svg"/><Relationship Id="rId18" Type="http://schemas.openxmlformats.org/officeDocument/2006/relationships/image" Target="../media/image77.png"/><Relationship Id="rId26" Type="http://schemas.openxmlformats.org/officeDocument/2006/relationships/image" Target="../media/image85.png"/><Relationship Id="rId39" Type="http://schemas.openxmlformats.org/officeDocument/2006/relationships/image" Target="../media/image98.svg"/><Relationship Id="rId21" Type="http://schemas.openxmlformats.org/officeDocument/2006/relationships/image" Target="../media/image80.svg"/><Relationship Id="rId34" Type="http://schemas.openxmlformats.org/officeDocument/2006/relationships/image" Target="../media/image93.png"/><Relationship Id="rId42" Type="http://schemas.openxmlformats.org/officeDocument/2006/relationships/image" Target="../media/image101.png"/><Relationship Id="rId47" Type="http://schemas.openxmlformats.org/officeDocument/2006/relationships/image" Target="../media/image106.png"/><Relationship Id="rId7" Type="http://schemas.openxmlformats.org/officeDocument/2006/relationships/image" Target="../media/image66.svg"/><Relationship Id="rId2" Type="http://schemas.openxmlformats.org/officeDocument/2006/relationships/image" Target="../media/image61.png"/><Relationship Id="rId16" Type="http://schemas.openxmlformats.org/officeDocument/2006/relationships/image" Target="../media/image75.png"/><Relationship Id="rId29"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svg"/><Relationship Id="rId24" Type="http://schemas.openxmlformats.org/officeDocument/2006/relationships/image" Target="../media/image83.png"/><Relationship Id="rId32" Type="http://schemas.openxmlformats.org/officeDocument/2006/relationships/image" Target="../media/image91.png"/><Relationship Id="rId37" Type="http://schemas.openxmlformats.org/officeDocument/2006/relationships/image" Target="../media/image96.svg"/><Relationship Id="rId40" Type="http://schemas.openxmlformats.org/officeDocument/2006/relationships/image" Target="../media/image99.png"/><Relationship Id="rId45" Type="http://schemas.openxmlformats.org/officeDocument/2006/relationships/image" Target="../media/image104.png"/><Relationship Id="rId5" Type="http://schemas.openxmlformats.org/officeDocument/2006/relationships/image" Target="../media/image64.svg"/><Relationship Id="rId15" Type="http://schemas.openxmlformats.org/officeDocument/2006/relationships/image" Target="../media/image74.svg"/><Relationship Id="rId23" Type="http://schemas.openxmlformats.org/officeDocument/2006/relationships/image" Target="../media/image82.svg"/><Relationship Id="rId28" Type="http://schemas.openxmlformats.org/officeDocument/2006/relationships/image" Target="../media/image87.png"/><Relationship Id="rId36" Type="http://schemas.openxmlformats.org/officeDocument/2006/relationships/image" Target="../media/image95.png"/><Relationship Id="rId10" Type="http://schemas.openxmlformats.org/officeDocument/2006/relationships/image" Target="../media/image69.png"/><Relationship Id="rId19" Type="http://schemas.openxmlformats.org/officeDocument/2006/relationships/image" Target="../media/image78.svg"/><Relationship Id="rId31" Type="http://schemas.openxmlformats.org/officeDocument/2006/relationships/image" Target="../media/image90.svg"/><Relationship Id="rId44" Type="http://schemas.openxmlformats.org/officeDocument/2006/relationships/image" Target="../media/image103.sv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3.png"/><Relationship Id="rId22" Type="http://schemas.openxmlformats.org/officeDocument/2006/relationships/image" Target="../media/image81.png"/><Relationship Id="rId27" Type="http://schemas.openxmlformats.org/officeDocument/2006/relationships/image" Target="../media/image86.svg"/><Relationship Id="rId30" Type="http://schemas.openxmlformats.org/officeDocument/2006/relationships/image" Target="../media/image89.png"/><Relationship Id="rId35" Type="http://schemas.openxmlformats.org/officeDocument/2006/relationships/image" Target="../media/image94.svg"/><Relationship Id="rId43" Type="http://schemas.openxmlformats.org/officeDocument/2006/relationships/image" Target="../media/image102.png"/><Relationship Id="rId48" Type="http://schemas.openxmlformats.org/officeDocument/2006/relationships/image" Target="../media/image107.svg"/><Relationship Id="rId8" Type="http://schemas.openxmlformats.org/officeDocument/2006/relationships/image" Target="../media/image67.png"/><Relationship Id="rId3" Type="http://schemas.openxmlformats.org/officeDocument/2006/relationships/image" Target="../media/image62.svg"/><Relationship Id="rId12" Type="http://schemas.openxmlformats.org/officeDocument/2006/relationships/image" Target="../media/image71.png"/><Relationship Id="rId17" Type="http://schemas.openxmlformats.org/officeDocument/2006/relationships/image" Target="../media/image76.svg"/><Relationship Id="rId25" Type="http://schemas.openxmlformats.org/officeDocument/2006/relationships/image" Target="../media/image84.svg"/><Relationship Id="rId33" Type="http://schemas.openxmlformats.org/officeDocument/2006/relationships/image" Target="../media/image92.svg"/><Relationship Id="rId38" Type="http://schemas.openxmlformats.org/officeDocument/2006/relationships/image" Target="../media/image97.png"/><Relationship Id="rId46" Type="http://schemas.openxmlformats.org/officeDocument/2006/relationships/image" Target="../media/image105.svg"/><Relationship Id="rId20" Type="http://schemas.openxmlformats.org/officeDocument/2006/relationships/image" Target="../media/image79.png"/><Relationship Id="rId41" Type="http://schemas.openxmlformats.org/officeDocument/2006/relationships/image" Target="../media/image100.svg"/></Relationships>
</file>

<file path=ppt/slides/_rels/slide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10.svg"/></Relationships>
</file>

<file path=ppt/slides/_rels/slide2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3.svg"/><Relationship Id="rId7" Type="http://schemas.openxmlformats.org/officeDocument/2006/relationships/image" Target="../media/image117.sv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29.png"/><Relationship Id="rId18" Type="http://schemas.openxmlformats.org/officeDocument/2006/relationships/image" Target="../media/image134.sv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svg"/><Relationship Id="rId17" Type="http://schemas.openxmlformats.org/officeDocument/2006/relationships/image" Target="../media/image133.png"/><Relationship Id="rId2" Type="http://schemas.openxmlformats.org/officeDocument/2006/relationships/image" Target="../media/image118.jpeg"/><Relationship Id="rId16" Type="http://schemas.openxmlformats.org/officeDocument/2006/relationships/image" Target="../media/image132.svg"/><Relationship Id="rId1" Type="http://schemas.openxmlformats.org/officeDocument/2006/relationships/slideLayout" Target="../slideLayouts/slideLayout7.xml"/><Relationship Id="rId6" Type="http://schemas.openxmlformats.org/officeDocument/2006/relationships/image" Target="../media/image122.sv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 Id="rId14" Type="http://schemas.openxmlformats.org/officeDocument/2006/relationships/image" Target="../media/image130.svg"/></Relationships>
</file>

<file path=ppt/slides/_rels/slide3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29.png"/><Relationship Id="rId18" Type="http://schemas.openxmlformats.org/officeDocument/2006/relationships/image" Target="../media/image134.svg"/><Relationship Id="rId3" Type="http://schemas.openxmlformats.org/officeDocument/2006/relationships/image" Target="../media/image119.png"/><Relationship Id="rId21" Type="http://schemas.openxmlformats.org/officeDocument/2006/relationships/image" Target="../media/image138.png"/><Relationship Id="rId7" Type="http://schemas.openxmlformats.org/officeDocument/2006/relationships/image" Target="../media/image123.png"/><Relationship Id="rId12" Type="http://schemas.openxmlformats.org/officeDocument/2006/relationships/image" Target="../media/image128.svg"/><Relationship Id="rId17" Type="http://schemas.openxmlformats.org/officeDocument/2006/relationships/image" Target="../media/image133.png"/><Relationship Id="rId2" Type="http://schemas.openxmlformats.org/officeDocument/2006/relationships/image" Target="../media/image118.jpeg"/><Relationship Id="rId16" Type="http://schemas.openxmlformats.org/officeDocument/2006/relationships/image" Target="../media/image132.svg"/><Relationship Id="rId20" Type="http://schemas.openxmlformats.org/officeDocument/2006/relationships/image" Target="../media/image137.svg"/><Relationship Id="rId1" Type="http://schemas.openxmlformats.org/officeDocument/2006/relationships/slideLayout" Target="../slideLayouts/slideLayout7.xml"/><Relationship Id="rId6" Type="http://schemas.openxmlformats.org/officeDocument/2006/relationships/image" Target="../media/image122.sv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png"/><Relationship Id="rId10" Type="http://schemas.openxmlformats.org/officeDocument/2006/relationships/image" Target="../media/image126.svg"/><Relationship Id="rId19" Type="http://schemas.openxmlformats.org/officeDocument/2006/relationships/image" Target="../media/image136.png"/><Relationship Id="rId4" Type="http://schemas.openxmlformats.org/officeDocument/2006/relationships/image" Target="../media/image120.svg"/><Relationship Id="rId9" Type="http://schemas.openxmlformats.org/officeDocument/2006/relationships/image" Target="../media/image125.png"/><Relationship Id="rId14" Type="http://schemas.openxmlformats.org/officeDocument/2006/relationships/image" Target="../media/image130.svg"/><Relationship Id="rId22" Type="http://schemas.openxmlformats.org/officeDocument/2006/relationships/image" Target="../media/image139.svg"/></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42.svg"/><Relationship Id="rId13" Type="http://schemas.openxmlformats.org/officeDocument/2006/relationships/image" Target="../media/image147.png"/><Relationship Id="rId18" Type="http://schemas.openxmlformats.org/officeDocument/2006/relationships/image" Target="../media/image152.svg"/><Relationship Id="rId3" Type="http://schemas.openxmlformats.org/officeDocument/2006/relationships/image" Target="../media/image121.png"/><Relationship Id="rId21" Type="http://schemas.openxmlformats.org/officeDocument/2006/relationships/image" Target="../media/image153.png"/><Relationship Id="rId7" Type="http://schemas.openxmlformats.org/officeDocument/2006/relationships/image" Target="../media/image141.png"/><Relationship Id="rId12" Type="http://schemas.openxmlformats.org/officeDocument/2006/relationships/image" Target="../media/image146.svg"/><Relationship Id="rId17" Type="http://schemas.openxmlformats.org/officeDocument/2006/relationships/image" Target="../media/image151.png"/><Relationship Id="rId2" Type="http://schemas.openxmlformats.org/officeDocument/2006/relationships/image" Target="../media/image140.jpeg"/><Relationship Id="rId16" Type="http://schemas.openxmlformats.org/officeDocument/2006/relationships/image" Target="../media/image150.svg"/><Relationship Id="rId20" Type="http://schemas.openxmlformats.org/officeDocument/2006/relationships/image" Target="../media/image134.svg"/><Relationship Id="rId1" Type="http://schemas.openxmlformats.org/officeDocument/2006/relationships/slideLayout" Target="../slideLayouts/slideLayout7.xml"/><Relationship Id="rId6" Type="http://schemas.openxmlformats.org/officeDocument/2006/relationships/image" Target="../media/image137.svg"/><Relationship Id="rId11" Type="http://schemas.openxmlformats.org/officeDocument/2006/relationships/image" Target="../media/image145.png"/><Relationship Id="rId5" Type="http://schemas.openxmlformats.org/officeDocument/2006/relationships/image" Target="../media/image136.png"/><Relationship Id="rId15" Type="http://schemas.openxmlformats.org/officeDocument/2006/relationships/image" Target="../media/image149.png"/><Relationship Id="rId10" Type="http://schemas.openxmlformats.org/officeDocument/2006/relationships/image" Target="../media/image144.svg"/><Relationship Id="rId19" Type="http://schemas.openxmlformats.org/officeDocument/2006/relationships/image" Target="../media/image133.png"/><Relationship Id="rId4" Type="http://schemas.openxmlformats.org/officeDocument/2006/relationships/image" Target="../media/image122.svg"/><Relationship Id="rId9" Type="http://schemas.openxmlformats.org/officeDocument/2006/relationships/image" Target="../media/image143.png"/><Relationship Id="rId14" Type="http://schemas.openxmlformats.org/officeDocument/2006/relationships/image" Target="../media/image148.svg"/><Relationship Id="rId22" Type="http://schemas.openxmlformats.org/officeDocument/2006/relationships/image" Target="../media/image154.svg"/></Relationships>
</file>

<file path=ppt/slides/_rels/slide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42.svg"/><Relationship Id="rId13" Type="http://schemas.openxmlformats.org/officeDocument/2006/relationships/image" Target="../media/image147.png"/><Relationship Id="rId18" Type="http://schemas.openxmlformats.org/officeDocument/2006/relationships/image" Target="../media/image152.svg"/><Relationship Id="rId3" Type="http://schemas.openxmlformats.org/officeDocument/2006/relationships/image" Target="../media/image121.png"/><Relationship Id="rId21" Type="http://schemas.openxmlformats.org/officeDocument/2006/relationships/image" Target="../media/image153.png"/><Relationship Id="rId7" Type="http://schemas.openxmlformats.org/officeDocument/2006/relationships/image" Target="../media/image141.png"/><Relationship Id="rId12" Type="http://schemas.openxmlformats.org/officeDocument/2006/relationships/image" Target="../media/image146.svg"/><Relationship Id="rId17" Type="http://schemas.openxmlformats.org/officeDocument/2006/relationships/image" Target="../media/image151.png"/><Relationship Id="rId2" Type="http://schemas.openxmlformats.org/officeDocument/2006/relationships/image" Target="../media/image140.jpeg"/><Relationship Id="rId16" Type="http://schemas.openxmlformats.org/officeDocument/2006/relationships/image" Target="../media/image150.svg"/><Relationship Id="rId20" Type="http://schemas.openxmlformats.org/officeDocument/2006/relationships/image" Target="../media/image134.svg"/><Relationship Id="rId1" Type="http://schemas.openxmlformats.org/officeDocument/2006/relationships/slideLayout" Target="../slideLayouts/slideLayout7.xml"/><Relationship Id="rId6" Type="http://schemas.openxmlformats.org/officeDocument/2006/relationships/image" Target="../media/image137.svg"/><Relationship Id="rId11" Type="http://schemas.openxmlformats.org/officeDocument/2006/relationships/image" Target="../media/image145.png"/><Relationship Id="rId5" Type="http://schemas.openxmlformats.org/officeDocument/2006/relationships/image" Target="../media/image136.png"/><Relationship Id="rId15" Type="http://schemas.openxmlformats.org/officeDocument/2006/relationships/image" Target="../media/image149.png"/><Relationship Id="rId10" Type="http://schemas.openxmlformats.org/officeDocument/2006/relationships/image" Target="../media/image144.svg"/><Relationship Id="rId19" Type="http://schemas.openxmlformats.org/officeDocument/2006/relationships/image" Target="../media/image133.png"/><Relationship Id="rId4" Type="http://schemas.openxmlformats.org/officeDocument/2006/relationships/image" Target="../media/image122.svg"/><Relationship Id="rId9" Type="http://schemas.openxmlformats.org/officeDocument/2006/relationships/image" Target="../media/image143.png"/><Relationship Id="rId14" Type="http://schemas.openxmlformats.org/officeDocument/2006/relationships/image" Target="../media/image148.svg"/><Relationship Id="rId22" Type="http://schemas.openxmlformats.org/officeDocument/2006/relationships/image" Target="../media/image154.svg"/></Relationships>
</file>

<file path=ppt/slides/_rels/slide38.xml.rels><?xml version="1.0" encoding="UTF-8" standalone="yes"?>
<Relationships xmlns="http://schemas.openxmlformats.org/package/2006/relationships"><Relationship Id="rId8" Type="http://schemas.openxmlformats.org/officeDocument/2006/relationships/image" Target="../media/image146.svg"/><Relationship Id="rId13" Type="http://schemas.openxmlformats.org/officeDocument/2006/relationships/image" Target="../media/image151.png"/><Relationship Id="rId18" Type="http://schemas.openxmlformats.org/officeDocument/2006/relationships/image" Target="../media/image158.svg"/><Relationship Id="rId3" Type="http://schemas.openxmlformats.org/officeDocument/2006/relationships/image" Target="../media/image121.png"/><Relationship Id="rId21" Type="http://schemas.openxmlformats.org/officeDocument/2006/relationships/image" Target="../media/image133.png"/><Relationship Id="rId7" Type="http://schemas.openxmlformats.org/officeDocument/2006/relationships/image" Target="../media/image145.png"/><Relationship Id="rId12" Type="http://schemas.openxmlformats.org/officeDocument/2006/relationships/image" Target="../media/image150.svg"/><Relationship Id="rId17" Type="http://schemas.openxmlformats.org/officeDocument/2006/relationships/image" Target="../media/image157.png"/><Relationship Id="rId2" Type="http://schemas.openxmlformats.org/officeDocument/2006/relationships/image" Target="../media/image140.jpeg"/><Relationship Id="rId16" Type="http://schemas.openxmlformats.org/officeDocument/2006/relationships/image" Target="../media/image156.svg"/><Relationship Id="rId20" Type="http://schemas.openxmlformats.org/officeDocument/2006/relationships/image" Target="../media/image154.svg"/><Relationship Id="rId1" Type="http://schemas.openxmlformats.org/officeDocument/2006/relationships/slideLayout" Target="../slideLayouts/slideLayout7.xml"/><Relationship Id="rId6" Type="http://schemas.openxmlformats.org/officeDocument/2006/relationships/image" Target="../media/image144.svg"/><Relationship Id="rId11" Type="http://schemas.openxmlformats.org/officeDocument/2006/relationships/image" Target="../media/image149.png"/><Relationship Id="rId5" Type="http://schemas.openxmlformats.org/officeDocument/2006/relationships/image" Target="../media/image143.png"/><Relationship Id="rId15" Type="http://schemas.openxmlformats.org/officeDocument/2006/relationships/image" Target="../media/image155.png"/><Relationship Id="rId10" Type="http://schemas.openxmlformats.org/officeDocument/2006/relationships/image" Target="../media/image148.svg"/><Relationship Id="rId19" Type="http://schemas.openxmlformats.org/officeDocument/2006/relationships/image" Target="../media/image153.png"/><Relationship Id="rId4" Type="http://schemas.openxmlformats.org/officeDocument/2006/relationships/image" Target="../media/image122.svg"/><Relationship Id="rId9" Type="http://schemas.openxmlformats.org/officeDocument/2006/relationships/image" Target="../media/image147.png"/><Relationship Id="rId14" Type="http://schemas.openxmlformats.org/officeDocument/2006/relationships/image" Target="../media/image152.svg"/><Relationship Id="rId22" Type="http://schemas.openxmlformats.org/officeDocument/2006/relationships/image" Target="../media/image134.svg"/></Relationships>
</file>

<file path=ppt/slides/_rels/slide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openxmlformats.org/officeDocument/2006/relationships/image" Target="../media/image146.svg"/><Relationship Id="rId13" Type="http://schemas.openxmlformats.org/officeDocument/2006/relationships/image" Target="../media/image151.png"/><Relationship Id="rId18" Type="http://schemas.openxmlformats.org/officeDocument/2006/relationships/image" Target="../media/image158.svg"/><Relationship Id="rId3" Type="http://schemas.openxmlformats.org/officeDocument/2006/relationships/image" Target="../media/image121.png"/><Relationship Id="rId21" Type="http://schemas.openxmlformats.org/officeDocument/2006/relationships/image" Target="../media/image133.png"/><Relationship Id="rId7" Type="http://schemas.openxmlformats.org/officeDocument/2006/relationships/image" Target="../media/image145.png"/><Relationship Id="rId12" Type="http://schemas.openxmlformats.org/officeDocument/2006/relationships/image" Target="../media/image150.svg"/><Relationship Id="rId17" Type="http://schemas.openxmlformats.org/officeDocument/2006/relationships/image" Target="../media/image157.png"/><Relationship Id="rId2" Type="http://schemas.openxmlformats.org/officeDocument/2006/relationships/image" Target="../media/image140.jpeg"/><Relationship Id="rId16" Type="http://schemas.openxmlformats.org/officeDocument/2006/relationships/image" Target="../media/image156.svg"/><Relationship Id="rId20" Type="http://schemas.openxmlformats.org/officeDocument/2006/relationships/image" Target="../media/image154.svg"/><Relationship Id="rId1" Type="http://schemas.openxmlformats.org/officeDocument/2006/relationships/slideLayout" Target="../slideLayouts/slideLayout7.xml"/><Relationship Id="rId6" Type="http://schemas.openxmlformats.org/officeDocument/2006/relationships/image" Target="../media/image144.svg"/><Relationship Id="rId11" Type="http://schemas.openxmlformats.org/officeDocument/2006/relationships/image" Target="../media/image149.png"/><Relationship Id="rId5" Type="http://schemas.openxmlformats.org/officeDocument/2006/relationships/image" Target="../media/image143.png"/><Relationship Id="rId15" Type="http://schemas.openxmlformats.org/officeDocument/2006/relationships/image" Target="../media/image155.png"/><Relationship Id="rId10" Type="http://schemas.openxmlformats.org/officeDocument/2006/relationships/image" Target="../media/image148.svg"/><Relationship Id="rId19" Type="http://schemas.openxmlformats.org/officeDocument/2006/relationships/image" Target="../media/image153.png"/><Relationship Id="rId4" Type="http://schemas.openxmlformats.org/officeDocument/2006/relationships/image" Target="../media/image122.svg"/><Relationship Id="rId9" Type="http://schemas.openxmlformats.org/officeDocument/2006/relationships/image" Target="../media/image147.png"/><Relationship Id="rId14" Type="http://schemas.openxmlformats.org/officeDocument/2006/relationships/image" Target="../media/image152.svg"/><Relationship Id="rId22" Type="http://schemas.openxmlformats.org/officeDocument/2006/relationships/image" Target="../media/image134.svg"/></Relationships>
</file>

<file path=ppt/slides/_rels/slide41.xml.rels><?xml version="1.0" encoding="UTF-8" standalone="yes"?>
<Relationships xmlns="http://schemas.openxmlformats.org/package/2006/relationships"><Relationship Id="rId8" Type="http://schemas.openxmlformats.org/officeDocument/2006/relationships/image" Target="../media/image164.svg"/><Relationship Id="rId13" Type="http://schemas.openxmlformats.org/officeDocument/2006/relationships/image" Target="../media/image169.png"/><Relationship Id="rId18" Type="http://schemas.openxmlformats.org/officeDocument/2006/relationships/image" Target="../media/image158.svg"/><Relationship Id="rId3" Type="http://schemas.openxmlformats.org/officeDocument/2006/relationships/image" Target="../media/image159.png"/><Relationship Id="rId21" Type="http://schemas.openxmlformats.org/officeDocument/2006/relationships/image" Target="../media/image173.png"/><Relationship Id="rId7" Type="http://schemas.openxmlformats.org/officeDocument/2006/relationships/image" Target="../media/image163.png"/><Relationship Id="rId12" Type="http://schemas.openxmlformats.org/officeDocument/2006/relationships/image" Target="../media/image168.svg"/><Relationship Id="rId17" Type="http://schemas.openxmlformats.org/officeDocument/2006/relationships/image" Target="../media/image157.png"/><Relationship Id="rId2" Type="http://schemas.openxmlformats.org/officeDocument/2006/relationships/image" Target="../media/image140.jpeg"/><Relationship Id="rId16" Type="http://schemas.openxmlformats.org/officeDocument/2006/relationships/image" Target="../media/image156.svg"/><Relationship Id="rId20" Type="http://schemas.openxmlformats.org/officeDocument/2006/relationships/image" Target="../media/image172.svg"/><Relationship Id="rId1" Type="http://schemas.openxmlformats.org/officeDocument/2006/relationships/slideLayout" Target="../slideLayouts/slideLayout7.xml"/><Relationship Id="rId6" Type="http://schemas.openxmlformats.org/officeDocument/2006/relationships/image" Target="../media/image162.svg"/><Relationship Id="rId11" Type="http://schemas.openxmlformats.org/officeDocument/2006/relationships/image" Target="../media/image167.png"/><Relationship Id="rId5" Type="http://schemas.openxmlformats.org/officeDocument/2006/relationships/image" Target="../media/image161.png"/><Relationship Id="rId15" Type="http://schemas.openxmlformats.org/officeDocument/2006/relationships/image" Target="../media/image155.png"/><Relationship Id="rId10" Type="http://schemas.openxmlformats.org/officeDocument/2006/relationships/image" Target="../media/image166.svg"/><Relationship Id="rId19" Type="http://schemas.openxmlformats.org/officeDocument/2006/relationships/image" Target="../media/image171.png"/><Relationship Id="rId4" Type="http://schemas.openxmlformats.org/officeDocument/2006/relationships/image" Target="../media/image160.svg"/><Relationship Id="rId9" Type="http://schemas.openxmlformats.org/officeDocument/2006/relationships/image" Target="../media/image165.png"/><Relationship Id="rId14" Type="http://schemas.openxmlformats.org/officeDocument/2006/relationships/image" Target="../media/image170.svg"/><Relationship Id="rId22" Type="http://schemas.openxmlformats.org/officeDocument/2006/relationships/image" Target="../media/image174.svg"/></Relationships>
</file>

<file path=ppt/slides/_rels/slide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8.svg"/><Relationship Id="rId18" Type="http://schemas.openxmlformats.org/officeDocument/2006/relationships/image" Target="../media/image157.png"/><Relationship Id="rId3" Type="http://schemas.openxmlformats.org/officeDocument/2006/relationships/image" Target="../media/image140.jpeg"/><Relationship Id="rId21" Type="http://schemas.openxmlformats.org/officeDocument/2006/relationships/image" Target="../media/image172.svg"/><Relationship Id="rId7" Type="http://schemas.openxmlformats.org/officeDocument/2006/relationships/image" Target="../media/image162.svg"/><Relationship Id="rId12" Type="http://schemas.openxmlformats.org/officeDocument/2006/relationships/image" Target="../media/image167.png"/><Relationship Id="rId17" Type="http://schemas.openxmlformats.org/officeDocument/2006/relationships/image" Target="../media/image156.svg"/><Relationship Id="rId2" Type="http://schemas.openxmlformats.org/officeDocument/2006/relationships/notesSlide" Target="../notesSlides/notesSlide1.xml"/><Relationship Id="rId16" Type="http://schemas.openxmlformats.org/officeDocument/2006/relationships/image" Target="../media/image155.png"/><Relationship Id="rId20"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image" Target="../media/image161.png"/><Relationship Id="rId11" Type="http://schemas.openxmlformats.org/officeDocument/2006/relationships/image" Target="../media/image166.svg"/><Relationship Id="rId5" Type="http://schemas.openxmlformats.org/officeDocument/2006/relationships/image" Target="../media/image160.svg"/><Relationship Id="rId15" Type="http://schemas.openxmlformats.org/officeDocument/2006/relationships/image" Target="../media/image170.svg"/><Relationship Id="rId23" Type="http://schemas.openxmlformats.org/officeDocument/2006/relationships/image" Target="../media/image174.svg"/><Relationship Id="rId10" Type="http://schemas.openxmlformats.org/officeDocument/2006/relationships/image" Target="../media/image165.png"/><Relationship Id="rId19" Type="http://schemas.openxmlformats.org/officeDocument/2006/relationships/image" Target="../media/image158.svg"/><Relationship Id="rId4" Type="http://schemas.openxmlformats.org/officeDocument/2006/relationships/image" Target="../media/image159.png"/><Relationship Id="rId9" Type="http://schemas.openxmlformats.org/officeDocument/2006/relationships/image" Target="../media/image164.svg"/><Relationship Id="rId14" Type="http://schemas.openxmlformats.org/officeDocument/2006/relationships/image" Target="../media/image169.png"/><Relationship Id="rId22" Type="http://schemas.openxmlformats.org/officeDocument/2006/relationships/image" Target="../media/image173.png"/></Relationships>
</file>

<file path=ppt/slides/_rels/slide44.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8.svg"/><Relationship Id="rId18" Type="http://schemas.openxmlformats.org/officeDocument/2006/relationships/image" Target="../media/image157.png"/><Relationship Id="rId26" Type="http://schemas.openxmlformats.org/officeDocument/2006/relationships/image" Target="../media/image177.png"/><Relationship Id="rId3" Type="http://schemas.openxmlformats.org/officeDocument/2006/relationships/image" Target="../media/image140.jpeg"/><Relationship Id="rId21" Type="http://schemas.openxmlformats.org/officeDocument/2006/relationships/image" Target="../media/image172.svg"/><Relationship Id="rId7" Type="http://schemas.openxmlformats.org/officeDocument/2006/relationships/image" Target="../media/image162.svg"/><Relationship Id="rId12" Type="http://schemas.openxmlformats.org/officeDocument/2006/relationships/image" Target="../media/image167.png"/><Relationship Id="rId17" Type="http://schemas.openxmlformats.org/officeDocument/2006/relationships/image" Target="../media/image156.svg"/><Relationship Id="rId25" Type="http://schemas.openxmlformats.org/officeDocument/2006/relationships/image" Target="../media/image176.svg"/><Relationship Id="rId2" Type="http://schemas.openxmlformats.org/officeDocument/2006/relationships/notesSlide" Target="../notesSlides/notesSlide2.xml"/><Relationship Id="rId16" Type="http://schemas.openxmlformats.org/officeDocument/2006/relationships/image" Target="../media/image155.png"/><Relationship Id="rId20"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image" Target="../media/image161.png"/><Relationship Id="rId11" Type="http://schemas.openxmlformats.org/officeDocument/2006/relationships/image" Target="../media/image166.svg"/><Relationship Id="rId24" Type="http://schemas.openxmlformats.org/officeDocument/2006/relationships/image" Target="../media/image175.png"/><Relationship Id="rId5" Type="http://schemas.openxmlformats.org/officeDocument/2006/relationships/image" Target="../media/image160.svg"/><Relationship Id="rId15" Type="http://schemas.openxmlformats.org/officeDocument/2006/relationships/image" Target="../media/image170.svg"/><Relationship Id="rId23" Type="http://schemas.openxmlformats.org/officeDocument/2006/relationships/image" Target="../media/image174.svg"/><Relationship Id="rId10" Type="http://schemas.openxmlformats.org/officeDocument/2006/relationships/image" Target="../media/image165.png"/><Relationship Id="rId19" Type="http://schemas.openxmlformats.org/officeDocument/2006/relationships/image" Target="../media/image158.svg"/><Relationship Id="rId4" Type="http://schemas.openxmlformats.org/officeDocument/2006/relationships/image" Target="../media/image159.png"/><Relationship Id="rId9" Type="http://schemas.openxmlformats.org/officeDocument/2006/relationships/image" Target="../media/image164.svg"/><Relationship Id="rId14" Type="http://schemas.openxmlformats.org/officeDocument/2006/relationships/image" Target="../media/image169.png"/><Relationship Id="rId22" Type="http://schemas.openxmlformats.org/officeDocument/2006/relationships/image" Target="../media/image173.png"/><Relationship Id="rId27" Type="http://schemas.openxmlformats.org/officeDocument/2006/relationships/image" Target="../media/image178.svg"/></Relationships>
</file>

<file path=ppt/slides/_rels/slide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82.svg"/><Relationship Id="rId13" Type="http://schemas.openxmlformats.org/officeDocument/2006/relationships/image" Target="../media/image187.png"/><Relationship Id="rId18" Type="http://schemas.openxmlformats.org/officeDocument/2006/relationships/image" Target="../media/image192.svg"/><Relationship Id="rId26" Type="http://schemas.openxmlformats.org/officeDocument/2006/relationships/image" Target="../media/image200.svg"/><Relationship Id="rId3" Type="http://schemas.openxmlformats.org/officeDocument/2006/relationships/image" Target="../media/image179.png"/><Relationship Id="rId21" Type="http://schemas.openxmlformats.org/officeDocument/2006/relationships/image" Target="../media/image195.png"/><Relationship Id="rId7" Type="http://schemas.openxmlformats.org/officeDocument/2006/relationships/image" Target="../media/image181.png"/><Relationship Id="rId12" Type="http://schemas.openxmlformats.org/officeDocument/2006/relationships/image" Target="../media/image186.svg"/><Relationship Id="rId17" Type="http://schemas.openxmlformats.org/officeDocument/2006/relationships/image" Target="../media/image191.png"/><Relationship Id="rId25" Type="http://schemas.openxmlformats.org/officeDocument/2006/relationships/image" Target="../media/image199.png"/><Relationship Id="rId2" Type="http://schemas.openxmlformats.org/officeDocument/2006/relationships/image" Target="../media/image140.jpeg"/><Relationship Id="rId16" Type="http://schemas.openxmlformats.org/officeDocument/2006/relationships/image" Target="../media/image190.svg"/><Relationship Id="rId20" Type="http://schemas.openxmlformats.org/officeDocument/2006/relationships/image" Target="../media/image194.svg"/><Relationship Id="rId1" Type="http://schemas.openxmlformats.org/officeDocument/2006/relationships/slideLayout" Target="../slideLayouts/slideLayout7.xml"/><Relationship Id="rId6" Type="http://schemas.openxmlformats.org/officeDocument/2006/relationships/image" Target="../media/image160.svg"/><Relationship Id="rId11" Type="http://schemas.openxmlformats.org/officeDocument/2006/relationships/image" Target="../media/image185.png"/><Relationship Id="rId24" Type="http://schemas.openxmlformats.org/officeDocument/2006/relationships/image" Target="../media/image198.svg"/><Relationship Id="rId5" Type="http://schemas.openxmlformats.org/officeDocument/2006/relationships/image" Target="../media/image159.png"/><Relationship Id="rId15" Type="http://schemas.openxmlformats.org/officeDocument/2006/relationships/image" Target="../media/image189.png"/><Relationship Id="rId23" Type="http://schemas.openxmlformats.org/officeDocument/2006/relationships/image" Target="../media/image197.png"/><Relationship Id="rId10" Type="http://schemas.openxmlformats.org/officeDocument/2006/relationships/image" Target="../media/image184.svg"/><Relationship Id="rId19" Type="http://schemas.openxmlformats.org/officeDocument/2006/relationships/image" Target="../media/image193.png"/><Relationship Id="rId4" Type="http://schemas.openxmlformats.org/officeDocument/2006/relationships/image" Target="../media/image180.svg"/><Relationship Id="rId9" Type="http://schemas.openxmlformats.org/officeDocument/2006/relationships/image" Target="../media/image183.png"/><Relationship Id="rId14" Type="http://schemas.openxmlformats.org/officeDocument/2006/relationships/image" Target="../media/image188.svg"/><Relationship Id="rId22" Type="http://schemas.openxmlformats.org/officeDocument/2006/relationships/image" Target="../media/image196.svg"/></Relationships>
</file>

<file path=ppt/slides/_rels/slide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36288">
            <a:off x="11539507" y="-2230165"/>
            <a:ext cx="6235284" cy="14747331"/>
          </a:xfrm>
          <a:prstGeom prst="rect">
            <a:avLst/>
          </a:prstGeom>
          <a:solidFill>
            <a:srgbClr val="6CE8F4"/>
          </a:solidFill>
        </p:spPr>
        <p:txBody>
          <a:bodyPr/>
          <a:lstStyle/>
          <a:p>
            <a:endParaRPr lang="sv-SE"/>
          </a:p>
        </p:txBody>
      </p:sp>
      <p:pic>
        <p:nvPicPr>
          <p:cNvPr id="3" name="Picture 3"/>
          <p:cNvPicPr>
            <a:picLocks noChangeAspect="1"/>
          </p:cNvPicPr>
          <p:nvPr/>
        </p:nvPicPr>
        <p:blipFill>
          <a:blip r:embed="rId2"/>
          <a:srcRect l="47" r="77"/>
          <a:stretch>
            <a:fillRect/>
          </a:stretch>
        </p:blipFill>
        <p:spPr>
          <a:xfrm>
            <a:off x="11487708" y="421594"/>
            <a:ext cx="6398044" cy="9443813"/>
          </a:xfrm>
          <a:prstGeom prst="rect">
            <a:avLst/>
          </a:prstGeom>
        </p:spPr>
      </p:pic>
      <p:pic>
        <p:nvPicPr>
          <p:cNvPr id="4" name="Picture 4"/>
          <p:cNvPicPr>
            <a:picLocks noChangeAspect="1"/>
          </p:cNvPicPr>
          <p:nvPr/>
        </p:nvPicPr>
        <p:blipFill>
          <a:blip r:embed="rId3"/>
          <a:srcRect/>
          <a:stretch>
            <a:fillRect/>
          </a:stretch>
        </p:blipFill>
        <p:spPr>
          <a:xfrm>
            <a:off x="164752" y="142443"/>
            <a:ext cx="1542619" cy="1028413"/>
          </a:xfrm>
          <a:prstGeom prst="rect">
            <a:avLst/>
          </a:prstGeom>
        </p:spPr>
      </p:pic>
      <p:pic>
        <p:nvPicPr>
          <p:cNvPr id="5" name="Picture 5"/>
          <p:cNvPicPr>
            <a:picLocks noChangeAspect="1"/>
          </p:cNvPicPr>
          <p:nvPr/>
        </p:nvPicPr>
        <p:blipFill>
          <a:blip r:embed="rId4"/>
          <a:srcRect/>
          <a:stretch>
            <a:fillRect/>
          </a:stretch>
        </p:blipFill>
        <p:spPr>
          <a:xfrm>
            <a:off x="164752" y="9450435"/>
            <a:ext cx="3129169" cy="641480"/>
          </a:xfrm>
          <a:prstGeom prst="rect">
            <a:avLst/>
          </a:prstGeom>
        </p:spPr>
      </p:pic>
      <p:sp>
        <p:nvSpPr>
          <p:cNvPr id="6" name="TextBox 6"/>
          <p:cNvSpPr txBox="1"/>
          <p:nvPr/>
        </p:nvSpPr>
        <p:spPr>
          <a:xfrm>
            <a:off x="1976146" y="417191"/>
            <a:ext cx="6899079" cy="478917"/>
          </a:xfrm>
          <a:prstGeom prst="rect">
            <a:avLst/>
          </a:prstGeom>
        </p:spPr>
        <p:txBody>
          <a:bodyPr lIns="0" tIns="0" rIns="0" bIns="0" rtlCol="0" anchor="t">
            <a:spAutoFit/>
          </a:bodyPr>
          <a:lstStyle/>
          <a:p>
            <a:pPr>
              <a:lnSpc>
                <a:spcPts val="3744"/>
              </a:lnSpc>
            </a:pPr>
            <a:r>
              <a:rPr lang="en-US" sz="3200" spc="288">
                <a:solidFill>
                  <a:srgbClr val="FFFFFF"/>
                </a:solidFill>
                <a:latin typeface="Raleway Bold"/>
              </a:rPr>
              <a:t>BE+ PROJECT</a:t>
            </a:r>
          </a:p>
        </p:txBody>
      </p:sp>
      <p:sp>
        <p:nvSpPr>
          <p:cNvPr id="7" name="TextBox 7"/>
          <p:cNvSpPr txBox="1"/>
          <p:nvPr/>
        </p:nvSpPr>
        <p:spPr>
          <a:xfrm>
            <a:off x="829444" y="3274861"/>
            <a:ext cx="8946759" cy="4514056"/>
          </a:xfrm>
          <a:prstGeom prst="rect">
            <a:avLst/>
          </a:prstGeom>
        </p:spPr>
        <p:txBody>
          <a:bodyPr lIns="0" tIns="0" rIns="0" bIns="0" rtlCol="0" anchor="t">
            <a:spAutoFit/>
          </a:bodyPr>
          <a:lstStyle/>
          <a:p>
            <a:pPr>
              <a:lnSpc>
                <a:spcPts val="8819"/>
              </a:lnSpc>
            </a:pPr>
            <a:r>
              <a:rPr lang="en-US" sz="8017" dirty="0">
                <a:solidFill>
                  <a:srgbClr val="FFFFFF"/>
                </a:solidFill>
                <a:latin typeface="Hussar Ekologiczy Italics"/>
              </a:rPr>
              <a:t>PROJEKTCYKEL-HANTERING OCH ERASMUS+</a:t>
            </a:r>
          </a:p>
          <a:p>
            <a:pPr>
              <a:lnSpc>
                <a:spcPts val="8819"/>
              </a:lnSpc>
            </a:pPr>
            <a:endParaRPr lang="en-US" sz="8017" dirty="0">
              <a:solidFill>
                <a:srgbClr val="FFFFFF"/>
              </a:solidFill>
              <a:latin typeface="Hussar Ekologiczy Italics"/>
            </a:endParaRPr>
          </a:p>
        </p:txBody>
      </p:sp>
      <p:sp>
        <p:nvSpPr>
          <p:cNvPr id="9" name="TextBox 8">
            <a:extLst>
              <a:ext uri="{FF2B5EF4-FFF2-40B4-BE49-F238E27FC236}">
                <a16:creationId xmlns:a16="http://schemas.microsoft.com/office/drawing/2014/main" id="{AC794148-6529-D3C6-2766-2E4174F2968E}"/>
              </a:ext>
            </a:extLst>
          </p:cNvPr>
          <p:cNvSpPr txBox="1"/>
          <p:nvPr/>
        </p:nvSpPr>
        <p:spPr>
          <a:xfrm>
            <a:off x="685800" y="7962900"/>
            <a:ext cx="10091056" cy="923330"/>
          </a:xfrm>
          <a:prstGeom prst="rect">
            <a:avLst/>
          </a:prstGeom>
          <a:noFill/>
        </p:spPr>
        <p:txBody>
          <a:bodyPr wrap="square">
            <a:spAutoFit/>
          </a:bodyPr>
          <a:lstStyle/>
          <a:p>
            <a:r>
              <a:rPr lang="sv-SE" dirty="0">
                <a:solidFill>
                  <a:schemeClr val="bg1"/>
                </a:solidFill>
              </a:rPr>
              <a:t>Europeiska Kommissionens stöd åt framställningen av detta dokument utgör inte ett godkännande av dess innehåll, vilket endast återspeglar upphovsmännens åsikter, och Kommissionen kan inte hållas ansvarigt för någon användning av informationen i det. </a:t>
            </a:r>
            <a:r>
              <a:rPr lang="it-IT" b="0" i="0" dirty="0">
                <a:solidFill>
                  <a:schemeClr val="bg1"/>
                </a:solidFill>
                <a:effectLst/>
                <a:latin typeface="Asap"/>
              </a:rPr>
              <a:t>[Project nr. 2020-1-SE01-KA201-077822]</a:t>
            </a:r>
            <a:endParaRPr lang="it-IT"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519840">
            <a:off x="-1237738" y="-1695416"/>
            <a:ext cx="4233780" cy="12330974"/>
          </a:xfrm>
          <a:prstGeom prst="rect">
            <a:avLst/>
          </a:prstGeom>
          <a:solidFill>
            <a:srgbClr val="6CE8F4"/>
          </a:solidFill>
        </p:spPr>
        <p:txBody>
          <a:bodyPr/>
          <a:lstStyle/>
          <a:p>
            <a:endParaRPr lang="sv-SE"/>
          </a:p>
        </p:txBody>
      </p:sp>
      <p:sp>
        <p:nvSpPr>
          <p:cNvPr id="3" name="AutoShape 3"/>
          <p:cNvSpPr/>
          <p:nvPr/>
        </p:nvSpPr>
        <p:spPr>
          <a:xfrm rot="5400000">
            <a:off x="-23904" y="5456454"/>
            <a:ext cx="6590711" cy="97516"/>
          </a:xfrm>
          <a:prstGeom prst="rect">
            <a:avLst/>
          </a:prstGeom>
          <a:solidFill>
            <a:srgbClr val="FDFCFB"/>
          </a:solidFill>
        </p:spPr>
        <p:txBody>
          <a:bodyPr/>
          <a:lstStyle/>
          <a:p>
            <a:endParaRPr lang="sv-SE"/>
          </a:p>
        </p:txBody>
      </p:sp>
      <p:grpSp>
        <p:nvGrpSpPr>
          <p:cNvPr id="4" name="Group 4"/>
          <p:cNvGrpSpPr/>
          <p:nvPr/>
        </p:nvGrpSpPr>
        <p:grpSpPr>
          <a:xfrm>
            <a:off x="2193304" y="2429834"/>
            <a:ext cx="1326665" cy="486156"/>
            <a:chOff x="0" y="0"/>
            <a:chExt cx="1386275" cy="508000"/>
          </a:xfrm>
        </p:grpSpPr>
        <p:sp>
          <p:nvSpPr>
            <p:cNvPr id="5" name="Freeform 5"/>
            <p:cNvSpPr/>
            <p:nvPr/>
          </p:nvSpPr>
          <p:spPr>
            <a:xfrm>
              <a:off x="938878"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004AAD"/>
            </a:solidFill>
          </p:spPr>
          <p:txBody>
            <a:bodyPr/>
            <a:lstStyle/>
            <a:p>
              <a:endParaRPr lang="sv-SE"/>
            </a:p>
          </p:txBody>
        </p:sp>
        <p:sp>
          <p:nvSpPr>
            <p:cNvPr id="6" name="Freeform 6"/>
            <p:cNvSpPr/>
            <p:nvPr/>
          </p:nvSpPr>
          <p:spPr>
            <a:xfrm>
              <a:off x="0" y="11430"/>
              <a:ext cx="1386276" cy="485140"/>
            </a:xfrm>
            <a:custGeom>
              <a:avLst/>
              <a:gdLst/>
              <a:ahLst/>
              <a:cxnLst/>
              <a:rect l="l" t="t" r="r" b="b"/>
              <a:pathLst>
                <a:path w="1386276" h="485140">
                  <a:moveTo>
                    <a:pt x="1142435" y="0"/>
                  </a:moveTo>
                  <a:cubicBezTo>
                    <a:pt x="1021785" y="0"/>
                    <a:pt x="921455" y="88900"/>
                    <a:pt x="902405" y="204470"/>
                  </a:cubicBezTo>
                  <a:lnTo>
                    <a:pt x="0" y="204470"/>
                  </a:lnTo>
                  <a:lnTo>
                    <a:pt x="0" y="280670"/>
                  </a:lnTo>
                  <a:lnTo>
                    <a:pt x="903675" y="280670"/>
                  </a:lnTo>
                  <a:cubicBezTo>
                    <a:pt x="921455" y="396240"/>
                    <a:pt x="1023055" y="485140"/>
                    <a:pt x="1143705" y="485140"/>
                  </a:cubicBezTo>
                  <a:cubicBezTo>
                    <a:pt x="1278325" y="485140"/>
                    <a:pt x="1386275" y="375920"/>
                    <a:pt x="1386275" y="242570"/>
                  </a:cubicBezTo>
                  <a:cubicBezTo>
                    <a:pt x="1386276" y="107950"/>
                    <a:pt x="1277055" y="0"/>
                    <a:pt x="1142435" y="0"/>
                  </a:cubicBezTo>
                  <a:close/>
                  <a:moveTo>
                    <a:pt x="1142435" y="408940"/>
                  </a:moveTo>
                  <a:cubicBezTo>
                    <a:pt x="1050995" y="408940"/>
                    <a:pt x="976065" y="334010"/>
                    <a:pt x="976065" y="242570"/>
                  </a:cubicBezTo>
                  <a:cubicBezTo>
                    <a:pt x="976065" y="151130"/>
                    <a:pt x="1050995" y="76200"/>
                    <a:pt x="1142435" y="76200"/>
                  </a:cubicBezTo>
                  <a:cubicBezTo>
                    <a:pt x="1233875" y="76200"/>
                    <a:pt x="1308805" y="151130"/>
                    <a:pt x="1308805" y="242570"/>
                  </a:cubicBezTo>
                  <a:cubicBezTo>
                    <a:pt x="1310075" y="334010"/>
                    <a:pt x="1235145" y="408940"/>
                    <a:pt x="1142435" y="408940"/>
                  </a:cubicBezTo>
                  <a:close/>
                </a:path>
              </a:pathLst>
            </a:custGeom>
            <a:solidFill>
              <a:srgbClr val="FDFCFB"/>
            </a:solidFill>
          </p:spPr>
          <p:txBody>
            <a:bodyPr/>
            <a:lstStyle/>
            <a:p>
              <a:endParaRPr lang="sv-SE"/>
            </a:p>
          </p:txBody>
        </p:sp>
      </p:grpSp>
      <p:grpSp>
        <p:nvGrpSpPr>
          <p:cNvPr id="7" name="Group 7"/>
          <p:cNvGrpSpPr/>
          <p:nvPr/>
        </p:nvGrpSpPr>
        <p:grpSpPr>
          <a:xfrm>
            <a:off x="2193304" y="4471790"/>
            <a:ext cx="1326665" cy="486156"/>
            <a:chOff x="0" y="0"/>
            <a:chExt cx="1386275" cy="508000"/>
          </a:xfrm>
        </p:grpSpPr>
        <p:sp>
          <p:nvSpPr>
            <p:cNvPr id="8" name="Freeform 8"/>
            <p:cNvSpPr/>
            <p:nvPr/>
          </p:nvSpPr>
          <p:spPr>
            <a:xfrm>
              <a:off x="938878"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004AAD"/>
            </a:solidFill>
          </p:spPr>
          <p:txBody>
            <a:bodyPr/>
            <a:lstStyle/>
            <a:p>
              <a:endParaRPr lang="sv-SE"/>
            </a:p>
          </p:txBody>
        </p:sp>
        <p:sp>
          <p:nvSpPr>
            <p:cNvPr id="9" name="Freeform 9"/>
            <p:cNvSpPr/>
            <p:nvPr/>
          </p:nvSpPr>
          <p:spPr>
            <a:xfrm>
              <a:off x="0" y="11430"/>
              <a:ext cx="1386276" cy="485140"/>
            </a:xfrm>
            <a:custGeom>
              <a:avLst/>
              <a:gdLst/>
              <a:ahLst/>
              <a:cxnLst/>
              <a:rect l="l" t="t" r="r" b="b"/>
              <a:pathLst>
                <a:path w="1386276" h="485140">
                  <a:moveTo>
                    <a:pt x="1142435" y="0"/>
                  </a:moveTo>
                  <a:cubicBezTo>
                    <a:pt x="1021785" y="0"/>
                    <a:pt x="921455" y="88900"/>
                    <a:pt x="902405" y="204470"/>
                  </a:cubicBezTo>
                  <a:lnTo>
                    <a:pt x="0" y="204470"/>
                  </a:lnTo>
                  <a:lnTo>
                    <a:pt x="0" y="280670"/>
                  </a:lnTo>
                  <a:lnTo>
                    <a:pt x="903675" y="280670"/>
                  </a:lnTo>
                  <a:cubicBezTo>
                    <a:pt x="921455" y="396240"/>
                    <a:pt x="1023055" y="485140"/>
                    <a:pt x="1143705" y="485140"/>
                  </a:cubicBezTo>
                  <a:cubicBezTo>
                    <a:pt x="1278325" y="485140"/>
                    <a:pt x="1386275" y="375920"/>
                    <a:pt x="1386275" y="242570"/>
                  </a:cubicBezTo>
                  <a:cubicBezTo>
                    <a:pt x="1386276" y="107950"/>
                    <a:pt x="1277055" y="0"/>
                    <a:pt x="1142435" y="0"/>
                  </a:cubicBezTo>
                  <a:close/>
                  <a:moveTo>
                    <a:pt x="1142435" y="408940"/>
                  </a:moveTo>
                  <a:cubicBezTo>
                    <a:pt x="1050995" y="408940"/>
                    <a:pt x="976065" y="334010"/>
                    <a:pt x="976065" y="242570"/>
                  </a:cubicBezTo>
                  <a:cubicBezTo>
                    <a:pt x="976065" y="151130"/>
                    <a:pt x="1050995" y="76200"/>
                    <a:pt x="1142435" y="76200"/>
                  </a:cubicBezTo>
                  <a:cubicBezTo>
                    <a:pt x="1233875" y="76200"/>
                    <a:pt x="1308805" y="151130"/>
                    <a:pt x="1308805" y="242570"/>
                  </a:cubicBezTo>
                  <a:cubicBezTo>
                    <a:pt x="1310075" y="334010"/>
                    <a:pt x="1235145" y="408940"/>
                    <a:pt x="1142435" y="408940"/>
                  </a:cubicBezTo>
                  <a:close/>
                </a:path>
              </a:pathLst>
            </a:custGeom>
            <a:solidFill>
              <a:srgbClr val="FDFCFB"/>
            </a:solidFill>
          </p:spPr>
          <p:txBody>
            <a:bodyPr/>
            <a:lstStyle/>
            <a:p>
              <a:endParaRPr lang="sv-SE"/>
            </a:p>
          </p:txBody>
        </p:sp>
      </p:grpSp>
      <p:grpSp>
        <p:nvGrpSpPr>
          <p:cNvPr id="10" name="Group 10"/>
          <p:cNvGrpSpPr/>
          <p:nvPr/>
        </p:nvGrpSpPr>
        <p:grpSpPr>
          <a:xfrm>
            <a:off x="2193304" y="7332715"/>
            <a:ext cx="1326665" cy="486156"/>
            <a:chOff x="0" y="0"/>
            <a:chExt cx="1386275" cy="508000"/>
          </a:xfrm>
        </p:grpSpPr>
        <p:sp>
          <p:nvSpPr>
            <p:cNvPr id="11" name="Freeform 11"/>
            <p:cNvSpPr/>
            <p:nvPr/>
          </p:nvSpPr>
          <p:spPr>
            <a:xfrm>
              <a:off x="938878"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004AAD"/>
            </a:solidFill>
          </p:spPr>
          <p:txBody>
            <a:bodyPr/>
            <a:lstStyle/>
            <a:p>
              <a:endParaRPr lang="sv-SE"/>
            </a:p>
          </p:txBody>
        </p:sp>
        <p:sp>
          <p:nvSpPr>
            <p:cNvPr id="12" name="Freeform 12"/>
            <p:cNvSpPr/>
            <p:nvPr/>
          </p:nvSpPr>
          <p:spPr>
            <a:xfrm>
              <a:off x="0" y="11430"/>
              <a:ext cx="1386276" cy="485140"/>
            </a:xfrm>
            <a:custGeom>
              <a:avLst/>
              <a:gdLst/>
              <a:ahLst/>
              <a:cxnLst/>
              <a:rect l="l" t="t" r="r" b="b"/>
              <a:pathLst>
                <a:path w="1386276" h="485140">
                  <a:moveTo>
                    <a:pt x="1142435" y="0"/>
                  </a:moveTo>
                  <a:cubicBezTo>
                    <a:pt x="1021785" y="0"/>
                    <a:pt x="921455" y="88900"/>
                    <a:pt x="902405" y="204470"/>
                  </a:cubicBezTo>
                  <a:lnTo>
                    <a:pt x="0" y="204470"/>
                  </a:lnTo>
                  <a:lnTo>
                    <a:pt x="0" y="280670"/>
                  </a:lnTo>
                  <a:lnTo>
                    <a:pt x="903675" y="280670"/>
                  </a:lnTo>
                  <a:cubicBezTo>
                    <a:pt x="921455" y="396240"/>
                    <a:pt x="1023055" y="485140"/>
                    <a:pt x="1143705" y="485140"/>
                  </a:cubicBezTo>
                  <a:cubicBezTo>
                    <a:pt x="1278325" y="485140"/>
                    <a:pt x="1386275" y="375920"/>
                    <a:pt x="1386275" y="242570"/>
                  </a:cubicBezTo>
                  <a:cubicBezTo>
                    <a:pt x="1386276" y="107950"/>
                    <a:pt x="1277055" y="0"/>
                    <a:pt x="1142435" y="0"/>
                  </a:cubicBezTo>
                  <a:close/>
                  <a:moveTo>
                    <a:pt x="1142435" y="408940"/>
                  </a:moveTo>
                  <a:cubicBezTo>
                    <a:pt x="1050995" y="408940"/>
                    <a:pt x="976065" y="334010"/>
                    <a:pt x="976065" y="242570"/>
                  </a:cubicBezTo>
                  <a:cubicBezTo>
                    <a:pt x="976065" y="151130"/>
                    <a:pt x="1050995" y="76200"/>
                    <a:pt x="1142435" y="76200"/>
                  </a:cubicBezTo>
                  <a:cubicBezTo>
                    <a:pt x="1233875" y="76200"/>
                    <a:pt x="1308805" y="151130"/>
                    <a:pt x="1308805" y="242570"/>
                  </a:cubicBezTo>
                  <a:cubicBezTo>
                    <a:pt x="1310075" y="334010"/>
                    <a:pt x="1235145" y="408940"/>
                    <a:pt x="1142435" y="408940"/>
                  </a:cubicBezTo>
                  <a:close/>
                </a:path>
              </a:pathLst>
            </a:custGeom>
            <a:solidFill>
              <a:srgbClr val="FDFCFB"/>
            </a:solidFill>
          </p:spPr>
          <p:txBody>
            <a:bodyPr/>
            <a:lstStyle/>
            <a:p>
              <a:endParaRPr lang="sv-SE"/>
            </a:p>
          </p:txBody>
        </p:sp>
      </p:grpSp>
      <p:pic>
        <p:nvPicPr>
          <p:cNvPr id="13" name="Picture 13"/>
          <p:cNvPicPr>
            <a:picLocks noChangeAspect="1"/>
          </p:cNvPicPr>
          <p:nvPr/>
        </p:nvPicPr>
        <p:blipFill>
          <a:blip r:embed="rId2"/>
          <a:srcRect/>
          <a:stretch>
            <a:fillRect/>
          </a:stretch>
        </p:blipFill>
        <p:spPr>
          <a:xfrm>
            <a:off x="7787391" y="2298564"/>
            <a:ext cx="1693494" cy="1693494"/>
          </a:xfrm>
          <a:prstGeom prst="rect">
            <a:avLst/>
          </a:prstGeom>
        </p:spPr>
      </p:pic>
      <p:grpSp>
        <p:nvGrpSpPr>
          <p:cNvPr id="14" name="Group 14"/>
          <p:cNvGrpSpPr/>
          <p:nvPr/>
        </p:nvGrpSpPr>
        <p:grpSpPr>
          <a:xfrm>
            <a:off x="7678934" y="4601657"/>
            <a:ext cx="1910407" cy="1693494"/>
            <a:chOff x="0" y="0"/>
            <a:chExt cx="503153" cy="446023"/>
          </a:xfrm>
        </p:grpSpPr>
        <p:sp>
          <p:nvSpPr>
            <p:cNvPr id="15" name="Freeform 15"/>
            <p:cNvSpPr/>
            <p:nvPr/>
          </p:nvSpPr>
          <p:spPr>
            <a:xfrm>
              <a:off x="0" y="0"/>
              <a:ext cx="503153" cy="446023"/>
            </a:xfrm>
            <a:custGeom>
              <a:avLst/>
              <a:gdLst/>
              <a:ahLst/>
              <a:cxnLst/>
              <a:rect l="l" t="t" r="r" b="b"/>
              <a:pathLst>
                <a:path w="503153" h="446023">
                  <a:moveTo>
                    <a:pt x="0" y="0"/>
                  </a:moveTo>
                  <a:lnTo>
                    <a:pt x="503153" y="0"/>
                  </a:lnTo>
                  <a:lnTo>
                    <a:pt x="503153" y="446023"/>
                  </a:lnTo>
                  <a:lnTo>
                    <a:pt x="0" y="446023"/>
                  </a:lnTo>
                  <a:close/>
                </a:path>
              </a:pathLst>
            </a:custGeom>
            <a:solidFill>
              <a:srgbClr val="FFFFFF"/>
            </a:solidFill>
          </p:spPr>
          <p:txBody>
            <a:bodyPr/>
            <a:lstStyle/>
            <a:p>
              <a:endParaRPr lang="sv-SE"/>
            </a:p>
          </p:txBody>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2420"/>
                </a:lnSpc>
              </a:pPr>
              <a:endParaRPr/>
            </a:p>
          </p:txBody>
        </p:sp>
      </p:grpSp>
      <p:pic>
        <p:nvPicPr>
          <p:cNvPr id="17" name="Picture 17"/>
          <p:cNvPicPr>
            <a:picLocks noChangeAspect="1"/>
          </p:cNvPicPr>
          <p:nvPr/>
        </p:nvPicPr>
        <p:blipFill>
          <a:blip r:embed="rId3"/>
          <a:srcRect/>
          <a:stretch>
            <a:fillRect/>
          </a:stretch>
        </p:blipFill>
        <p:spPr>
          <a:xfrm>
            <a:off x="7844457" y="4878079"/>
            <a:ext cx="1579361" cy="1140650"/>
          </a:xfrm>
          <a:prstGeom prst="rect">
            <a:avLst/>
          </a:prstGeom>
        </p:spPr>
      </p:pic>
      <p:grpSp>
        <p:nvGrpSpPr>
          <p:cNvPr id="18" name="Group 18"/>
          <p:cNvGrpSpPr/>
          <p:nvPr/>
        </p:nvGrpSpPr>
        <p:grpSpPr>
          <a:xfrm>
            <a:off x="7787391" y="8222985"/>
            <a:ext cx="1910407" cy="1693494"/>
            <a:chOff x="0" y="0"/>
            <a:chExt cx="503153" cy="446023"/>
          </a:xfrm>
        </p:grpSpPr>
        <p:sp>
          <p:nvSpPr>
            <p:cNvPr id="19" name="Freeform 19"/>
            <p:cNvSpPr/>
            <p:nvPr/>
          </p:nvSpPr>
          <p:spPr>
            <a:xfrm>
              <a:off x="0" y="0"/>
              <a:ext cx="503153" cy="446023"/>
            </a:xfrm>
            <a:custGeom>
              <a:avLst/>
              <a:gdLst/>
              <a:ahLst/>
              <a:cxnLst/>
              <a:rect l="l" t="t" r="r" b="b"/>
              <a:pathLst>
                <a:path w="503153" h="446023">
                  <a:moveTo>
                    <a:pt x="0" y="0"/>
                  </a:moveTo>
                  <a:lnTo>
                    <a:pt x="503153" y="0"/>
                  </a:lnTo>
                  <a:lnTo>
                    <a:pt x="503153" y="446023"/>
                  </a:lnTo>
                  <a:lnTo>
                    <a:pt x="0" y="446023"/>
                  </a:lnTo>
                  <a:close/>
                </a:path>
              </a:pathLst>
            </a:custGeom>
            <a:solidFill>
              <a:srgbClr val="FFFFFF"/>
            </a:solidFill>
          </p:spPr>
          <p:txBody>
            <a:bodyPr/>
            <a:lstStyle/>
            <a:p>
              <a:endParaRPr lang="sv-SE"/>
            </a:p>
          </p:txBody>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2420"/>
                </a:lnSpc>
              </a:pPr>
              <a:endParaRPr/>
            </a:p>
          </p:txBody>
        </p:sp>
      </p:grpSp>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74336" y="8423010"/>
            <a:ext cx="1136516" cy="1420645"/>
          </a:xfrm>
          <a:prstGeom prst="rect">
            <a:avLst/>
          </a:prstGeom>
        </p:spPr>
      </p:pic>
      <p:sp>
        <p:nvSpPr>
          <p:cNvPr id="22" name="TextBox 22"/>
          <p:cNvSpPr txBox="1"/>
          <p:nvPr/>
        </p:nvSpPr>
        <p:spPr>
          <a:xfrm>
            <a:off x="4660934" y="1038225"/>
            <a:ext cx="12598366" cy="775145"/>
          </a:xfrm>
          <a:prstGeom prst="rect">
            <a:avLst/>
          </a:prstGeom>
        </p:spPr>
        <p:txBody>
          <a:bodyPr lIns="0" tIns="0" rIns="0" bIns="0" rtlCol="0" anchor="t">
            <a:spAutoFit/>
          </a:bodyPr>
          <a:lstStyle/>
          <a:p>
            <a:pPr>
              <a:lnSpc>
                <a:spcPts val="6106"/>
              </a:lnSpc>
            </a:pPr>
            <a:r>
              <a:rPr lang="en-US" sz="5175" spc="300" dirty="0">
                <a:solidFill>
                  <a:srgbClr val="6CE8F4"/>
                </a:solidFill>
                <a:latin typeface="Hussar Bold Bold Italics"/>
              </a:rPr>
              <a:t>HISTORISK TILLBAKABLICK</a:t>
            </a:r>
          </a:p>
        </p:txBody>
      </p:sp>
      <p:sp>
        <p:nvSpPr>
          <p:cNvPr id="23" name="TextBox 23"/>
          <p:cNvSpPr txBox="1"/>
          <p:nvPr/>
        </p:nvSpPr>
        <p:spPr>
          <a:xfrm>
            <a:off x="4660934" y="2355213"/>
            <a:ext cx="10630031" cy="547370"/>
          </a:xfrm>
          <a:prstGeom prst="rect">
            <a:avLst/>
          </a:prstGeom>
        </p:spPr>
        <p:txBody>
          <a:bodyPr lIns="0" tIns="0" rIns="0" bIns="0" rtlCol="0" anchor="t">
            <a:spAutoFit/>
          </a:bodyPr>
          <a:lstStyle/>
          <a:p>
            <a:pPr>
              <a:lnSpc>
                <a:spcPts val="4480"/>
              </a:lnSpc>
            </a:pPr>
            <a:r>
              <a:rPr lang="en-US" sz="3200" spc="288" dirty="0">
                <a:solidFill>
                  <a:srgbClr val="6CE8F4"/>
                </a:solidFill>
                <a:latin typeface="Raleway Bold Italics"/>
              </a:rPr>
              <a:t>SENT 1960</a:t>
            </a:r>
          </a:p>
        </p:txBody>
      </p:sp>
      <p:sp>
        <p:nvSpPr>
          <p:cNvPr id="24" name="TextBox 24"/>
          <p:cNvSpPr txBox="1"/>
          <p:nvPr/>
        </p:nvSpPr>
        <p:spPr>
          <a:xfrm>
            <a:off x="4660934" y="4410576"/>
            <a:ext cx="10630031" cy="547370"/>
          </a:xfrm>
          <a:prstGeom prst="rect">
            <a:avLst/>
          </a:prstGeom>
        </p:spPr>
        <p:txBody>
          <a:bodyPr lIns="0" tIns="0" rIns="0" bIns="0" rtlCol="0" anchor="t">
            <a:spAutoFit/>
          </a:bodyPr>
          <a:lstStyle/>
          <a:p>
            <a:pPr marL="0" lvl="0" indent="0" algn="l">
              <a:lnSpc>
                <a:spcPts val="4480"/>
              </a:lnSpc>
              <a:spcBef>
                <a:spcPct val="0"/>
              </a:spcBef>
            </a:pPr>
            <a:r>
              <a:rPr lang="en-US" sz="3200" u="none" spc="288" dirty="0">
                <a:solidFill>
                  <a:srgbClr val="6CE8F4"/>
                </a:solidFill>
                <a:latin typeface="Raleway Bold Italics"/>
              </a:rPr>
              <a:t>TIDIGT 1980</a:t>
            </a:r>
          </a:p>
        </p:txBody>
      </p:sp>
      <p:sp>
        <p:nvSpPr>
          <p:cNvPr id="25" name="TextBox 25"/>
          <p:cNvSpPr txBox="1"/>
          <p:nvPr/>
        </p:nvSpPr>
        <p:spPr>
          <a:xfrm>
            <a:off x="4660934" y="7266040"/>
            <a:ext cx="10630031" cy="547370"/>
          </a:xfrm>
          <a:prstGeom prst="rect">
            <a:avLst/>
          </a:prstGeom>
        </p:spPr>
        <p:txBody>
          <a:bodyPr lIns="0" tIns="0" rIns="0" bIns="0" rtlCol="0" anchor="t">
            <a:spAutoFit/>
          </a:bodyPr>
          <a:lstStyle/>
          <a:p>
            <a:pPr marL="0" lvl="0" indent="0" algn="l">
              <a:lnSpc>
                <a:spcPts val="4480"/>
              </a:lnSpc>
              <a:spcBef>
                <a:spcPct val="0"/>
              </a:spcBef>
            </a:pPr>
            <a:r>
              <a:rPr lang="en-US" sz="3200" u="none" spc="288" dirty="0">
                <a:solidFill>
                  <a:srgbClr val="6CE8F4"/>
                </a:solidFill>
                <a:latin typeface="Raleway Bold Italics"/>
              </a:rPr>
              <a:t>TIDIGT 1990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29170">
            <a:off x="8876436" y="-1642358"/>
            <a:ext cx="10192751" cy="13099995"/>
          </a:xfrm>
          <a:prstGeom prst="rect">
            <a:avLst/>
          </a:prstGeom>
          <a:solidFill>
            <a:srgbClr val="004AAD"/>
          </a:solidFill>
        </p:spPr>
        <p:txBody>
          <a:bodyPr/>
          <a:lstStyle/>
          <a:p>
            <a:endParaRPr lang="sv-SE"/>
          </a:p>
        </p:txBody>
      </p:sp>
      <p:pic>
        <p:nvPicPr>
          <p:cNvPr id="3" name="Picture 3"/>
          <p:cNvPicPr>
            <a:picLocks noChangeAspect="1"/>
          </p:cNvPicPr>
          <p:nvPr/>
        </p:nvPicPr>
        <p:blipFill>
          <a:blip r:embed="rId2"/>
          <a:srcRect l="151" t="205" r="400" b="79"/>
          <a:stretch>
            <a:fillRect/>
          </a:stretch>
        </p:blipFill>
        <p:spPr>
          <a:xfrm>
            <a:off x="869643" y="1672411"/>
            <a:ext cx="6849669" cy="7445502"/>
          </a:xfrm>
          <a:prstGeom prst="rect">
            <a:avLst/>
          </a:prstGeom>
        </p:spPr>
      </p:pic>
      <p:sp>
        <p:nvSpPr>
          <p:cNvPr id="4" name="TextBox 4"/>
          <p:cNvSpPr txBox="1"/>
          <p:nvPr/>
        </p:nvSpPr>
        <p:spPr>
          <a:xfrm>
            <a:off x="10813054" y="3939858"/>
            <a:ext cx="6319514" cy="3282950"/>
          </a:xfrm>
          <a:prstGeom prst="rect">
            <a:avLst/>
          </a:prstGeom>
        </p:spPr>
        <p:txBody>
          <a:bodyPr lIns="0" tIns="0" rIns="0" bIns="0" rtlCol="0" anchor="t">
            <a:spAutoFit/>
          </a:bodyPr>
          <a:lstStyle/>
          <a:p>
            <a:pPr lvl="0" algn="ctr">
              <a:lnSpc>
                <a:spcPts val="6379"/>
              </a:lnSpc>
              <a:spcBef>
                <a:spcPct val="0"/>
              </a:spcBef>
            </a:pPr>
            <a:r>
              <a:rPr lang="sv-SE" sz="5799" spc="173" dirty="0">
                <a:solidFill>
                  <a:srgbClr val="FFFFFF"/>
                </a:solidFill>
                <a:latin typeface="Raleway Bold Italics"/>
              </a:rPr>
              <a:t>VILKA ÄR DE VIKTIGASTE FASERNA I ETT PROJEKT?</a:t>
            </a:r>
            <a:endParaRPr lang="en-US" sz="5799" u="none" spc="173" dirty="0">
              <a:solidFill>
                <a:srgbClr val="FFFFFF"/>
              </a:solidFill>
              <a:latin typeface="Raleway Bold Itali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sv-SE"/>
          </a:p>
        </p:txBody>
      </p:sp>
      <p:pic>
        <p:nvPicPr>
          <p:cNvPr id="4" name="Picture 4"/>
          <p:cNvPicPr>
            <a:picLocks noChangeAspect="1"/>
          </p:cNvPicPr>
          <p:nvPr/>
        </p:nvPicPr>
        <p:blipFill>
          <a:blip r:embed="rId3"/>
          <a:srcRect/>
          <a:stretch>
            <a:fillRect/>
          </a:stretch>
        </p:blipFill>
        <p:spPr>
          <a:xfrm>
            <a:off x="5769145" y="4070236"/>
            <a:ext cx="6749710" cy="5382894"/>
          </a:xfrm>
          <a:prstGeom prst="rect">
            <a:avLst/>
          </a:prstGeom>
        </p:spPr>
      </p:pic>
      <p:sp>
        <p:nvSpPr>
          <p:cNvPr id="5" name="TextBox 5"/>
          <p:cNvSpPr txBox="1"/>
          <p:nvPr/>
        </p:nvSpPr>
        <p:spPr>
          <a:xfrm>
            <a:off x="114084" y="2360926"/>
            <a:ext cx="18288000" cy="1129155"/>
          </a:xfrm>
          <a:prstGeom prst="rect">
            <a:avLst/>
          </a:prstGeom>
        </p:spPr>
        <p:txBody>
          <a:bodyPr lIns="0" tIns="0" rIns="0" bIns="0" rtlCol="0" anchor="t">
            <a:spAutoFit/>
          </a:bodyPr>
          <a:lstStyle/>
          <a:p>
            <a:pPr algn="ctr">
              <a:lnSpc>
                <a:spcPts val="9825"/>
              </a:lnSpc>
              <a:spcBef>
                <a:spcPct val="0"/>
              </a:spcBef>
            </a:pPr>
            <a:r>
              <a:rPr lang="en-US" sz="7500" spc="217" dirty="0">
                <a:solidFill>
                  <a:srgbClr val="004AAD"/>
                </a:solidFill>
                <a:latin typeface="Montserrat Classic Bold"/>
              </a:rPr>
              <a:t>TID FÖR ÖVNING!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sv-SE"/>
          </a:p>
        </p:txBody>
      </p:sp>
      <p:pic>
        <p:nvPicPr>
          <p:cNvPr id="4" name="Picture 4"/>
          <p:cNvPicPr>
            <a:picLocks noChangeAspect="1"/>
          </p:cNvPicPr>
          <p:nvPr/>
        </p:nvPicPr>
        <p:blipFill>
          <a:blip r:embed="rId3"/>
          <a:srcRect t="3"/>
          <a:stretch>
            <a:fillRect/>
          </a:stretch>
        </p:blipFill>
        <p:spPr>
          <a:xfrm>
            <a:off x="3093590" y="4611841"/>
            <a:ext cx="12328989" cy="5675159"/>
          </a:xfrm>
          <a:prstGeom prst="rect">
            <a:avLst/>
          </a:prstGeom>
        </p:spPr>
      </p:pic>
      <p:sp>
        <p:nvSpPr>
          <p:cNvPr id="5" name="TextBox 5"/>
          <p:cNvSpPr txBox="1"/>
          <p:nvPr/>
        </p:nvSpPr>
        <p:spPr>
          <a:xfrm>
            <a:off x="2933278" y="2666145"/>
            <a:ext cx="12421444" cy="2385910"/>
          </a:xfrm>
          <a:prstGeom prst="rect">
            <a:avLst/>
          </a:prstGeom>
        </p:spPr>
        <p:txBody>
          <a:bodyPr lIns="0" tIns="0" rIns="0" bIns="0" rtlCol="0" anchor="t">
            <a:spAutoFit/>
          </a:bodyPr>
          <a:lstStyle/>
          <a:p>
            <a:pPr algn="ctr">
              <a:lnSpc>
                <a:spcPts val="9825"/>
              </a:lnSpc>
              <a:spcBef>
                <a:spcPct val="0"/>
              </a:spcBef>
            </a:pPr>
            <a:r>
              <a:rPr lang="en-US" sz="7500" spc="217" dirty="0">
                <a:solidFill>
                  <a:srgbClr val="004AAD"/>
                </a:solidFill>
                <a:latin typeface="Montserrat Classic Bold"/>
              </a:rPr>
              <a:t>PLANERA DIN SEMESTER!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sv-SE"/>
          </a:p>
        </p:txBody>
      </p:sp>
      <p:sp>
        <p:nvSpPr>
          <p:cNvPr id="4" name="TextBox 4"/>
          <p:cNvSpPr txBox="1"/>
          <p:nvPr/>
        </p:nvSpPr>
        <p:spPr>
          <a:xfrm>
            <a:off x="826730" y="2171700"/>
            <a:ext cx="16634539" cy="6578724"/>
          </a:xfrm>
          <a:prstGeom prst="rect">
            <a:avLst/>
          </a:prstGeom>
        </p:spPr>
        <p:txBody>
          <a:bodyPr wrap="square" lIns="0" tIns="0" rIns="0" bIns="0" rtlCol="0" anchor="t">
            <a:spAutoFit/>
          </a:bodyPr>
          <a:lstStyle/>
          <a:p>
            <a:pPr algn="ctr">
              <a:lnSpc>
                <a:spcPts val="5720"/>
              </a:lnSpc>
            </a:pPr>
            <a:r>
              <a:rPr lang="sv-SE" sz="4800" spc="156" dirty="0">
                <a:solidFill>
                  <a:srgbClr val="FFFFFF"/>
                </a:solidFill>
                <a:latin typeface="Raleway Bold Italics"/>
              </a:rPr>
              <a:t>Ni är en grupp vänner som bestämmer er för att åka på semester tillsammans.
</a:t>
            </a:r>
          </a:p>
          <a:p>
            <a:pPr algn="ctr">
              <a:lnSpc>
                <a:spcPts val="5720"/>
              </a:lnSpc>
            </a:pPr>
            <a:r>
              <a:rPr lang="sv-SE" sz="4800" spc="156" dirty="0">
                <a:solidFill>
                  <a:srgbClr val="FFFFFF"/>
                </a:solidFill>
                <a:latin typeface="Raleway Bold Italics"/>
              </a:rPr>
              <a:t>Uppgiften är att gemensamt planera er semester.</a:t>
            </a:r>
          </a:p>
          <a:p>
            <a:pPr algn="ctr">
              <a:lnSpc>
                <a:spcPts val="5720"/>
              </a:lnSpc>
            </a:pPr>
            <a:r>
              <a:rPr lang="sv-SE" sz="4800" spc="156" dirty="0">
                <a:solidFill>
                  <a:srgbClr val="FFFFFF"/>
                </a:solidFill>
                <a:latin typeface="Raleway Bold Italics"/>
              </a:rPr>
              <a:t>
Identifiera de viktigaste faserna i semesterplaneringen.</a:t>
            </a:r>
          </a:p>
          <a:p>
            <a:pPr algn="ctr">
              <a:lnSpc>
                <a:spcPts val="5720"/>
              </a:lnSpc>
            </a:pPr>
            <a:endParaRPr lang="sv-SE" sz="4800" spc="156" dirty="0">
              <a:solidFill>
                <a:srgbClr val="FFFFFF"/>
              </a:solidFill>
              <a:latin typeface="Raleway Bold Italics"/>
            </a:endParaRPr>
          </a:p>
          <a:p>
            <a:pPr algn="ctr">
              <a:lnSpc>
                <a:spcPts val="5720"/>
              </a:lnSpc>
            </a:pPr>
            <a:r>
              <a:rPr lang="sv-SE" sz="4800" spc="156" dirty="0">
                <a:solidFill>
                  <a:srgbClr val="FFFFFF"/>
                </a:solidFill>
                <a:latin typeface="Raleway Bold Italics"/>
              </a:rPr>
              <a:t>Sätt de i kronologisk ordning. </a:t>
            </a:r>
          </a:p>
          <a:p>
            <a:pPr algn="ctr">
              <a:lnSpc>
                <a:spcPts val="5720"/>
              </a:lnSpc>
            </a:pPr>
            <a:r>
              <a:rPr lang="sv-SE" sz="4800" spc="156" dirty="0">
                <a:solidFill>
                  <a:srgbClr val="FFFFFF"/>
                </a:solidFill>
                <a:latin typeface="Raleway Bold Italics"/>
              </a:rPr>
              <a:t>Vad kommer först och vad kommer sen? </a:t>
            </a:r>
            <a:endParaRPr lang="en-US" sz="4800" spc="156" dirty="0">
              <a:solidFill>
                <a:srgbClr val="FFFFFF"/>
              </a:solidFill>
              <a:latin typeface="Raleway Bold Itali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sv-SE"/>
          </a:p>
        </p:txBody>
      </p:sp>
      <p:pic>
        <p:nvPicPr>
          <p:cNvPr id="4" name="Picture 4"/>
          <p:cNvPicPr>
            <a:picLocks noChangeAspect="1"/>
          </p:cNvPicPr>
          <p:nvPr/>
        </p:nvPicPr>
        <p:blipFill>
          <a:blip r:embed="rId3"/>
          <a:srcRect/>
          <a:stretch>
            <a:fillRect/>
          </a:stretch>
        </p:blipFill>
        <p:spPr>
          <a:xfrm>
            <a:off x="5769145" y="3680576"/>
            <a:ext cx="6749710" cy="538289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48819">
            <a:off x="3849332" y="-6145289"/>
            <a:ext cx="10817504" cy="21881650"/>
          </a:xfrm>
          <a:prstGeom prst="rect">
            <a:avLst/>
          </a:prstGeom>
          <a:solidFill>
            <a:srgbClr val="FFFFFF"/>
          </a:solidFill>
        </p:spPr>
        <p:txBody>
          <a:bodyPr/>
          <a:lstStyle/>
          <a:p>
            <a:endParaRPr lang="sv-SE"/>
          </a:p>
        </p:txBody>
      </p:sp>
      <p:grpSp>
        <p:nvGrpSpPr>
          <p:cNvPr id="3" name="Group 3"/>
          <p:cNvGrpSpPr/>
          <p:nvPr/>
        </p:nvGrpSpPr>
        <p:grpSpPr>
          <a:xfrm>
            <a:off x="3282791" y="-346065"/>
            <a:ext cx="10997410" cy="10979129"/>
            <a:chOff x="0" y="0"/>
            <a:chExt cx="14663214" cy="14638839"/>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08305">
              <a:off x="2213317" y="2058822"/>
              <a:ext cx="10236580" cy="1052119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59489">
              <a:off x="2573360" y="2472227"/>
              <a:ext cx="10236580" cy="10521195"/>
            </a:xfrm>
            <a:prstGeom prst="rect">
              <a:avLst/>
            </a:prstGeom>
          </p:spPr>
        </p:pic>
        <p:grpSp>
          <p:nvGrpSpPr>
            <p:cNvPr id="6" name="Group 6"/>
            <p:cNvGrpSpPr>
              <a:grpSpLocks noChangeAspect="1"/>
            </p:cNvGrpSpPr>
            <p:nvPr/>
          </p:nvGrpSpPr>
          <p:grpSpPr>
            <a:xfrm rot="-360268">
              <a:off x="4618597" y="4902208"/>
              <a:ext cx="5426020" cy="5438013"/>
              <a:chOff x="0" y="0"/>
              <a:chExt cx="3761048" cy="3769361"/>
            </a:xfrm>
          </p:grpSpPr>
          <p:sp>
            <p:nvSpPr>
              <p:cNvPr id="7" name="Freeform 7"/>
              <p:cNvSpPr/>
              <p:nvPr/>
            </p:nvSpPr>
            <p:spPr>
              <a:xfrm>
                <a:off x="112522" y="112776"/>
                <a:ext cx="3585083" cy="3592957"/>
              </a:xfrm>
              <a:custGeom>
                <a:avLst/>
                <a:gdLst/>
                <a:ahLst/>
                <a:cxnLst/>
                <a:rect l="l" t="t" r="r" b="b"/>
                <a:pathLst>
                  <a:path w="3585083" h="3592957">
                    <a:moveTo>
                      <a:pt x="3098292" y="2185162"/>
                    </a:moveTo>
                    <a:lnTo>
                      <a:pt x="3558286" y="2136775"/>
                    </a:lnTo>
                    <a:lnTo>
                      <a:pt x="3585083" y="1653032"/>
                    </a:lnTo>
                    <a:lnTo>
                      <a:pt x="3150870" y="1558163"/>
                    </a:lnTo>
                    <a:cubicBezTo>
                      <a:pt x="3130550" y="1421130"/>
                      <a:pt x="3089656" y="1290066"/>
                      <a:pt x="3031363" y="1168527"/>
                    </a:cubicBezTo>
                    <a:lnTo>
                      <a:pt x="3315970" y="841121"/>
                    </a:lnTo>
                    <a:lnTo>
                      <a:pt x="3005582" y="469138"/>
                    </a:lnTo>
                    <a:lnTo>
                      <a:pt x="2643251" y="684022"/>
                    </a:lnTo>
                    <a:cubicBezTo>
                      <a:pt x="2519934" y="586867"/>
                      <a:pt x="2379218" y="510032"/>
                      <a:pt x="2225548" y="459359"/>
                    </a:cubicBezTo>
                    <a:lnTo>
                      <a:pt x="2197227" y="44450"/>
                    </a:lnTo>
                    <a:lnTo>
                      <a:pt x="1714881" y="0"/>
                    </a:lnTo>
                    <a:lnTo>
                      <a:pt x="1611249" y="402844"/>
                    </a:lnTo>
                    <a:cubicBezTo>
                      <a:pt x="1449324" y="424815"/>
                      <a:pt x="1295400" y="475361"/>
                      <a:pt x="1155192" y="549656"/>
                    </a:cubicBezTo>
                    <a:lnTo>
                      <a:pt x="837057" y="273177"/>
                    </a:lnTo>
                    <a:lnTo>
                      <a:pt x="465074" y="583565"/>
                    </a:lnTo>
                    <a:lnTo>
                      <a:pt x="686435" y="956818"/>
                    </a:lnTo>
                    <a:cubicBezTo>
                      <a:pt x="589280" y="1090803"/>
                      <a:pt x="515493" y="1243457"/>
                      <a:pt x="471678" y="1409573"/>
                    </a:cubicBezTo>
                    <a:lnTo>
                      <a:pt x="26797" y="1456309"/>
                    </a:lnTo>
                    <a:lnTo>
                      <a:pt x="0" y="1940052"/>
                    </a:lnTo>
                    <a:lnTo>
                      <a:pt x="454533" y="2039366"/>
                    </a:lnTo>
                    <a:cubicBezTo>
                      <a:pt x="480441" y="2163953"/>
                      <a:pt x="523367" y="2282825"/>
                      <a:pt x="581025" y="2393188"/>
                    </a:cubicBezTo>
                    <a:lnTo>
                      <a:pt x="269240" y="2752090"/>
                    </a:lnTo>
                    <a:lnTo>
                      <a:pt x="579628" y="3124073"/>
                    </a:lnTo>
                    <a:lnTo>
                      <a:pt x="999617" y="2874899"/>
                    </a:lnTo>
                    <a:cubicBezTo>
                      <a:pt x="1106932" y="2951734"/>
                      <a:pt x="1226058" y="3013583"/>
                      <a:pt x="1354455" y="3057144"/>
                    </a:cubicBezTo>
                    <a:lnTo>
                      <a:pt x="1387983" y="3548634"/>
                    </a:lnTo>
                    <a:lnTo>
                      <a:pt x="1870329" y="3592957"/>
                    </a:lnTo>
                    <a:lnTo>
                      <a:pt x="1993011" y="3115945"/>
                    </a:lnTo>
                    <a:cubicBezTo>
                      <a:pt x="2128774" y="3096387"/>
                      <a:pt x="2258695" y="3056509"/>
                      <a:pt x="2379472" y="2999613"/>
                    </a:cubicBezTo>
                    <a:lnTo>
                      <a:pt x="2747899" y="3319907"/>
                    </a:lnTo>
                    <a:lnTo>
                      <a:pt x="3119882" y="3009519"/>
                    </a:lnTo>
                    <a:lnTo>
                      <a:pt x="2877439" y="2600833"/>
                    </a:lnTo>
                    <a:cubicBezTo>
                      <a:pt x="2973197" y="2477897"/>
                      <a:pt x="3048508" y="2337816"/>
                      <a:pt x="3098165" y="2185162"/>
                    </a:cubicBezTo>
                    <a:moveTo>
                      <a:pt x="1687576" y="2935986"/>
                    </a:moveTo>
                    <a:cubicBezTo>
                      <a:pt x="1058291" y="2877947"/>
                      <a:pt x="595122" y="2320925"/>
                      <a:pt x="653161" y="1691640"/>
                    </a:cubicBezTo>
                    <a:cubicBezTo>
                      <a:pt x="711200" y="1062355"/>
                      <a:pt x="1268222" y="599186"/>
                      <a:pt x="1897507" y="657225"/>
                    </a:cubicBezTo>
                    <a:cubicBezTo>
                      <a:pt x="2526792" y="715264"/>
                      <a:pt x="2989834" y="1272286"/>
                      <a:pt x="2931922" y="1901571"/>
                    </a:cubicBezTo>
                    <a:cubicBezTo>
                      <a:pt x="2874010" y="2530856"/>
                      <a:pt x="2316861" y="2993898"/>
                      <a:pt x="1687576" y="2935986"/>
                    </a:cubicBezTo>
                  </a:path>
                </a:pathLst>
              </a:custGeom>
              <a:solidFill>
                <a:srgbClr val="B2DCD5"/>
              </a:solidFill>
            </p:spPr>
            <p:txBody>
              <a:bodyPr/>
              <a:lstStyle/>
              <a:p>
                <a:endParaRPr lang="sv-SE"/>
              </a:p>
            </p:txBody>
          </p:sp>
          <p:sp>
            <p:nvSpPr>
              <p:cNvPr id="8" name="Freeform 8"/>
              <p:cNvSpPr/>
              <p:nvPr/>
            </p:nvSpPr>
            <p:spPr>
              <a:xfrm>
                <a:off x="63373" y="63500"/>
                <a:ext cx="3617341" cy="3625723"/>
              </a:xfrm>
              <a:custGeom>
                <a:avLst/>
                <a:gdLst/>
                <a:ahLst/>
                <a:cxnLst/>
                <a:rect l="l" t="t" r="r" b="b"/>
                <a:pathLst>
                  <a:path w="3617341" h="3625723">
                    <a:moveTo>
                      <a:pt x="3112897" y="2185797"/>
                    </a:moveTo>
                    <a:lnTo>
                      <a:pt x="3572764" y="2137410"/>
                    </a:lnTo>
                    <a:lnTo>
                      <a:pt x="3574415" y="2153031"/>
                    </a:lnTo>
                    <a:lnTo>
                      <a:pt x="3558667" y="2152142"/>
                    </a:lnTo>
                    <a:lnTo>
                      <a:pt x="3585464" y="1668399"/>
                    </a:lnTo>
                    <a:lnTo>
                      <a:pt x="3601212" y="1669288"/>
                    </a:lnTo>
                    <a:lnTo>
                      <a:pt x="3597910" y="1684655"/>
                    </a:lnTo>
                    <a:lnTo>
                      <a:pt x="3163697" y="1589786"/>
                    </a:lnTo>
                    <a:cubicBezTo>
                      <a:pt x="3157347" y="1588389"/>
                      <a:pt x="3152394" y="1583182"/>
                      <a:pt x="3151505" y="1576705"/>
                    </a:cubicBezTo>
                    <a:cubicBezTo>
                      <a:pt x="3131439" y="1441323"/>
                      <a:pt x="3091180" y="1311783"/>
                      <a:pt x="3033395" y="1191514"/>
                    </a:cubicBezTo>
                    <a:cubicBezTo>
                      <a:pt x="3030727" y="1185799"/>
                      <a:pt x="3031617" y="1179068"/>
                      <a:pt x="3035680" y="1174369"/>
                    </a:cubicBezTo>
                    <a:lnTo>
                      <a:pt x="3320288" y="847090"/>
                    </a:lnTo>
                    <a:lnTo>
                      <a:pt x="3332226" y="857377"/>
                    </a:lnTo>
                    <a:lnTo>
                      <a:pt x="3320161" y="867537"/>
                    </a:lnTo>
                    <a:lnTo>
                      <a:pt x="3009773" y="495554"/>
                    </a:lnTo>
                    <a:lnTo>
                      <a:pt x="3021838" y="485394"/>
                    </a:lnTo>
                    <a:lnTo>
                      <a:pt x="3029839" y="498983"/>
                    </a:lnTo>
                    <a:lnTo>
                      <a:pt x="2667508" y="713994"/>
                    </a:lnTo>
                    <a:cubicBezTo>
                      <a:pt x="2661920" y="717296"/>
                      <a:pt x="2654808" y="716788"/>
                      <a:pt x="2649728" y="712851"/>
                    </a:cubicBezTo>
                    <a:cubicBezTo>
                      <a:pt x="2527935" y="616712"/>
                      <a:pt x="2388743" y="540893"/>
                      <a:pt x="2236851" y="490855"/>
                    </a:cubicBezTo>
                    <a:cubicBezTo>
                      <a:pt x="2230755" y="488823"/>
                      <a:pt x="2226437" y="483362"/>
                      <a:pt x="2226056" y="477012"/>
                    </a:cubicBezTo>
                    <a:lnTo>
                      <a:pt x="2197735" y="61976"/>
                    </a:lnTo>
                    <a:lnTo>
                      <a:pt x="2213483" y="60960"/>
                    </a:lnTo>
                    <a:lnTo>
                      <a:pt x="2212086" y="76708"/>
                    </a:lnTo>
                    <a:lnTo>
                      <a:pt x="1729740" y="32258"/>
                    </a:lnTo>
                    <a:lnTo>
                      <a:pt x="1731137" y="16510"/>
                    </a:lnTo>
                    <a:lnTo>
                      <a:pt x="1746377" y="20447"/>
                    </a:lnTo>
                    <a:lnTo>
                      <a:pt x="1642745" y="423291"/>
                    </a:lnTo>
                    <a:cubicBezTo>
                      <a:pt x="1641094" y="429514"/>
                      <a:pt x="1635887" y="434086"/>
                      <a:pt x="1629537" y="434975"/>
                    </a:cubicBezTo>
                    <a:cubicBezTo>
                      <a:pt x="1469517" y="456692"/>
                      <a:pt x="1317244" y="506603"/>
                      <a:pt x="1178814" y="580136"/>
                    </a:cubicBezTo>
                    <a:cubicBezTo>
                      <a:pt x="1173099" y="583184"/>
                      <a:pt x="1165987" y="582422"/>
                      <a:pt x="1161034" y="578104"/>
                    </a:cubicBezTo>
                    <a:lnTo>
                      <a:pt x="842899" y="301498"/>
                    </a:lnTo>
                    <a:lnTo>
                      <a:pt x="853186" y="289560"/>
                    </a:lnTo>
                    <a:lnTo>
                      <a:pt x="863346" y="301625"/>
                    </a:lnTo>
                    <a:lnTo>
                      <a:pt x="491363" y="612013"/>
                    </a:lnTo>
                    <a:lnTo>
                      <a:pt x="481203" y="599948"/>
                    </a:lnTo>
                    <a:lnTo>
                      <a:pt x="494792" y="591947"/>
                    </a:lnTo>
                    <a:lnTo>
                      <a:pt x="716280" y="965073"/>
                    </a:lnTo>
                    <a:cubicBezTo>
                      <a:pt x="719455" y="970534"/>
                      <a:pt x="719201" y="977265"/>
                      <a:pt x="715518" y="982345"/>
                    </a:cubicBezTo>
                    <a:cubicBezTo>
                      <a:pt x="619506" y="1114679"/>
                      <a:pt x="546608" y="1265682"/>
                      <a:pt x="503301" y="1429893"/>
                    </a:cubicBezTo>
                    <a:cubicBezTo>
                      <a:pt x="501650" y="1436243"/>
                      <a:pt x="496189" y="1440815"/>
                      <a:pt x="489712" y="1441577"/>
                    </a:cubicBezTo>
                    <a:lnTo>
                      <a:pt x="44704" y="1488440"/>
                    </a:lnTo>
                    <a:lnTo>
                      <a:pt x="43053" y="1472819"/>
                    </a:lnTo>
                    <a:lnTo>
                      <a:pt x="58801" y="1473708"/>
                    </a:lnTo>
                    <a:lnTo>
                      <a:pt x="32004" y="1957451"/>
                    </a:lnTo>
                    <a:lnTo>
                      <a:pt x="16256" y="1956562"/>
                    </a:lnTo>
                    <a:lnTo>
                      <a:pt x="19558" y="1941195"/>
                    </a:lnTo>
                    <a:lnTo>
                      <a:pt x="474091" y="2040509"/>
                    </a:lnTo>
                    <a:cubicBezTo>
                      <a:pt x="480187" y="2041779"/>
                      <a:pt x="484886" y="2046605"/>
                      <a:pt x="486156" y="2052701"/>
                    </a:cubicBezTo>
                    <a:cubicBezTo>
                      <a:pt x="511810" y="2175764"/>
                      <a:pt x="554228" y="2293366"/>
                      <a:pt x="611124" y="2402459"/>
                    </a:cubicBezTo>
                    <a:cubicBezTo>
                      <a:pt x="614172" y="2408174"/>
                      <a:pt x="613283" y="2415159"/>
                      <a:pt x="609092" y="2420112"/>
                    </a:cubicBezTo>
                    <a:lnTo>
                      <a:pt x="297307" y="2778760"/>
                    </a:lnTo>
                    <a:lnTo>
                      <a:pt x="285369" y="2768473"/>
                    </a:lnTo>
                    <a:lnTo>
                      <a:pt x="297434" y="2758440"/>
                    </a:lnTo>
                    <a:lnTo>
                      <a:pt x="607822" y="3130550"/>
                    </a:lnTo>
                    <a:lnTo>
                      <a:pt x="595757" y="3140583"/>
                    </a:lnTo>
                    <a:lnTo>
                      <a:pt x="587756" y="3126994"/>
                    </a:lnTo>
                    <a:lnTo>
                      <a:pt x="1007745" y="2877820"/>
                    </a:lnTo>
                    <a:cubicBezTo>
                      <a:pt x="1013079" y="2874645"/>
                      <a:pt x="1019937" y="2874899"/>
                      <a:pt x="1025017" y="2878582"/>
                    </a:cubicBezTo>
                    <a:cubicBezTo>
                      <a:pt x="1131062" y="2954528"/>
                      <a:pt x="1248918" y="3015742"/>
                      <a:pt x="1375791" y="3058795"/>
                    </a:cubicBezTo>
                    <a:cubicBezTo>
                      <a:pt x="1381760" y="3060827"/>
                      <a:pt x="1386078" y="3066288"/>
                      <a:pt x="1386459" y="3072638"/>
                    </a:cubicBezTo>
                    <a:lnTo>
                      <a:pt x="1419987" y="3564128"/>
                    </a:lnTo>
                    <a:lnTo>
                      <a:pt x="1404239" y="3565144"/>
                    </a:lnTo>
                    <a:lnTo>
                      <a:pt x="1405636" y="3549396"/>
                    </a:lnTo>
                    <a:lnTo>
                      <a:pt x="1887982" y="3593846"/>
                    </a:lnTo>
                    <a:lnTo>
                      <a:pt x="1886585" y="3609594"/>
                    </a:lnTo>
                    <a:lnTo>
                      <a:pt x="1871345" y="3605657"/>
                    </a:lnTo>
                    <a:lnTo>
                      <a:pt x="1994027" y="3128391"/>
                    </a:lnTo>
                    <a:cubicBezTo>
                      <a:pt x="1995551" y="3122295"/>
                      <a:pt x="2000758" y="3117596"/>
                      <a:pt x="2006981" y="3116707"/>
                    </a:cubicBezTo>
                    <a:cubicBezTo>
                      <a:pt x="2141220" y="3097276"/>
                      <a:pt x="2269617" y="3058033"/>
                      <a:pt x="2388997" y="3001645"/>
                    </a:cubicBezTo>
                    <a:cubicBezTo>
                      <a:pt x="2394712" y="2998978"/>
                      <a:pt x="2401316" y="2999867"/>
                      <a:pt x="2406015" y="3004058"/>
                    </a:cubicBezTo>
                    <a:lnTo>
                      <a:pt x="2774569" y="3324352"/>
                    </a:lnTo>
                    <a:lnTo>
                      <a:pt x="2764282" y="3336290"/>
                    </a:lnTo>
                    <a:lnTo>
                      <a:pt x="2754122" y="3324225"/>
                    </a:lnTo>
                    <a:lnTo>
                      <a:pt x="3126105" y="3013837"/>
                    </a:lnTo>
                    <a:lnTo>
                      <a:pt x="3136265" y="3025902"/>
                    </a:lnTo>
                    <a:lnTo>
                      <a:pt x="3122676" y="3033903"/>
                    </a:lnTo>
                    <a:lnTo>
                      <a:pt x="2880233" y="2625217"/>
                    </a:lnTo>
                    <a:cubicBezTo>
                      <a:pt x="2876931" y="2619629"/>
                      <a:pt x="2877312" y="2612644"/>
                      <a:pt x="2881376" y="2607437"/>
                    </a:cubicBezTo>
                    <a:cubicBezTo>
                      <a:pt x="2975991" y="2485898"/>
                      <a:pt x="3050540" y="2347468"/>
                      <a:pt x="3099562" y="2196465"/>
                    </a:cubicBezTo>
                    <a:cubicBezTo>
                      <a:pt x="3101467" y="2190496"/>
                      <a:pt x="3106674" y="2186305"/>
                      <a:pt x="3112897" y="2185670"/>
                    </a:cubicBezTo>
                    <a:moveTo>
                      <a:pt x="3116199" y="2217039"/>
                    </a:moveTo>
                    <a:lnTo>
                      <a:pt x="3114548" y="2201418"/>
                    </a:lnTo>
                    <a:lnTo>
                      <a:pt x="3129534" y="2206244"/>
                    </a:lnTo>
                    <a:cubicBezTo>
                      <a:pt x="3079242" y="2360803"/>
                      <a:pt x="3003042" y="2502408"/>
                      <a:pt x="2906268" y="2626868"/>
                    </a:cubicBezTo>
                    <a:lnTo>
                      <a:pt x="2893822" y="2617216"/>
                    </a:lnTo>
                    <a:lnTo>
                      <a:pt x="2907411" y="2609215"/>
                    </a:lnTo>
                    <a:lnTo>
                      <a:pt x="3149727" y="3017901"/>
                    </a:lnTo>
                    <a:cubicBezTo>
                      <a:pt x="3153664" y="3024505"/>
                      <a:pt x="3152267" y="3033141"/>
                      <a:pt x="3146298" y="3038094"/>
                    </a:cubicBezTo>
                    <a:lnTo>
                      <a:pt x="2774315" y="3348482"/>
                    </a:lnTo>
                    <a:cubicBezTo>
                      <a:pt x="2768346" y="3353435"/>
                      <a:pt x="2759710" y="3353308"/>
                      <a:pt x="2753868" y="3348228"/>
                    </a:cubicBezTo>
                    <a:lnTo>
                      <a:pt x="2385314" y="3027934"/>
                    </a:lnTo>
                    <a:lnTo>
                      <a:pt x="2395601" y="3015996"/>
                    </a:lnTo>
                    <a:lnTo>
                      <a:pt x="2402332" y="3030220"/>
                    </a:lnTo>
                    <a:cubicBezTo>
                      <a:pt x="2280158" y="3087878"/>
                      <a:pt x="2148713" y="3128137"/>
                      <a:pt x="2011426" y="3147949"/>
                    </a:cubicBezTo>
                    <a:lnTo>
                      <a:pt x="2009140" y="3132328"/>
                    </a:lnTo>
                    <a:lnTo>
                      <a:pt x="2024380" y="3136265"/>
                    </a:lnTo>
                    <a:lnTo>
                      <a:pt x="1901698" y="3613277"/>
                    </a:lnTo>
                    <a:cubicBezTo>
                      <a:pt x="1899793" y="3620770"/>
                      <a:pt x="1892681" y="3625723"/>
                      <a:pt x="1884934" y="3625088"/>
                    </a:cubicBezTo>
                    <a:lnTo>
                      <a:pt x="1402588" y="3580638"/>
                    </a:lnTo>
                    <a:cubicBezTo>
                      <a:pt x="1394841" y="3579876"/>
                      <a:pt x="1388872" y="3573780"/>
                      <a:pt x="1388364" y="3566033"/>
                    </a:cubicBezTo>
                    <a:lnTo>
                      <a:pt x="1354836" y="3074543"/>
                    </a:lnTo>
                    <a:lnTo>
                      <a:pt x="1370584" y="3073527"/>
                    </a:lnTo>
                    <a:lnTo>
                      <a:pt x="1365504" y="3088513"/>
                    </a:lnTo>
                    <a:cubicBezTo>
                      <a:pt x="1235583" y="3044444"/>
                      <a:pt x="1115060" y="2981833"/>
                      <a:pt x="1006475" y="2904109"/>
                    </a:cubicBezTo>
                    <a:lnTo>
                      <a:pt x="1015619" y="2891282"/>
                    </a:lnTo>
                    <a:lnTo>
                      <a:pt x="1023620" y="2904871"/>
                    </a:lnTo>
                    <a:lnTo>
                      <a:pt x="603631" y="3154045"/>
                    </a:lnTo>
                    <a:cubicBezTo>
                      <a:pt x="597027" y="3157982"/>
                      <a:pt x="588391" y="3156585"/>
                      <a:pt x="583438" y="3150616"/>
                    </a:cubicBezTo>
                    <a:lnTo>
                      <a:pt x="273050" y="2778506"/>
                    </a:lnTo>
                    <a:cubicBezTo>
                      <a:pt x="268097" y="2772537"/>
                      <a:pt x="268224" y="2763901"/>
                      <a:pt x="273304" y="2758059"/>
                    </a:cubicBezTo>
                    <a:lnTo>
                      <a:pt x="585216" y="2399284"/>
                    </a:lnTo>
                    <a:lnTo>
                      <a:pt x="597154" y="2409571"/>
                    </a:lnTo>
                    <a:lnTo>
                      <a:pt x="583184" y="2416810"/>
                    </a:lnTo>
                    <a:cubicBezTo>
                      <a:pt x="524891" y="2305177"/>
                      <a:pt x="481457" y="2184781"/>
                      <a:pt x="455295" y="2058797"/>
                    </a:cubicBezTo>
                    <a:lnTo>
                      <a:pt x="470662" y="2055622"/>
                    </a:lnTo>
                    <a:lnTo>
                      <a:pt x="467360" y="2070989"/>
                    </a:lnTo>
                    <a:lnTo>
                      <a:pt x="12827" y="1971675"/>
                    </a:lnTo>
                    <a:cubicBezTo>
                      <a:pt x="5207" y="1970024"/>
                      <a:pt x="0" y="1963166"/>
                      <a:pt x="508" y="1955419"/>
                    </a:cubicBezTo>
                    <a:lnTo>
                      <a:pt x="27305" y="1471676"/>
                    </a:lnTo>
                    <a:cubicBezTo>
                      <a:pt x="27686" y="1463929"/>
                      <a:pt x="33655" y="1457706"/>
                      <a:pt x="41402" y="1456817"/>
                    </a:cubicBezTo>
                    <a:lnTo>
                      <a:pt x="486283" y="1410081"/>
                    </a:lnTo>
                    <a:lnTo>
                      <a:pt x="487934" y="1425702"/>
                    </a:lnTo>
                    <a:lnTo>
                      <a:pt x="472694" y="1421638"/>
                    </a:lnTo>
                    <a:cubicBezTo>
                      <a:pt x="517017" y="1253617"/>
                      <a:pt x="591693" y="1099058"/>
                      <a:pt x="689864" y="963676"/>
                    </a:cubicBezTo>
                    <a:lnTo>
                      <a:pt x="702564" y="972947"/>
                    </a:lnTo>
                    <a:lnTo>
                      <a:pt x="688975" y="980948"/>
                    </a:lnTo>
                    <a:lnTo>
                      <a:pt x="467741" y="607949"/>
                    </a:lnTo>
                    <a:cubicBezTo>
                      <a:pt x="463804" y="601345"/>
                      <a:pt x="465201" y="592709"/>
                      <a:pt x="471170" y="587756"/>
                    </a:cubicBezTo>
                    <a:lnTo>
                      <a:pt x="843153" y="277495"/>
                    </a:lnTo>
                    <a:cubicBezTo>
                      <a:pt x="849122" y="272542"/>
                      <a:pt x="857758" y="272669"/>
                      <a:pt x="863600" y="277749"/>
                    </a:cubicBezTo>
                    <a:lnTo>
                      <a:pt x="1181735" y="554101"/>
                    </a:lnTo>
                    <a:lnTo>
                      <a:pt x="1171448" y="566039"/>
                    </a:lnTo>
                    <a:lnTo>
                      <a:pt x="1164082" y="552069"/>
                    </a:lnTo>
                    <a:cubicBezTo>
                      <a:pt x="1305814" y="476885"/>
                      <a:pt x="1461516" y="425704"/>
                      <a:pt x="1625346" y="403606"/>
                    </a:cubicBezTo>
                    <a:lnTo>
                      <a:pt x="1627505" y="419227"/>
                    </a:lnTo>
                    <a:lnTo>
                      <a:pt x="1612265" y="415290"/>
                    </a:lnTo>
                    <a:lnTo>
                      <a:pt x="1715897" y="12446"/>
                    </a:lnTo>
                    <a:cubicBezTo>
                      <a:pt x="1717802" y="4953"/>
                      <a:pt x="1724914" y="0"/>
                      <a:pt x="1732661" y="635"/>
                    </a:cubicBezTo>
                    <a:lnTo>
                      <a:pt x="2215007" y="45085"/>
                    </a:lnTo>
                    <a:cubicBezTo>
                      <a:pt x="2222754" y="45847"/>
                      <a:pt x="2228723" y="51943"/>
                      <a:pt x="2229231" y="59690"/>
                    </a:cubicBezTo>
                    <a:lnTo>
                      <a:pt x="2257552" y="474599"/>
                    </a:lnTo>
                    <a:lnTo>
                      <a:pt x="2241804" y="475615"/>
                    </a:lnTo>
                    <a:lnTo>
                      <a:pt x="2246757" y="460629"/>
                    </a:lnTo>
                    <a:cubicBezTo>
                      <a:pt x="2402205" y="511810"/>
                      <a:pt x="2544572" y="589534"/>
                      <a:pt x="2669286" y="687832"/>
                    </a:cubicBezTo>
                    <a:lnTo>
                      <a:pt x="2659507" y="700151"/>
                    </a:lnTo>
                    <a:lnTo>
                      <a:pt x="2651506" y="686562"/>
                    </a:lnTo>
                    <a:lnTo>
                      <a:pt x="3013837" y="471551"/>
                    </a:lnTo>
                    <a:cubicBezTo>
                      <a:pt x="3020441" y="467614"/>
                      <a:pt x="3029077" y="469011"/>
                      <a:pt x="3034030" y="474980"/>
                    </a:cubicBezTo>
                    <a:lnTo>
                      <a:pt x="3344418" y="846963"/>
                    </a:lnTo>
                    <a:cubicBezTo>
                      <a:pt x="3349371" y="852932"/>
                      <a:pt x="3349244" y="861568"/>
                      <a:pt x="3344164" y="867410"/>
                    </a:cubicBezTo>
                    <a:lnTo>
                      <a:pt x="3059430" y="1195197"/>
                    </a:lnTo>
                    <a:lnTo>
                      <a:pt x="3047492" y="1184910"/>
                    </a:lnTo>
                    <a:lnTo>
                      <a:pt x="3061716" y="1178052"/>
                    </a:lnTo>
                    <a:cubicBezTo>
                      <a:pt x="3120771" y="1300988"/>
                      <a:pt x="3162046" y="1433703"/>
                      <a:pt x="3182620" y="1572260"/>
                    </a:cubicBezTo>
                    <a:lnTo>
                      <a:pt x="3166999" y="1574546"/>
                    </a:lnTo>
                    <a:lnTo>
                      <a:pt x="3170301" y="1559179"/>
                    </a:lnTo>
                    <a:lnTo>
                      <a:pt x="3604514" y="1654048"/>
                    </a:lnTo>
                    <a:cubicBezTo>
                      <a:pt x="3612134" y="1655699"/>
                      <a:pt x="3617341" y="1662557"/>
                      <a:pt x="3616833" y="1670304"/>
                    </a:cubicBezTo>
                    <a:lnTo>
                      <a:pt x="3590036" y="2154047"/>
                    </a:lnTo>
                    <a:cubicBezTo>
                      <a:pt x="3589655" y="2161794"/>
                      <a:pt x="3583686" y="2168017"/>
                      <a:pt x="3575939" y="2168906"/>
                    </a:cubicBezTo>
                    <a:lnTo>
                      <a:pt x="3116072" y="2217293"/>
                    </a:lnTo>
                    <a:close/>
                    <a:moveTo>
                      <a:pt x="1702308" y="2967990"/>
                    </a:moveTo>
                    <a:cubicBezTo>
                      <a:pt x="1064387" y="2909189"/>
                      <a:pt x="594868" y="2344420"/>
                      <a:pt x="653669" y="1706499"/>
                    </a:cubicBezTo>
                    <a:lnTo>
                      <a:pt x="653669" y="1706499"/>
                    </a:lnTo>
                    <a:cubicBezTo>
                      <a:pt x="712470" y="1068578"/>
                      <a:pt x="1277239" y="599059"/>
                      <a:pt x="1915160" y="657860"/>
                    </a:cubicBezTo>
                    <a:lnTo>
                      <a:pt x="1913763" y="673608"/>
                    </a:lnTo>
                    <a:lnTo>
                      <a:pt x="1915160" y="657860"/>
                    </a:lnTo>
                    <a:cubicBezTo>
                      <a:pt x="2553081" y="716661"/>
                      <a:pt x="3022473" y="1281430"/>
                      <a:pt x="2963799" y="1919351"/>
                    </a:cubicBezTo>
                    <a:lnTo>
                      <a:pt x="2963799" y="1919351"/>
                    </a:lnTo>
                    <a:cubicBezTo>
                      <a:pt x="2904998" y="2557272"/>
                      <a:pt x="2340229" y="3026791"/>
                      <a:pt x="1702308" y="2967990"/>
                    </a:cubicBezTo>
                    <a:lnTo>
                      <a:pt x="1703705" y="2952242"/>
                    </a:lnTo>
                    <a:lnTo>
                      <a:pt x="1702308" y="2967990"/>
                    </a:lnTo>
                    <a:moveTo>
                      <a:pt x="1705229" y="2936621"/>
                    </a:moveTo>
                    <a:lnTo>
                      <a:pt x="1705229" y="2936621"/>
                    </a:lnTo>
                    <a:cubicBezTo>
                      <a:pt x="2325751" y="2993771"/>
                      <a:pt x="2875153" y="2537079"/>
                      <a:pt x="2932430" y="1916557"/>
                    </a:cubicBezTo>
                    <a:lnTo>
                      <a:pt x="2948178" y="1917954"/>
                    </a:lnTo>
                    <a:lnTo>
                      <a:pt x="2932430" y="1916557"/>
                    </a:lnTo>
                    <a:cubicBezTo>
                      <a:pt x="2989580" y="1295908"/>
                      <a:pt x="2532888" y="746506"/>
                      <a:pt x="1912239" y="689356"/>
                    </a:cubicBezTo>
                    <a:lnTo>
                      <a:pt x="1912239" y="689356"/>
                    </a:lnTo>
                    <a:cubicBezTo>
                      <a:pt x="1291717" y="632206"/>
                      <a:pt x="742188" y="1088898"/>
                      <a:pt x="685038" y="1709547"/>
                    </a:cubicBezTo>
                    <a:lnTo>
                      <a:pt x="669290" y="1708150"/>
                    </a:lnTo>
                    <a:lnTo>
                      <a:pt x="685038" y="1709547"/>
                    </a:lnTo>
                    <a:cubicBezTo>
                      <a:pt x="627888" y="2330069"/>
                      <a:pt x="1084580" y="2879598"/>
                      <a:pt x="1705229" y="2936748"/>
                    </a:cubicBezTo>
                    <a:close/>
                  </a:path>
                </a:pathLst>
              </a:custGeom>
              <a:solidFill>
                <a:srgbClr val="B2DCD5"/>
              </a:solidFill>
            </p:spPr>
            <p:txBody>
              <a:bodyPr/>
              <a:lstStyle/>
              <a:p>
                <a:endParaRPr lang="sv-SE"/>
              </a:p>
            </p:txBody>
          </p:sp>
        </p:grpSp>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84116" y="1774971"/>
              <a:ext cx="2484565" cy="2478354"/>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068704" y="3105501"/>
              <a:ext cx="2310085" cy="2295647"/>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92477" y="8674030"/>
              <a:ext cx="2545164" cy="2478354"/>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66832" y="11411631"/>
              <a:ext cx="2363730" cy="2478354"/>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515951" y="9533800"/>
              <a:ext cx="2388513" cy="2478354"/>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80117" y="5325647"/>
              <a:ext cx="2294036" cy="2314286"/>
            </a:xfrm>
            <a:prstGeom prst="rect">
              <a:avLst/>
            </a:prstGeom>
          </p:spPr>
        </p:pic>
        <p:sp>
          <p:nvSpPr>
            <p:cNvPr id="15" name="TextBox 15"/>
            <p:cNvSpPr txBox="1"/>
            <p:nvPr/>
          </p:nvSpPr>
          <p:spPr>
            <a:xfrm>
              <a:off x="6200641" y="7124618"/>
              <a:ext cx="2532383" cy="954430"/>
            </a:xfrm>
            <a:prstGeom prst="rect">
              <a:avLst/>
            </a:prstGeom>
          </p:spPr>
          <p:txBody>
            <a:bodyPr lIns="0" tIns="0" rIns="0" bIns="0" rtlCol="0" anchor="t">
              <a:spAutoFit/>
            </a:bodyPr>
            <a:lstStyle/>
            <a:p>
              <a:pPr algn="ctr">
                <a:lnSpc>
                  <a:spcPts val="6082"/>
                </a:lnSpc>
              </a:pPr>
              <a:r>
                <a:rPr lang="en-US" sz="4344" spc="-34">
                  <a:solidFill>
                    <a:srgbClr val="004AAD"/>
                  </a:solidFill>
                  <a:latin typeface="Hussar Bold"/>
                </a:rPr>
                <a:t>P.C.M.</a:t>
              </a:r>
            </a:p>
          </p:txBody>
        </p:sp>
      </p:grpSp>
      <p:sp>
        <p:nvSpPr>
          <p:cNvPr id="16" name="TextBox 16"/>
          <p:cNvSpPr txBox="1"/>
          <p:nvPr/>
        </p:nvSpPr>
        <p:spPr>
          <a:xfrm>
            <a:off x="5663406" y="268605"/>
            <a:ext cx="4411157" cy="630301"/>
          </a:xfrm>
          <a:prstGeom prst="rect">
            <a:avLst/>
          </a:prstGeom>
        </p:spPr>
        <p:txBody>
          <a:bodyPr wrap="square" lIns="0" tIns="0" rIns="0" bIns="0" rtlCol="0" anchor="t">
            <a:spAutoFit/>
          </a:bodyPr>
          <a:lstStyle/>
          <a:p>
            <a:pPr marL="0" lvl="0" indent="0" algn="ctr">
              <a:lnSpc>
                <a:spcPts val="2520"/>
              </a:lnSpc>
              <a:spcBef>
                <a:spcPct val="0"/>
              </a:spcBef>
            </a:pPr>
            <a:r>
              <a:rPr lang="en-US" sz="1800" u="none" dirty="0">
                <a:solidFill>
                  <a:srgbClr val="408D71"/>
                </a:solidFill>
                <a:latin typeface="League Spartan Bold"/>
              </a:rPr>
              <a:t>1.</a:t>
            </a:r>
          </a:p>
          <a:p>
            <a:pPr lvl="0" algn="ctr">
              <a:lnSpc>
                <a:spcPts val="2520"/>
              </a:lnSpc>
              <a:spcBef>
                <a:spcPct val="0"/>
              </a:spcBef>
            </a:pPr>
            <a:r>
              <a:rPr lang="en-US" dirty="0">
                <a:solidFill>
                  <a:srgbClr val="408D71"/>
                </a:solidFill>
                <a:latin typeface="League Spartan Bold"/>
              </a:rPr>
              <a:t>VÄGLEDANDE PROGRAMPLANERING</a:t>
            </a:r>
            <a:endParaRPr lang="en-US" sz="1800" u="none" dirty="0">
              <a:solidFill>
                <a:srgbClr val="408D71"/>
              </a:solidFill>
              <a:latin typeface="League Spartan Bold"/>
            </a:endParaRPr>
          </a:p>
        </p:txBody>
      </p:sp>
      <p:sp>
        <p:nvSpPr>
          <p:cNvPr id="17" name="TextBox 17"/>
          <p:cNvSpPr txBox="1"/>
          <p:nvPr/>
        </p:nvSpPr>
        <p:spPr>
          <a:xfrm>
            <a:off x="10358474" y="1165213"/>
            <a:ext cx="2775482" cy="630301"/>
          </a:xfrm>
          <a:prstGeom prst="rect">
            <a:avLst/>
          </a:prstGeom>
        </p:spPr>
        <p:txBody>
          <a:bodyPr lIns="0" tIns="0" rIns="0" bIns="0" rtlCol="0" anchor="t">
            <a:spAutoFit/>
          </a:bodyPr>
          <a:lstStyle/>
          <a:p>
            <a:pPr lvl="0" algn="ctr">
              <a:lnSpc>
                <a:spcPts val="2520"/>
              </a:lnSpc>
              <a:spcBef>
                <a:spcPct val="0"/>
              </a:spcBef>
            </a:pPr>
            <a:r>
              <a:rPr lang="en-US" dirty="0">
                <a:solidFill>
                  <a:srgbClr val="F57C26"/>
                </a:solidFill>
                <a:latin typeface="League Spartan Bold"/>
              </a:rPr>
              <a:t>2.
IDENTIFIKATION</a:t>
            </a:r>
            <a:endParaRPr lang="en-US" sz="1800" u="none" dirty="0">
              <a:solidFill>
                <a:srgbClr val="F57C26"/>
              </a:solidFill>
              <a:latin typeface="League Spartan Bold"/>
            </a:endParaRPr>
          </a:p>
        </p:txBody>
      </p:sp>
      <p:sp>
        <p:nvSpPr>
          <p:cNvPr id="18" name="TextBox 18"/>
          <p:cNvSpPr txBox="1"/>
          <p:nvPr/>
        </p:nvSpPr>
        <p:spPr>
          <a:xfrm>
            <a:off x="11670256" y="5427069"/>
            <a:ext cx="2061859" cy="630301"/>
          </a:xfrm>
          <a:prstGeom prst="rect">
            <a:avLst/>
          </a:prstGeom>
        </p:spPr>
        <p:txBody>
          <a:bodyPr lIns="0" tIns="0" rIns="0" bIns="0" rtlCol="0" anchor="t">
            <a:spAutoFit/>
          </a:bodyPr>
          <a:lstStyle/>
          <a:p>
            <a:pPr algn="ctr">
              <a:lnSpc>
                <a:spcPts val="2520"/>
              </a:lnSpc>
            </a:pPr>
            <a:r>
              <a:rPr lang="en-US" dirty="0">
                <a:solidFill>
                  <a:srgbClr val="32ACE1"/>
                </a:solidFill>
                <a:latin typeface="League Spartan Bold"/>
              </a:rPr>
              <a:t>3.
FORMULERING</a:t>
            </a:r>
            <a:endParaRPr lang="en-US" sz="1800" u="none" dirty="0">
              <a:solidFill>
                <a:srgbClr val="32ACE1"/>
              </a:solidFill>
              <a:latin typeface="League Spartan Bold"/>
            </a:endParaRPr>
          </a:p>
        </p:txBody>
      </p:sp>
      <p:sp>
        <p:nvSpPr>
          <p:cNvPr id="19" name="TextBox 19"/>
          <p:cNvSpPr txBox="1"/>
          <p:nvPr/>
        </p:nvSpPr>
        <p:spPr>
          <a:xfrm>
            <a:off x="8904931" y="7609001"/>
            <a:ext cx="1908873" cy="630301"/>
          </a:xfrm>
          <a:prstGeom prst="rect">
            <a:avLst/>
          </a:prstGeom>
        </p:spPr>
        <p:txBody>
          <a:bodyPr wrap="square" lIns="0" tIns="0" rIns="0" bIns="0" rtlCol="0" anchor="t">
            <a:spAutoFit/>
          </a:bodyPr>
          <a:lstStyle/>
          <a:p>
            <a:pPr lvl="0" algn="ctr">
              <a:lnSpc>
                <a:spcPts val="2520"/>
              </a:lnSpc>
              <a:spcBef>
                <a:spcPct val="0"/>
              </a:spcBef>
            </a:pPr>
            <a:r>
              <a:rPr lang="en-US" dirty="0">
                <a:solidFill>
                  <a:srgbClr val="74C46D"/>
                </a:solidFill>
                <a:latin typeface="League Spartan Bold"/>
              </a:rPr>
              <a:t>4.
FINANSIERING</a:t>
            </a:r>
            <a:endParaRPr lang="en-US" sz="1800" u="none" dirty="0">
              <a:solidFill>
                <a:srgbClr val="74C46D"/>
              </a:solidFill>
              <a:latin typeface="League Spartan Bold"/>
            </a:endParaRPr>
          </a:p>
        </p:txBody>
      </p:sp>
      <p:sp>
        <p:nvSpPr>
          <p:cNvPr id="20" name="TextBox 20"/>
          <p:cNvSpPr txBox="1"/>
          <p:nvPr/>
        </p:nvSpPr>
        <p:spPr>
          <a:xfrm>
            <a:off x="4863427" y="6009999"/>
            <a:ext cx="2258376" cy="630301"/>
          </a:xfrm>
          <a:prstGeom prst="rect">
            <a:avLst/>
          </a:prstGeom>
        </p:spPr>
        <p:txBody>
          <a:bodyPr lIns="0" tIns="0" rIns="0" bIns="0" rtlCol="0" anchor="t">
            <a:spAutoFit/>
          </a:bodyPr>
          <a:lstStyle/>
          <a:p>
            <a:pPr lvl="0" algn="ctr">
              <a:lnSpc>
                <a:spcPts val="2520"/>
              </a:lnSpc>
              <a:spcBef>
                <a:spcPct val="0"/>
              </a:spcBef>
            </a:pPr>
            <a:r>
              <a:rPr lang="en-US" dirty="0">
                <a:solidFill>
                  <a:srgbClr val="CA314C"/>
                </a:solidFill>
                <a:latin typeface="League Spartan Bold"/>
              </a:rPr>
              <a:t>5.
GENOMFÖRANDE</a:t>
            </a:r>
            <a:endParaRPr lang="en-US" sz="1800" u="none" dirty="0">
              <a:solidFill>
                <a:srgbClr val="CA314C"/>
              </a:solidFill>
              <a:latin typeface="League Spartan Bold"/>
            </a:endParaRPr>
          </a:p>
        </p:txBody>
      </p:sp>
      <p:sp>
        <p:nvSpPr>
          <p:cNvPr id="21" name="TextBox 21"/>
          <p:cNvSpPr txBox="1"/>
          <p:nvPr/>
        </p:nvSpPr>
        <p:spPr>
          <a:xfrm>
            <a:off x="3794226" y="2952012"/>
            <a:ext cx="1869180" cy="630301"/>
          </a:xfrm>
          <a:prstGeom prst="rect">
            <a:avLst/>
          </a:prstGeom>
        </p:spPr>
        <p:txBody>
          <a:bodyPr wrap="square" lIns="0" tIns="0" rIns="0" bIns="0" rtlCol="0" anchor="t">
            <a:spAutoFit/>
          </a:bodyPr>
          <a:lstStyle/>
          <a:p>
            <a:pPr lvl="0" algn="ctr">
              <a:lnSpc>
                <a:spcPts val="2520"/>
              </a:lnSpc>
              <a:spcBef>
                <a:spcPct val="0"/>
              </a:spcBef>
            </a:pPr>
            <a:r>
              <a:rPr lang="en-US" dirty="0">
                <a:solidFill>
                  <a:srgbClr val="4657A0"/>
                </a:solidFill>
                <a:latin typeface="League Spartan Bold"/>
              </a:rPr>
              <a:t>6.
UTVÄRDERING</a:t>
            </a:r>
            <a:endParaRPr lang="en-US" sz="1800" u="none" dirty="0">
              <a:solidFill>
                <a:srgbClr val="4657A0"/>
              </a:solidFill>
              <a:latin typeface="League Spartan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08305">
            <a:off x="6850788" y="3123017"/>
            <a:ext cx="4875123" cy="501066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59489">
            <a:off x="7022257" y="3319900"/>
            <a:ext cx="4875123" cy="5010669"/>
          </a:xfrm>
          <a:prstGeom prst="rect">
            <a:avLst/>
          </a:prstGeom>
        </p:spPr>
      </p:pic>
      <p:grpSp>
        <p:nvGrpSpPr>
          <p:cNvPr id="4" name="Group 4"/>
          <p:cNvGrpSpPr>
            <a:grpSpLocks noChangeAspect="1"/>
          </p:cNvGrpSpPr>
          <p:nvPr/>
        </p:nvGrpSpPr>
        <p:grpSpPr>
          <a:xfrm rot="-360268">
            <a:off x="7996291" y="4477167"/>
            <a:ext cx="2584116" cy="2589828"/>
            <a:chOff x="0" y="0"/>
            <a:chExt cx="3761048" cy="3769361"/>
          </a:xfrm>
        </p:grpSpPr>
        <p:sp>
          <p:nvSpPr>
            <p:cNvPr id="5" name="Freeform 5"/>
            <p:cNvSpPr/>
            <p:nvPr/>
          </p:nvSpPr>
          <p:spPr>
            <a:xfrm>
              <a:off x="112522" y="112776"/>
              <a:ext cx="3585083" cy="3592957"/>
            </a:xfrm>
            <a:custGeom>
              <a:avLst/>
              <a:gdLst/>
              <a:ahLst/>
              <a:cxnLst/>
              <a:rect l="l" t="t" r="r" b="b"/>
              <a:pathLst>
                <a:path w="3585083" h="3592957">
                  <a:moveTo>
                    <a:pt x="3098292" y="2185162"/>
                  </a:moveTo>
                  <a:lnTo>
                    <a:pt x="3558286" y="2136775"/>
                  </a:lnTo>
                  <a:lnTo>
                    <a:pt x="3585083" y="1653032"/>
                  </a:lnTo>
                  <a:lnTo>
                    <a:pt x="3150870" y="1558163"/>
                  </a:lnTo>
                  <a:cubicBezTo>
                    <a:pt x="3130550" y="1421130"/>
                    <a:pt x="3089656" y="1290066"/>
                    <a:pt x="3031363" y="1168527"/>
                  </a:cubicBezTo>
                  <a:lnTo>
                    <a:pt x="3315970" y="841121"/>
                  </a:lnTo>
                  <a:lnTo>
                    <a:pt x="3005582" y="469138"/>
                  </a:lnTo>
                  <a:lnTo>
                    <a:pt x="2643251" y="684022"/>
                  </a:lnTo>
                  <a:cubicBezTo>
                    <a:pt x="2519934" y="586867"/>
                    <a:pt x="2379218" y="510032"/>
                    <a:pt x="2225548" y="459359"/>
                  </a:cubicBezTo>
                  <a:lnTo>
                    <a:pt x="2197227" y="44450"/>
                  </a:lnTo>
                  <a:lnTo>
                    <a:pt x="1714881" y="0"/>
                  </a:lnTo>
                  <a:lnTo>
                    <a:pt x="1611249" y="402844"/>
                  </a:lnTo>
                  <a:cubicBezTo>
                    <a:pt x="1449324" y="424815"/>
                    <a:pt x="1295400" y="475361"/>
                    <a:pt x="1155192" y="549656"/>
                  </a:cubicBezTo>
                  <a:lnTo>
                    <a:pt x="837057" y="273177"/>
                  </a:lnTo>
                  <a:lnTo>
                    <a:pt x="465074" y="583565"/>
                  </a:lnTo>
                  <a:lnTo>
                    <a:pt x="686435" y="956818"/>
                  </a:lnTo>
                  <a:cubicBezTo>
                    <a:pt x="589280" y="1090803"/>
                    <a:pt x="515493" y="1243457"/>
                    <a:pt x="471678" y="1409573"/>
                  </a:cubicBezTo>
                  <a:lnTo>
                    <a:pt x="26797" y="1456309"/>
                  </a:lnTo>
                  <a:lnTo>
                    <a:pt x="0" y="1940052"/>
                  </a:lnTo>
                  <a:lnTo>
                    <a:pt x="454533" y="2039366"/>
                  </a:lnTo>
                  <a:cubicBezTo>
                    <a:pt x="480441" y="2163953"/>
                    <a:pt x="523367" y="2282825"/>
                    <a:pt x="581025" y="2393188"/>
                  </a:cubicBezTo>
                  <a:lnTo>
                    <a:pt x="269240" y="2752090"/>
                  </a:lnTo>
                  <a:lnTo>
                    <a:pt x="579628" y="3124073"/>
                  </a:lnTo>
                  <a:lnTo>
                    <a:pt x="999617" y="2874899"/>
                  </a:lnTo>
                  <a:cubicBezTo>
                    <a:pt x="1106932" y="2951734"/>
                    <a:pt x="1226058" y="3013583"/>
                    <a:pt x="1354455" y="3057144"/>
                  </a:cubicBezTo>
                  <a:lnTo>
                    <a:pt x="1387983" y="3548634"/>
                  </a:lnTo>
                  <a:lnTo>
                    <a:pt x="1870329" y="3592957"/>
                  </a:lnTo>
                  <a:lnTo>
                    <a:pt x="1993011" y="3115945"/>
                  </a:lnTo>
                  <a:cubicBezTo>
                    <a:pt x="2128774" y="3096387"/>
                    <a:pt x="2258695" y="3056509"/>
                    <a:pt x="2379472" y="2999613"/>
                  </a:cubicBezTo>
                  <a:lnTo>
                    <a:pt x="2747899" y="3319907"/>
                  </a:lnTo>
                  <a:lnTo>
                    <a:pt x="3119882" y="3009519"/>
                  </a:lnTo>
                  <a:lnTo>
                    <a:pt x="2877439" y="2600833"/>
                  </a:lnTo>
                  <a:cubicBezTo>
                    <a:pt x="2973197" y="2477897"/>
                    <a:pt x="3048508" y="2337816"/>
                    <a:pt x="3098165" y="2185162"/>
                  </a:cubicBezTo>
                  <a:moveTo>
                    <a:pt x="1687576" y="2935986"/>
                  </a:moveTo>
                  <a:cubicBezTo>
                    <a:pt x="1058291" y="2877947"/>
                    <a:pt x="595122" y="2320925"/>
                    <a:pt x="653161" y="1691640"/>
                  </a:cubicBezTo>
                  <a:cubicBezTo>
                    <a:pt x="711200" y="1062355"/>
                    <a:pt x="1268222" y="599186"/>
                    <a:pt x="1897507" y="657225"/>
                  </a:cubicBezTo>
                  <a:cubicBezTo>
                    <a:pt x="2526792" y="715264"/>
                    <a:pt x="2989834" y="1272286"/>
                    <a:pt x="2931922" y="1901571"/>
                  </a:cubicBezTo>
                  <a:cubicBezTo>
                    <a:pt x="2874010" y="2530856"/>
                    <a:pt x="2316861" y="2993898"/>
                    <a:pt x="1687576" y="2935986"/>
                  </a:cubicBezTo>
                </a:path>
              </a:pathLst>
            </a:custGeom>
            <a:solidFill>
              <a:srgbClr val="B2DCD5"/>
            </a:solidFill>
          </p:spPr>
          <p:txBody>
            <a:bodyPr/>
            <a:lstStyle/>
            <a:p>
              <a:endParaRPr lang="sv-SE"/>
            </a:p>
          </p:txBody>
        </p:sp>
        <p:sp>
          <p:nvSpPr>
            <p:cNvPr id="6" name="Freeform 6"/>
            <p:cNvSpPr/>
            <p:nvPr/>
          </p:nvSpPr>
          <p:spPr>
            <a:xfrm>
              <a:off x="63373" y="63500"/>
              <a:ext cx="3617341" cy="3625723"/>
            </a:xfrm>
            <a:custGeom>
              <a:avLst/>
              <a:gdLst/>
              <a:ahLst/>
              <a:cxnLst/>
              <a:rect l="l" t="t" r="r" b="b"/>
              <a:pathLst>
                <a:path w="3617341" h="3625723">
                  <a:moveTo>
                    <a:pt x="3112897" y="2185797"/>
                  </a:moveTo>
                  <a:lnTo>
                    <a:pt x="3572764" y="2137410"/>
                  </a:lnTo>
                  <a:lnTo>
                    <a:pt x="3574415" y="2153031"/>
                  </a:lnTo>
                  <a:lnTo>
                    <a:pt x="3558667" y="2152142"/>
                  </a:lnTo>
                  <a:lnTo>
                    <a:pt x="3585464" y="1668399"/>
                  </a:lnTo>
                  <a:lnTo>
                    <a:pt x="3601212" y="1669288"/>
                  </a:lnTo>
                  <a:lnTo>
                    <a:pt x="3597910" y="1684655"/>
                  </a:lnTo>
                  <a:lnTo>
                    <a:pt x="3163697" y="1589786"/>
                  </a:lnTo>
                  <a:cubicBezTo>
                    <a:pt x="3157347" y="1588389"/>
                    <a:pt x="3152394" y="1583182"/>
                    <a:pt x="3151505" y="1576705"/>
                  </a:cubicBezTo>
                  <a:cubicBezTo>
                    <a:pt x="3131439" y="1441323"/>
                    <a:pt x="3091180" y="1311783"/>
                    <a:pt x="3033395" y="1191514"/>
                  </a:cubicBezTo>
                  <a:cubicBezTo>
                    <a:pt x="3030727" y="1185799"/>
                    <a:pt x="3031617" y="1179068"/>
                    <a:pt x="3035680" y="1174369"/>
                  </a:cubicBezTo>
                  <a:lnTo>
                    <a:pt x="3320288" y="847090"/>
                  </a:lnTo>
                  <a:lnTo>
                    <a:pt x="3332226" y="857377"/>
                  </a:lnTo>
                  <a:lnTo>
                    <a:pt x="3320161" y="867537"/>
                  </a:lnTo>
                  <a:lnTo>
                    <a:pt x="3009773" y="495554"/>
                  </a:lnTo>
                  <a:lnTo>
                    <a:pt x="3021838" y="485394"/>
                  </a:lnTo>
                  <a:lnTo>
                    <a:pt x="3029839" y="498983"/>
                  </a:lnTo>
                  <a:lnTo>
                    <a:pt x="2667508" y="713994"/>
                  </a:lnTo>
                  <a:cubicBezTo>
                    <a:pt x="2661920" y="717296"/>
                    <a:pt x="2654808" y="716788"/>
                    <a:pt x="2649728" y="712851"/>
                  </a:cubicBezTo>
                  <a:cubicBezTo>
                    <a:pt x="2527935" y="616712"/>
                    <a:pt x="2388743" y="540893"/>
                    <a:pt x="2236851" y="490855"/>
                  </a:cubicBezTo>
                  <a:cubicBezTo>
                    <a:pt x="2230755" y="488823"/>
                    <a:pt x="2226437" y="483362"/>
                    <a:pt x="2226056" y="477012"/>
                  </a:cubicBezTo>
                  <a:lnTo>
                    <a:pt x="2197735" y="61976"/>
                  </a:lnTo>
                  <a:lnTo>
                    <a:pt x="2213483" y="60960"/>
                  </a:lnTo>
                  <a:lnTo>
                    <a:pt x="2212086" y="76708"/>
                  </a:lnTo>
                  <a:lnTo>
                    <a:pt x="1729740" y="32258"/>
                  </a:lnTo>
                  <a:lnTo>
                    <a:pt x="1731137" y="16510"/>
                  </a:lnTo>
                  <a:lnTo>
                    <a:pt x="1746377" y="20447"/>
                  </a:lnTo>
                  <a:lnTo>
                    <a:pt x="1642745" y="423291"/>
                  </a:lnTo>
                  <a:cubicBezTo>
                    <a:pt x="1641094" y="429514"/>
                    <a:pt x="1635887" y="434086"/>
                    <a:pt x="1629537" y="434975"/>
                  </a:cubicBezTo>
                  <a:cubicBezTo>
                    <a:pt x="1469517" y="456692"/>
                    <a:pt x="1317244" y="506603"/>
                    <a:pt x="1178814" y="580136"/>
                  </a:cubicBezTo>
                  <a:cubicBezTo>
                    <a:pt x="1173099" y="583184"/>
                    <a:pt x="1165987" y="582422"/>
                    <a:pt x="1161034" y="578104"/>
                  </a:cubicBezTo>
                  <a:lnTo>
                    <a:pt x="842899" y="301498"/>
                  </a:lnTo>
                  <a:lnTo>
                    <a:pt x="853186" y="289560"/>
                  </a:lnTo>
                  <a:lnTo>
                    <a:pt x="863346" y="301625"/>
                  </a:lnTo>
                  <a:lnTo>
                    <a:pt x="491363" y="612013"/>
                  </a:lnTo>
                  <a:lnTo>
                    <a:pt x="481203" y="599948"/>
                  </a:lnTo>
                  <a:lnTo>
                    <a:pt x="494792" y="591947"/>
                  </a:lnTo>
                  <a:lnTo>
                    <a:pt x="716280" y="965073"/>
                  </a:lnTo>
                  <a:cubicBezTo>
                    <a:pt x="719455" y="970534"/>
                    <a:pt x="719201" y="977265"/>
                    <a:pt x="715518" y="982345"/>
                  </a:cubicBezTo>
                  <a:cubicBezTo>
                    <a:pt x="619506" y="1114679"/>
                    <a:pt x="546608" y="1265682"/>
                    <a:pt x="503301" y="1429893"/>
                  </a:cubicBezTo>
                  <a:cubicBezTo>
                    <a:pt x="501650" y="1436243"/>
                    <a:pt x="496189" y="1440815"/>
                    <a:pt x="489712" y="1441577"/>
                  </a:cubicBezTo>
                  <a:lnTo>
                    <a:pt x="44704" y="1488440"/>
                  </a:lnTo>
                  <a:lnTo>
                    <a:pt x="43053" y="1472819"/>
                  </a:lnTo>
                  <a:lnTo>
                    <a:pt x="58801" y="1473708"/>
                  </a:lnTo>
                  <a:lnTo>
                    <a:pt x="32004" y="1957451"/>
                  </a:lnTo>
                  <a:lnTo>
                    <a:pt x="16256" y="1956562"/>
                  </a:lnTo>
                  <a:lnTo>
                    <a:pt x="19558" y="1941195"/>
                  </a:lnTo>
                  <a:lnTo>
                    <a:pt x="474091" y="2040509"/>
                  </a:lnTo>
                  <a:cubicBezTo>
                    <a:pt x="480187" y="2041779"/>
                    <a:pt x="484886" y="2046605"/>
                    <a:pt x="486156" y="2052701"/>
                  </a:cubicBezTo>
                  <a:cubicBezTo>
                    <a:pt x="511810" y="2175764"/>
                    <a:pt x="554228" y="2293366"/>
                    <a:pt x="611124" y="2402459"/>
                  </a:cubicBezTo>
                  <a:cubicBezTo>
                    <a:pt x="614172" y="2408174"/>
                    <a:pt x="613283" y="2415159"/>
                    <a:pt x="609092" y="2420112"/>
                  </a:cubicBezTo>
                  <a:lnTo>
                    <a:pt x="297307" y="2778760"/>
                  </a:lnTo>
                  <a:lnTo>
                    <a:pt x="285369" y="2768473"/>
                  </a:lnTo>
                  <a:lnTo>
                    <a:pt x="297434" y="2758440"/>
                  </a:lnTo>
                  <a:lnTo>
                    <a:pt x="607822" y="3130550"/>
                  </a:lnTo>
                  <a:lnTo>
                    <a:pt x="595757" y="3140583"/>
                  </a:lnTo>
                  <a:lnTo>
                    <a:pt x="587756" y="3126994"/>
                  </a:lnTo>
                  <a:lnTo>
                    <a:pt x="1007745" y="2877820"/>
                  </a:lnTo>
                  <a:cubicBezTo>
                    <a:pt x="1013079" y="2874645"/>
                    <a:pt x="1019937" y="2874899"/>
                    <a:pt x="1025017" y="2878582"/>
                  </a:cubicBezTo>
                  <a:cubicBezTo>
                    <a:pt x="1131062" y="2954528"/>
                    <a:pt x="1248918" y="3015742"/>
                    <a:pt x="1375791" y="3058795"/>
                  </a:cubicBezTo>
                  <a:cubicBezTo>
                    <a:pt x="1381760" y="3060827"/>
                    <a:pt x="1386078" y="3066288"/>
                    <a:pt x="1386459" y="3072638"/>
                  </a:cubicBezTo>
                  <a:lnTo>
                    <a:pt x="1419987" y="3564128"/>
                  </a:lnTo>
                  <a:lnTo>
                    <a:pt x="1404239" y="3565144"/>
                  </a:lnTo>
                  <a:lnTo>
                    <a:pt x="1405636" y="3549396"/>
                  </a:lnTo>
                  <a:lnTo>
                    <a:pt x="1887982" y="3593846"/>
                  </a:lnTo>
                  <a:lnTo>
                    <a:pt x="1886585" y="3609594"/>
                  </a:lnTo>
                  <a:lnTo>
                    <a:pt x="1871345" y="3605657"/>
                  </a:lnTo>
                  <a:lnTo>
                    <a:pt x="1994027" y="3128391"/>
                  </a:lnTo>
                  <a:cubicBezTo>
                    <a:pt x="1995551" y="3122295"/>
                    <a:pt x="2000758" y="3117596"/>
                    <a:pt x="2006981" y="3116707"/>
                  </a:cubicBezTo>
                  <a:cubicBezTo>
                    <a:pt x="2141220" y="3097276"/>
                    <a:pt x="2269617" y="3058033"/>
                    <a:pt x="2388997" y="3001645"/>
                  </a:cubicBezTo>
                  <a:cubicBezTo>
                    <a:pt x="2394712" y="2998978"/>
                    <a:pt x="2401316" y="2999867"/>
                    <a:pt x="2406015" y="3004058"/>
                  </a:cubicBezTo>
                  <a:lnTo>
                    <a:pt x="2774569" y="3324352"/>
                  </a:lnTo>
                  <a:lnTo>
                    <a:pt x="2764282" y="3336290"/>
                  </a:lnTo>
                  <a:lnTo>
                    <a:pt x="2754122" y="3324225"/>
                  </a:lnTo>
                  <a:lnTo>
                    <a:pt x="3126105" y="3013837"/>
                  </a:lnTo>
                  <a:lnTo>
                    <a:pt x="3136265" y="3025902"/>
                  </a:lnTo>
                  <a:lnTo>
                    <a:pt x="3122676" y="3033903"/>
                  </a:lnTo>
                  <a:lnTo>
                    <a:pt x="2880233" y="2625217"/>
                  </a:lnTo>
                  <a:cubicBezTo>
                    <a:pt x="2876931" y="2619629"/>
                    <a:pt x="2877312" y="2612644"/>
                    <a:pt x="2881376" y="2607437"/>
                  </a:cubicBezTo>
                  <a:cubicBezTo>
                    <a:pt x="2975991" y="2485898"/>
                    <a:pt x="3050540" y="2347468"/>
                    <a:pt x="3099562" y="2196465"/>
                  </a:cubicBezTo>
                  <a:cubicBezTo>
                    <a:pt x="3101467" y="2190496"/>
                    <a:pt x="3106674" y="2186305"/>
                    <a:pt x="3112897" y="2185670"/>
                  </a:cubicBezTo>
                  <a:moveTo>
                    <a:pt x="3116199" y="2217039"/>
                  </a:moveTo>
                  <a:lnTo>
                    <a:pt x="3114548" y="2201418"/>
                  </a:lnTo>
                  <a:lnTo>
                    <a:pt x="3129534" y="2206244"/>
                  </a:lnTo>
                  <a:cubicBezTo>
                    <a:pt x="3079242" y="2360803"/>
                    <a:pt x="3003042" y="2502408"/>
                    <a:pt x="2906268" y="2626868"/>
                  </a:cubicBezTo>
                  <a:lnTo>
                    <a:pt x="2893822" y="2617216"/>
                  </a:lnTo>
                  <a:lnTo>
                    <a:pt x="2907411" y="2609215"/>
                  </a:lnTo>
                  <a:lnTo>
                    <a:pt x="3149727" y="3017901"/>
                  </a:lnTo>
                  <a:cubicBezTo>
                    <a:pt x="3153664" y="3024505"/>
                    <a:pt x="3152267" y="3033141"/>
                    <a:pt x="3146298" y="3038094"/>
                  </a:cubicBezTo>
                  <a:lnTo>
                    <a:pt x="2774315" y="3348482"/>
                  </a:lnTo>
                  <a:cubicBezTo>
                    <a:pt x="2768346" y="3353435"/>
                    <a:pt x="2759710" y="3353308"/>
                    <a:pt x="2753868" y="3348228"/>
                  </a:cubicBezTo>
                  <a:lnTo>
                    <a:pt x="2385314" y="3027934"/>
                  </a:lnTo>
                  <a:lnTo>
                    <a:pt x="2395601" y="3015996"/>
                  </a:lnTo>
                  <a:lnTo>
                    <a:pt x="2402332" y="3030220"/>
                  </a:lnTo>
                  <a:cubicBezTo>
                    <a:pt x="2280158" y="3087878"/>
                    <a:pt x="2148713" y="3128137"/>
                    <a:pt x="2011426" y="3147949"/>
                  </a:cubicBezTo>
                  <a:lnTo>
                    <a:pt x="2009140" y="3132328"/>
                  </a:lnTo>
                  <a:lnTo>
                    <a:pt x="2024380" y="3136265"/>
                  </a:lnTo>
                  <a:lnTo>
                    <a:pt x="1901698" y="3613277"/>
                  </a:lnTo>
                  <a:cubicBezTo>
                    <a:pt x="1899793" y="3620770"/>
                    <a:pt x="1892681" y="3625723"/>
                    <a:pt x="1884934" y="3625088"/>
                  </a:cubicBezTo>
                  <a:lnTo>
                    <a:pt x="1402588" y="3580638"/>
                  </a:lnTo>
                  <a:cubicBezTo>
                    <a:pt x="1394841" y="3579876"/>
                    <a:pt x="1388872" y="3573780"/>
                    <a:pt x="1388364" y="3566033"/>
                  </a:cubicBezTo>
                  <a:lnTo>
                    <a:pt x="1354836" y="3074543"/>
                  </a:lnTo>
                  <a:lnTo>
                    <a:pt x="1370584" y="3073527"/>
                  </a:lnTo>
                  <a:lnTo>
                    <a:pt x="1365504" y="3088513"/>
                  </a:lnTo>
                  <a:cubicBezTo>
                    <a:pt x="1235583" y="3044444"/>
                    <a:pt x="1115060" y="2981833"/>
                    <a:pt x="1006475" y="2904109"/>
                  </a:cubicBezTo>
                  <a:lnTo>
                    <a:pt x="1015619" y="2891282"/>
                  </a:lnTo>
                  <a:lnTo>
                    <a:pt x="1023620" y="2904871"/>
                  </a:lnTo>
                  <a:lnTo>
                    <a:pt x="603631" y="3154045"/>
                  </a:lnTo>
                  <a:cubicBezTo>
                    <a:pt x="597027" y="3157982"/>
                    <a:pt x="588391" y="3156585"/>
                    <a:pt x="583438" y="3150616"/>
                  </a:cubicBezTo>
                  <a:lnTo>
                    <a:pt x="273050" y="2778506"/>
                  </a:lnTo>
                  <a:cubicBezTo>
                    <a:pt x="268097" y="2772537"/>
                    <a:pt x="268224" y="2763901"/>
                    <a:pt x="273304" y="2758059"/>
                  </a:cubicBezTo>
                  <a:lnTo>
                    <a:pt x="585216" y="2399284"/>
                  </a:lnTo>
                  <a:lnTo>
                    <a:pt x="597154" y="2409571"/>
                  </a:lnTo>
                  <a:lnTo>
                    <a:pt x="583184" y="2416810"/>
                  </a:lnTo>
                  <a:cubicBezTo>
                    <a:pt x="524891" y="2305177"/>
                    <a:pt x="481457" y="2184781"/>
                    <a:pt x="455295" y="2058797"/>
                  </a:cubicBezTo>
                  <a:lnTo>
                    <a:pt x="470662" y="2055622"/>
                  </a:lnTo>
                  <a:lnTo>
                    <a:pt x="467360" y="2070989"/>
                  </a:lnTo>
                  <a:lnTo>
                    <a:pt x="12827" y="1971675"/>
                  </a:lnTo>
                  <a:cubicBezTo>
                    <a:pt x="5207" y="1970024"/>
                    <a:pt x="0" y="1963166"/>
                    <a:pt x="508" y="1955419"/>
                  </a:cubicBezTo>
                  <a:lnTo>
                    <a:pt x="27305" y="1471676"/>
                  </a:lnTo>
                  <a:cubicBezTo>
                    <a:pt x="27686" y="1463929"/>
                    <a:pt x="33655" y="1457706"/>
                    <a:pt x="41402" y="1456817"/>
                  </a:cubicBezTo>
                  <a:lnTo>
                    <a:pt x="486283" y="1410081"/>
                  </a:lnTo>
                  <a:lnTo>
                    <a:pt x="487934" y="1425702"/>
                  </a:lnTo>
                  <a:lnTo>
                    <a:pt x="472694" y="1421638"/>
                  </a:lnTo>
                  <a:cubicBezTo>
                    <a:pt x="517017" y="1253617"/>
                    <a:pt x="591693" y="1099058"/>
                    <a:pt x="689864" y="963676"/>
                  </a:cubicBezTo>
                  <a:lnTo>
                    <a:pt x="702564" y="972947"/>
                  </a:lnTo>
                  <a:lnTo>
                    <a:pt x="688975" y="980948"/>
                  </a:lnTo>
                  <a:lnTo>
                    <a:pt x="467741" y="607949"/>
                  </a:lnTo>
                  <a:cubicBezTo>
                    <a:pt x="463804" y="601345"/>
                    <a:pt x="465201" y="592709"/>
                    <a:pt x="471170" y="587756"/>
                  </a:cubicBezTo>
                  <a:lnTo>
                    <a:pt x="843153" y="277495"/>
                  </a:lnTo>
                  <a:cubicBezTo>
                    <a:pt x="849122" y="272542"/>
                    <a:pt x="857758" y="272669"/>
                    <a:pt x="863600" y="277749"/>
                  </a:cubicBezTo>
                  <a:lnTo>
                    <a:pt x="1181735" y="554101"/>
                  </a:lnTo>
                  <a:lnTo>
                    <a:pt x="1171448" y="566039"/>
                  </a:lnTo>
                  <a:lnTo>
                    <a:pt x="1164082" y="552069"/>
                  </a:lnTo>
                  <a:cubicBezTo>
                    <a:pt x="1305814" y="476885"/>
                    <a:pt x="1461516" y="425704"/>
                    <a:pt x="1625346" y="403606"/>
                  </a:cubicBezTo>
                  <a:lnTo>
                    <a:pt x="1627505" y="419227"/>
                  </a:lnTo>
                  <a:lnTo>
                    <a:pt x="1612265" y="415290"/>
                  </a:lnTo>
                  <a:lnTo>
                    <a:pt x="1715897" y="12446"/>
                  </a:lnTo>
                  <a:cubicBezTo>
                    <a:pt x="1717802" y="4953"/>
                    <a:pt x="1724914" y="0"/>
                    <a:pt x="1732661" y="635"/>
                  </a:cubicBezTo>
                  <a:lnTo>
                    <a:pt x="2215007" y="45085"/>
                  </a:lnTo>
                  <a:cubicBezTo>
                    <a:pt x="2222754" y="45847"/>
                    <a:pt x="2228723" y="51943"/>
                    <a:pt x="2229231" y="59690"/>
                  </a:cubicBezTo>
                  <a:lnTo>
                    <a:pt x="2257552" y="474599"/>
                  </a:lnTo>
                  <a:lnTo>
                    <a:pt x="2241804" y="475615"/>
                  </a:lnTo>
                  <a:lnTo>
                    <a:pt x="2246757" y="460629"/>
                  </a:lnTo>
                  <a:cubicBezTo>
                    <a:pt x="2402205" y="511810"/>
                    <a:pt x="2544572" y="589534"/>
                    <a:pt x="2669286" y="687832"/>
                  </a:cubicBezTo>
                  <a:lnTo>
                    <a:pt x="2659507" y="700151"/>
                  </a:lnTo>
                  <a:lnTo>
                    <a:pt x="2651506" y="686562"/>
                  </a:lnTo>
                  <a:lnTo>
                    <a:pt x="3013837" y="471551"/>
                  </a:lnTo>
                  <a:cubicBezTo>
                    <a:pt x="3020441" y="467614"/>
                    <a:pt x="3029077" y="469011"/>
                    <a:pt x="3034030" y="474980"/>
                  </a:cubicBezTo>
                  <a:lnTo>
                    <a:pt x="3344418" y="846963"/>
                  </a:lnTo>
                  <a:cubicBezTo>
                    <a:pt x="3349371" y="852932"/>
                    <a:pt x="3349244" y="861568"/>
                    <a:pt x="3344164" y="867410"/>
                  </a:cubicBezTo>
                  <a:lnTo>
                    <a:pt x="3059430" y="1195197"/>
                  </a:lnTo>
                  <a:lnTo>
                    <a:pt x="3047492" y="1184910"/>
                  </a:lnTo>
                  <a:lnTo>
                    <a:pt x="3061716" y="1178052"/>
                  </a:lnTo>
                  <a:cubicBezTo>
                    <a:pt x="3120771" y="1300988"/>
                    <a:pt x="3162046" y="1433703"/>
                    <a:pt x="3182620" y="1572260"/>
                  </a:cubicBezTo>
                  <a:lnTo>
                    <a:pt x="3166999" y="1574546"/>
                  </a:lnTo>
                  <a:lnTo>
                    <a:pt x="3170301" y="1559179"/>
                  </a:lnTo>
                  <a:lnTo>
                    <a:pt x="3604514" y="1654048"/>
                  </a:lnTo>
                  <a:cubicBezTo>
                    <a:pt x="3612134" y="1655699"/>
                    <a:pt x="3617341" y="1662557"/>
                    <a:pt x="3616833" y="1670304"/>
                  </a:cubicBezTo>
                  <a:lnTo>
                    <a:pt x="3590036" y="2154047"/>
                  </a:lnTo>
                  <a:cubicBezTo>
                    <a:pt x="3589655" y="2161794"/>
                    <a:pt x="3583686" y="2168017"/>
                    <a:pt x="3575939" y="2168906"/>
                  </a:cubicBezTo>
                  <a:lnTo>
                    <a:pt x="3116072" y="2217293"/>
                  </a:lnTo>
                  <a:close/>
                  <a:moveTo>
                    <a:pt x="1702308" y="2967990"/>
                  </a:moveTo>
                  <a:cubicBezTo>
                    <a:pt x="1064387" y="2909189"/>
                    <a:pt x="594868" y="2344420"/>
                    <a:pt x="653669" y="1706499"/>
                  </a:cubicBezTo>
                  <a:lnTo>
                    <a:pt x="653669" y="1706499"/>
                  </a:lnTo>
                  <a:cubicBezTo>
                    <a:pt x="712470" y="1068578"/>
                    <a:pt x="1277239" y="599059"/>
                    <a:pt x="1915160" y="657860"/>
                  </a:cubicBezTo>
                  <a:lnTo>
                    <a:pt x="1913763" y="673608"/>
                  </a:lnTo>
                  <a:lnTo>
                    <a:pt x="1915160" y="657860"/>
                  </a:lnTo>
                  <a:cubicBezTo>
                    <a:pt x="2553081" y="716661"/>
                    <a:pt x="3022473" y="1281430"/>
                    <a:pt x="2963799" y="1919351"/>
                  </a:cubicBezTo>
                  <a:lnTo>
                    <a:pt x="2963799" y="1919351"/>
                  </a:lnTo>
                  <a:cubicBezTo>
                    <a:pt x="2904998" y="2557272"/>
                    <a:pt x="2340229" y="3026791"/>
                    <a:pt x="1702308" y="2967990"/>
                  </a:cubicBezTo>
                  <a:lnTo>
                    <a:pt x="1703705" y="2952242"/>
                  </a:lnTo>
                  <a:lnTo>
                    <a:pt x="1702308" y="2967990"/>
                  </a:lnTo>
                  <a:moveTo>
                    <a:pt x="1705229" y="2936621"/>
                  </a:moveTo>
                  <a:lnTo>
                    <a:pt x="1705229" y="2936621"/>
                  </a:lnTo>
                  <a:cubicBezTo>
                    <a:pt x="2325751" y="2993771"/>
                    <a:pt x="2875153" y="2537079"/>
                    <a:pt x="2932430" y="1916557"/>
                  </a:cubicBezTo>
                  <a:lnTo>
                    <a:pt x="2948178" y="1917954"/>
                  </a:lnTo>
                  <a:lnTo>
                    <a:pt x="2932430" y="1916557"/>
                  </a:lnTo>
                  <a:cubicBezTo>
                    <a:pt x="2989580" y="1295908"/>
                    <a:pt x="2532888" y="746506"/>
                    <a:pt x="1912239" y="689356"/>
                  </a:cubicBezTo>
                  <a:lnTo>
                    <a:pt x="1912239" y="689356"/>
                  </a:lnTo>
                  <a:cubicBezTo>
                    <a:pt x="1291717" y="632206"/>
                    <a:pt x="742188" y="1088898"/>
                    <a:pt x="685038" y="1709547"/>
                  </a:cubicBezTo>
                  <a:lnTo>
                    <a:pt x="669290" y="1708150"/>
                  </a:lnTo>
                  <a:lnTo>
                    <a:pt x="685038" y="1709547"/>
                  </a:lnTo>
                  <a:cubicBezTo>
                    <a:pt x="627888" y="2330069"/>
                    <a:pt x="1084580" y="2879598"/>
                    <a:pt x="1705229" y="2936748"/>
                  </a:cubicBezTo>
                  <a:close/>
                </a:path>
              </a:pathLst>
            </a:custGeom>
            <a:solidFill>
              <a:srgbClr val="B2DCD5"/>
            </a:solidFill>
          </p:spPr>
          <p:txBody>
            <a:bodyPr/>
            <a:lstStyle/>
            <a:p>
              <a:endParaRPr lang="sv-SE"/>
            </a:p>
          </p:txBody>
        </p:sp>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60866" y="2987834"/>
            <a:ext cx="1183262" cy="1180304"/>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91879" y="3621493"/>
            <a:ext cx="1100167" cy="109329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84197" y="6273479"/>
            <a:ext cx="1212122" cy="1180304"/>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352750" y="7577248"/>
            <a:ext cx="1125715" cy="1180304"/>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994916" y="6682940"/>
            <a:ext cx="1137518" cy="1180304"/>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215858" y="4678827"/>
            <a:ext cx="1092524" cy="1102168"/>
          </a:xfrm>
          <a:prstGeom prst="rect">
            <a:avLst/>
          </a:prstGeom>
        </p:spPr>
      </p:pic>
      <p:sp>
        <p:nvSpPr>
          <p:cNvPr id="13" name="TextBox 13"/>
          <p:cNvSpPr txBox="1"/>
          <p:nvPr/>
        </p:nvSpPr>
        <p:spPr>
          <a:xfrm>
            <a:off x="8749732" y="5514718"/>
            <a:ext cx="1206035" cy="475403"/>
          </a:xfrm>
          <a:prstGeom prst="rect">
            <a:avLst/>
          </a:prstGeom>
        </p:spPr>
        <p:txBody>
          <a:bodyPr lIns="0" tIns="0" rIns="0" bIns="0" rtlCol="0" anchor="t">
            <a:spAutoFit/>
          </a:bodyPr>
          <a:lstStyle/>
          <a:p>
            <a:pPr algn="ctr">
              <a:lnSpc>
                <a:spcPts val="3862"/>
              </a:lnSpc>
            </a:pPr>
            <a:r>
              <a:rPr lang="en-US" sz="2758" spc="-22">
                <a:solidFill>
                  <a:srgbClr val="004AAD"/>
                </a:solidFill>
                <a:latin typeface="Hussar Bold"/>
              </a:rPr>
              <a:t>P.C.M.</a:t>
            </a:r>
          </a:p>
        </p:txBody>
      </p:sp>
      <p:sp>
        <p:nvSpPr>
          <p:cNvPr id="14" name="TextBox 14"/>
          <p:cNvSpPr txBox="1"/>
          <p:nvPr/>
        </p:nvSpPr>
        <p:spPr>
          <a:xfrm>
            <a:off x="11947651" y="3034257"/>
            <a:ext cx="3187969" cy="419346"/>
          </a:xfrm>
          <a:prstGeom prst="rect">
            <a:avLst/>
          </a:prstGeom>
        </p:spPr>
        <p:txBody>
          <a:bodyPr lIns="0" tIns="0" rIns="0" bIns="0" rtlCol="0" anchor="t">
            <a:spAutoFit/>
          </a:bodyPr>
          <a:lstStyle/>
          <a:p>
            <a:pPr algn="ctr">
              <a:lnSpc>
                <a:spcPts val="3359"/>
              </a:lnSpc>
              <a:spcBef>
                <a:spcPct val="0"/>
              </a:spcBef>
            </a:pPr>
            <a:r>
              <a:rPr lang="en-US" sz="2400" dirty="0">
                <a:solidFill>
                  <a:srgbClr val="F57C26"/>
                </a:solidFill>
                <a:latin typeface="League Spartan Bold"/>
              </a:rPr>
              <a:t>2. IDENTIFIERING</a:t>
            </a:r>
            <a:endParaRPr lang="en-US" sz="2400" u="none" dirty="0">
              <a:solidFill>
                <a:srgbClr val="F57C26"/>
              </a:solidFill>
              <a:latin typeface="League Spartan Bold"/>
            </a:endParaRPr>
          </a:p>
        </p:txBody>
      </p:sp>
      <p:sp>
        <p:nvSpPr>
          <p:cNvPr id="15" name="TextBox 15"/>
          <p:cNvSpPr txBox="1"/>
          <p:nvPr/>
        </p:nvSpPr>
        <p:spPr>
          <a:xfrm>
            <a:off x="12196319" y="3608056"/>
            <a:ext cx="3514167" cy="1025922"/>
          </a:xfrm>
          <a:prstGeom prst="rect">
            <a:avLst/>
          </a:prstGeom>
        </p:spPr>
        <p:txBody>
          <a:bodyPr lIns="0" tIns="0" rIns="0" bIns="0" rtlCol="0" anchor="t">
            <a:spAutoFit/>
          </a:bodyPr>
          <a:lstStyle/>
          <a:p>
            <a:pPr>
              <a:lnSpc>
                <a:spcPts val="1980"/>
              </a:lnSpc>
              <a:spcBef>
                <a:spcPct val="0"/>
              </a:spcBef>
            </a:pPr>
            <a:r>
              <a:rPr lang="sv-SE" spc="18" dirty="0">
                <a:solidFill>
                  <a:srgbClr val="F57C26"/>
                </a:solidFill>
                <a:latin typeface="Agrandir"/>
              </a:rPr>
              <a:t>Denna fas fokuserar på att definiera behoven och projektets mål och förväntade resultat.</a:t>
            </a:r>
            <a:endParaRPr lang="en-US" sz="1800" spc="18" dirty="0">
              <a:solidFill>
                <a:srgbClr val="F57C26"/>
              </a:solidFill>
              <a:latin typeface="Agrandir"/>
            </a:endParaRPr>
          </a:p>
        </p:txBody>
      </p:sp>
      <p:sp>
        <p:nvSpPr>
          <p:cNvPr id="16" name="TextBox 16"/>
          <p:cNvSpPr txBox="1"/>
          <p:nvPr/>
        </p:nvSpPr>
        <p:spPr>
          <a:xfrm>
            <a:off x="12264075" y="5633645"/>
            <a:ext cx="2888370" cy="419346"/>
          </a:xfrm>
          <a:prstGeom prst="rect">
            <a:avLst/>
          </a:prstGeom>
        </p:spPr>
        <p:txBody>
          <a:bodyPr lIns="0" tIns="0" rIns="0" bIns="0" rtlCol="0" anchor="t">
            <a:spAutoFit/>
          </a:bodyPr>
          <a:lstStyle/>
          <a:p>
            <a:pPr lvl="0" algn="ctr">
              <a:lnSpc>
                <a:spcPts val="3359"/>
              </a:lnSpc>
              <a:spcBef>
                <a:spcPct val="0"/>
              </a:spcBef>
            </a:pPr>
            <a:r>
              <a:rPr lang="en-US" sz="2400" dirty="0">
                <a:solidFill>
                  <a:srgbClr val="32ACE1"/>
                </a:solidFill>
                <a:latin typeface="League Spartan Bold"/>
              </a:rPr>
              <a:t>3. FORMULERING</a:t>
            </a:r>
            <a:endParaRPr lang="en-US" sz="2400" u="none" dirty="0">
              <a:solidFill>
                <a:srgbClr val="32ACE1"/>
              </a:solidFill>
              <a:latin typeface="League Spartan Bold"/>
            </a:endParaRPr>
          </a:p>
        </p:txBody>
      </p:sp>
      <p:sp>
        <p:nvSpPr>
          <p:cNvPr id="17" name="TextBox 17"/>
          <p:cNvSpPr txBox="1"/>
          <p:nvPr/>
        </p:nvSpPr>
        <p:spPr>
          <a:xfrm>
            <a:off x="12196319" y="6167462"/>
            <a:ext cx="4403887" cy="1025922"/>
          </a:xfrm>
          <a:prstGeom prst="rect">
            <a:avLst/>
          </a:prstGeom>
        </p:spPr>
        <p:txBody>
          <a:bodyPr lIns="0" tIns="0" rIns="0" bIns="0" rtlCol="0" anchor="t">
            <a:spAutoFit/>
          </a:bodyPr>
          <a:lstStyle/>
          <a:p>
            <a:pPr marL="194310" lvl="1">
              <a:lnSpc>
                <a:spcPts val="1980"/>
              </a:lnSpc>
            </a:pPr>
            <a:r>
              <a:rPr lang="sv-SE" spc="18" dirty="0">
                <a:solidFill>
                  <a:srgbClr val="32ACE1"/>
                </a:solidFill>
                <a:latin typeface="Agrandir"/>
              </a:rPr>
              <a:t>Här hanteras frågor relaterade till projektansökan samt planeringen av alla aktiviteter i projektet, inklusive roller och resurser.</a:t>
            </a:r>
            <a:endParaRPr lang="en-US" sz="1800" spc="18" dirty="0">
              <a:solidFill>
                <a:srgbClr val="32ACE1"/>
              </a:solidFill>
              <a:latin typeface="Agrandir"/>
            </a:endParaRPr>
          </a:p>
        </p:txBody>
      </p:sp>
      <p:sp>
        <p:nvSpPr>
          <p:cNvPr id="18" name="TextBox 18"/>
          <p:cNvSpPr txBox="1"/>
          <p:nvPr/>
        </p:nvSpPr>
        <p:spPr>
          <a:xfrm>
            <a:off x="7563674" y="1414260"/>
            <a:ext cx="6761925" cy="419346"/>
          </a:xfrm>
          <a:prstGeom prst="rect">
            <a:avLst/>
          </a:prstGeom>
        </p:spPr>
        <p:txBody>
          <a:bodyPr wrap="square" lIns="0" tIns="0" rIns="0" bIns="0" rtlCol="0" anchor="t">
            <a:spAutoFit/>
          </a:bodyPr>
          <a:lstStyle/>
          <a:p>
            <a:pPr marL="259080" lvl="1" algn="ctr">
              <a:lnSpc>
                <a:spcPts val="3359"/>
              </a:lnSpc>
              <a:spcBef>
                <a:spcPct val="0"/>
              </a:spcBef>
            </a:pPr>
            <a:r>
              <a:rPr lang="en-US" sz="2400" dirty="0">
                <a:solidFill>
                  <a:srgbClr val="408D71"/>
                </a:solidFill>
                <a:latin typeface="League Spartan Bold"/>
              </a:rPr>
              <a:t>1. VÄGLEDANDE PROGRAMPLANERING</a:t>
            </a:r>
            <a:endParaRPr lang="en-US" sz="2400" u="none" dirty="0">
              <a:solidFill>
                <a:srgbClr val="408D71"/>
              </a:solidFill>
              <a:latin typeface="League Spartan Bold"/>
            </a:endParaRPr>
          </a:p>
        </p:txBody>
      </p:sp>
      <p:sp>
        <p:nvSpPr>
          <p:cNvPr id="19" name="TextBox 19"/>
          <p:cNvSpPr txBox="1"/>
          <p:nvPr/>
        </p:nvSpPr>
        <p:spPr>
          <a:xfrm>
            <a:off x="7650580" y="1974374"/>
            <a:ext cx="4572864" cy="1025922"/>
          </a:xfrm>
          <a:prstGeom prst="rect">
            <a:avLst/>
          </a:prstGeom>
        </p:spPr>
        <p:txBody>
          <a:bodyPr lIns="0" tIns="0" rIns="0" bIns="0" rtlCol="0" anchor="t">
            <a:spAutoFit/>
          </a:bodyPr>
          <a:lstStyle/>
          <a:p>
            <a:pPr>
              <a:lnSpc>
                <a:spcPts val="1980"/>
              </a:lnSpc>
            </a:pPr>
            <a:r>
              <a:rPr lang="sv-SE" spc="18" dirty="0">
                <a:solidFill>
                  <a:srgbClr val="408D71"/>
                </a:solidFill>
                <a:latin typeface="Agrandir"/>
              </a:rPr>
              <a:t>Denna fas är central i uppstartsprocessen och syftar i att etablera en tydlig </a:t>
            </a:r>
            <a:r>
              <a:rPr lang="sv-SE" spc="18" dirty="0" err="1">
                <a:solidFill>
                  <a:srgbClr val="408D71"/>
                </a:solidFill>
                <a:latin typeface="Agrandir"/>
              </a:rPr>
              <a:t>biid</a:t>
            </a:r>
            <a:r>
              <a:rPr lang="sv-SE" spc="18" dirty="0">
                <a:solidFill>
                  <a:srgbClr val="408D71"/>
                </a:solidFill>
                <a:latin typeface="Agrandir"/>
              </a:rPr>
              <a:t> av projektets partners och vad de har gemensamt.</a:t>
            </a:r>
            <a:endParaRPr lang="en-US" sz="1800" spc="18" dirty="0">
              <a:solidFill>
                <a:srgbClr val="408D71"/>
              </a:solidFill>
              <a:latin typeface="Agrandir"/>
            </a:endParaRPr>
          </a:p>
        </p:txBody>
      </p:sp>
      <p:sp>
        <p:nvSpPr>
          <p:cNvPr id="20" name="TextBox 20"/>
          <p:cNvSpPr txBox="1"/>
          <p:nvPr/>
        </p:nvSpPr>
        <p:spPr>
          <a:xfrm>
            <a:off x="10773175" y="8028422"/>
            <a:ext cx="2888370" cy="419346"/>
          </a:xfrm>
          <a:prstGeom prst="rect">
            <a:avLst/>
          </a:prstGeom>
        </p:spPr>
        <p:txBody>
          <a:bodyPr lIns="0" tIns="0" rIns="0" bIns="0" rtlCol="0" anchor="t">
            <a:spAutoFit/>
          </a:bodyPr>
          <a:lstStyle/>
          <a:p>
            <a:pPr lvl="0" algn="ctr">
              <a:lnSpc>
                <a:spcPts val="3359"/>
              </a:lnSpc>
              <a:spcBef>
                <a:spcPct val="0"/>
              </a:spcBef>
            </a:pPr>
            <a:r>
              <a:rPr lang="en-US" sz="2400" dirty="0">
                <a:solidFill>
                  <a:srgbClr val="74C46D"/>
                </a:solidFill>
                <a:latin typeface="League Spartan Bold"/>
              </a:rPr>
              <a:t>4. FINANSIERING</a:t>
            </a:r>
            <a:endParaRPr lang="en-US" sz="2400" u="none" dirty="0">
              <a:solidFill>
                <a:srgbClr val="74C46D"/>
              </a:solidFill>
              <a:latin typeface="League Spartan Bold"/>
            </a:endParaRPr>
          </a:p>
        </p:txBody>
      </p:sp>
      <p:sp>
        <p:nvSpPr>
          <p:cNvPr id="21" name="TextBox 21"/>
          <p:cNvSpPr txBox="1"/>
          <p:nvPr/>
        </p:nvSpPr>
        <p:spPr>
          <a:xfrm>
            <a:off x="10863685" y="8605636"/>
            <a:ext cx="5595721" cy="1025922"/>
          </a:xfrm>
          <a:prstGeom prst="rect">
            <a:avLst/>
          </a:prstGeom>
        </p:spPr>
        <p:txBody>
          <a:bodyPr lIns="0" tIns="0" rIns="0" bIns="0" rtlCol="0" anchor="t">
            <a:spAutoFit/>
          </a:bodyPr>
          <a:lstStyle/>
          <a:p>
            <a:pPr>
              <a:lnSpc>
                <a:spcPts val="1980"/>
              </a:lnSpc>
            </a:pPr>
            <a:r>
              <a:rPr lang="sv-SE" spc="18" dirty="0">
                <a:solidFill>
                  <a:srgbClr val="74C46D"/>
                </a:solidFill>
                <a:latin typeface="Agrandir"/>
              </a:rPr>
              <a:t>Denna fas ligger mellan ansökan och projektstart  projektet en verksamhet och inkluderar bedömning av finansiärer samt en intern mobilisering av resurser. </a:t>
            </a:r>
            <a:endParaRPr lang="en-US" sz="1800" spc="18" dirty="0">
              <a:solidFill>
                <a:srgbClr val="74C46D"/>
              </a:solidFill>
              <a:latin typeface="Agrandir"/>
            </a:endParaRPr>
          </a:p>
        </p:txBody>
      </p:sp>
      <p:sp>
        <p:nvSpPr>
          <p:cNvPr id="22" name="TextBox 22"/>
          <p:cNvSpPr txBox="1"/>
          <p:nvPr/>
        </p:nvSpPr>
        <p:spPr>
          <a:xfrm>
            <a:off x="2257026" y="7153632"/>
            <a:ext cx="3657295" cy="419346"/>
          </a:xfrm>
          <a:prstGeom prst="rect">
            <a:avLst/>
          </a:prstGeom>
        </p:spPr>
        <p:txBody>
          <a:bodyPr lIns="0" tIns="0" rIns="0" bIns="0" rtlCol="0" anchor="t">
            <a:spAutoFit/>
          </a:bodyPr>
          <a:lstStyle/>
          <a:p>
            <a:pPr lvl="0" algn="ctr">
              <a:lnSpc>
                <a:spcPts val="3359"/>
              </a:lnSpc>
              <a:spcBef>
                <a:spcPct val="0"/>
              </a:spcBef>
            </a:pPr>
            <a:r>
              <a:rPr lang="en-US" sz="2400" dirty="0">
                <a:solidFill>
                  <a:srgbClr val="CA314C"/>
                </a:solidFill>
                <a:latin typeface="League Spartan Bold"/>
              </a:rPr>
              <a:t>5. GENOMFÖRANDE</a:t>
            </a:r>
            <a:endParaRPr lang="en-US" sz="2400" u="none" dirty="0">
              <a:solidFill>
                <a:srgbClr val="CA314C"/>
              </a:solidFill>
              <a:latin typeface="League Spartan Bold"/>
            </a:endParaRPr>
          </a:p>
        </p:txBody>
      </p:sp>
      <p:sp>
        <p:nvSpPr>
          <p:cNvPr id="23" name="TextBox 23"/>
          <p:cNvSpPr txBox="1"/>
          <p:nvPr/>
        </p:nvSpPr>
        <p:spPr>
          <a:xfrm>
            <a:off x="2460231" y="7741116"/>
            <a:ext cx="4647380" cy="1282402"/>
          </a:xfrm>
          <a:prstGeom prst="rect">
            <a:avLst/>
          </a:prstGeom>
        </p:spPr>
        <p:txBody>
          <a:bodyPr lIns="0" tIns="0" rIns="0" bIns="0" rtlCol="0" anchor="t">
            <a:spAutoFit/>
          </a:bodyPr>
          <a:lstStyle/>
          <a:p>
            <a:pPr>
              <a:lnSpc>
                <a:spcPts val="1980"/>
              </a:lnSpc>
            </a:pPr>
            <a:r>
              <a:rPr lang="sv-SE" spc="18" dirty="0">
                <a:solidFill>
                  <a:srgbClr val="DD2E44"/>
                </a:solidFill>
                <a:latin typeface="Agrandir"/>
              </a:rPr>
              <a:t>Denna fas avser genomförandet av projektet och omfattar att verkställa alla aktiviteter och upprätta rutiner för styrning och uppföljning så att projektmålen uppnås.</a:t>
            </a:r>
            <a:endParaRPr lang="en-US" sz="1800" spc="18" dirty="0">
              <a:solidFill>
                <a:srgbClr val="DD2E44"/>
              </a:solidFill>
              <a:latin typeface="Agrandir"/>
            </a:endParaRPr>
          </a:p>
        </p:txBody>
      </p:sp>
      <p:sp>
        <p:nvSpPr>
          <p:cNvPr id="24" name="TextBox 24"/>
          <p:cNvSpPr txBox="1"/>
          <p:nvPr/>
        </p:nvSpPr>
        <p:spPr>
          <a:xfrm>
            <a:off x="1533480" y="4886885"/>
            <a:ext cx="4301364" cy="1538883"/>
          </a:xfrm>
          <a:prstGeom prst="rect">
            <a:avLst/>
          </a:prstGeom>
        </p:spPr>
        <p:txBody>
          <a:bodyPr lIns="0" tIns="0" rIns="0" bIns="0" rtlCol="0" anchor="t">
            <a:spAutoFit/>
          </a:bodyPr>
          <a:lstStyle/>
          <a:p>
            <a:pPr>
              <a:lnSpc>
                <a:spcPts val="1980"/>
              </a:lnSpc>
            </a:pPr>
            <a:r>
              <a:rPr lang="sv-SE" spc="18" dirty="0">
                <a:solidFill>
                  <a:srgbClr val="4657A0"/>
                </a:solidFill>
                <a:latin typeface="Agrandir"/>
              </a:rPr>
              <a:t>Denna fas fokuserar på en summerande utvärdering av projektet i sin helhet inklusive de faktiska resultaten Denna fas kan i sin tur lägga grunden för ytterligare utvecklings- och uppföljningsaktiviteter.</a:t>
            </a:r>
            <a:endParaRPr lang="en-US" sz="1800" spc="18" dirty="0">
              <a:solidFill>
                <a:srgbClr val="4657A0"/>
              </a:solidFill>
              <a:latin typeface="Agrandir"/>
            </a:endParaRPr>
          </a:p>
        </p:txBody>
      </p:sp>
      <p:sp>
        <p:nvSpPr>
          <p:cNvPr id="25" name="TextBox 25"/>
          <p:cNvSpPr txBox="1"/>
          <p:nvPr/>
        </p:nvSpPr>
        <p:spPr>
          <a:xfrm>
            <a:off x="263492" y="463714"/>
            <a:ext cx="6473973" cy="1872539"/>
          </a:xfrm>
          <a:prstGeom prst="rect">
            <a:avLst/>
          </a:prstGeom>
        </p:spPr>
        <p:txBody>
          <a:bodyPr lIns="0" tIns="0" rIns="0" bIns="0" rtlCol="0" anchor="t">
            <a:spAutoFit/>
          </a:bodyPr>
          <a:lstStyle/>
          <a:p>
            <a:pPr>
              <a:lnSpc>
                <a:spcPts val="4818"/>
              </a:lnSpc>
            </a:pPr>
            <a:r>
              <a:rPr lang="en-US" sz="4818" spc="139" dirty="0">
                <a:solidFill>
                  <a:srgbClr val="004AAD"/>
                </a:solidFill>
                <a:latin typeface="Montserrat Classic Bold"/>
              </a:rPr>
              <a:t>STRATEGI FÖR PROJEKTCYKEL-HANTERING</a:t>
            </a:r>
          </a:p>
        </p:txBody>
      </p:sp>
      <p:sp>
        <p:nvSpPr>
          <p:cNvPr id="26" name="TextBox 26"/>
          <p:cNvSpPr txBox="1"/>
          <p:nvPr/>
        </p:nvSpPr>
        <p:spPr>
          <a:xfrm>
            <a:off x="1041107" y="4309670"/>
            <a:ext cx="3848655" cy="419346"/>
          </a:xfrm>
          <a:prstGeom prst="rect">
            <a:avLst/>
          </a:prstGeom>
        </p:spPr>
        <p:txBody>
          <a:bodyPr wrap="square" lIns="0" tIns="0" rIns="0" bIns="0" rtlCol="0" anchor="t">
            <a:spAutoFit/>
          </a:bodyPr>
          <a:lstStyle/>
          <a:p>
            <a:pPr lvl="0" algn="ctr">
              <a:lnSpc>
                <a:spcPts val="3359"/>
              </a:lnSpc>
              <a:spcBef>
                <a:spcPct val="0"/>
              </a:spcBef>
            </a:pPr>
            <a:r>
              <a:rPr lang="en-US" sz="2399" dirty="0">
                <a:solidFill>
                  <a:srgbClr val="4657A0"/>
                </a:solidFill>
                <a:latin typeface="League Spartan Bold"/>
              </a:rPr>
              <a:t>6.UTVÄRDERING</a:t>
            </a:r>
            <a:endParaRPr lang="en-US" sz="2399" u="none" dirty="0">
              <a:solidFill>
                <a:srgbClr val="4657A0"/>
              </a:solidFill>
              <a:latin typeface="League Spartan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08305">
            <a:off x="6850788" y="3123017"/>
            <a:ext cx="4875123" cy="501066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59489">
            <a:off x="7022257" y="3319900"/>
            <a:ext cx="4875123" cy="5010669"/>
          </a:xfrm>
          <a:prstGeom prst="rect">
            <a:avLst/>
          </a:prstGeom>
        </p:spPr>
      </p:pic>
      <p:grpSp>
        <p:nvGrpSpPr>
          <p:cNvPr id="4" name="Group 4"/>
          <p:cNvGrpSpPr>
            <a:grpSpLocks noChangeAspect="1"/>
          </p:cNvGrpSpPr>
          <p:nvPr/>
        </p:nvGrpSpPr>
        <p:grpSpPr>
          <a:xfrm rot="-360268">
            <a:off x="7996291" y="4477167"/>
            <a:ext cx="2584116" cy="2589828"/>
            <a:chOff x="0" y="0"/>
            <a:chExt cx="3761048" cy="3769361"/>
          </a:xfrm>
        </p:grpSpPr>
        <p:sp>
          <p:nvSpPr>
            <p:cNvPr id="5" name="Freeform 5"/>
            <p:cNvSpPr/>
            <p:nvPr/>
          </p:nvSpPr>
          <p:spPr>
            <a:xfrm>
              <a:off x="112522" y="112776"/>
              <a:ext cx="3585083" cy="3592957"/>
            </a:xfrm>
            <a:custGeom>
              <a:avLst/>
              <a:gdLst/>
              <a:ahLst/>
              <a:cxnLst/>
              <a:rect l="l" t="t" r="r" b="b"/>
              <a:pathLst>
                <a:path w="3585083" h="3592957">
                  <a:moveTo>
                    <a:pt x="3098292" y="2185162"/>
                  </a:moveTo>
                  <a:lnTo>
                    <a:pt x="3558286" y="2136775"/>
                  </a:lnTo>
                  <a:lnTo>
                    <a:pt x="3585083" y="1653032"/>
                  </a:lnTo>
                  <a:lnTo>
                    <a:pt x="3150870" y="1558163"/>
                  </a:lnTo>
                  <a:cubicBezTo>
                    <a:pt x="3130550" y="1421130"/>
                    <a:pt x="3089656" y="1290066"/>
                    <a:pt x="3031363" y="1168527"/>
                  </a:cubicBezTo>
                  <a:lnTo>
                    <a:pt x="3315970" y="841121"/>
                  </a:lnTo>
                  <a:lnTo>
                    <a:pt x="3005582" y="469138"/>
                  </a:lnTo>
                  <a:lnTo>
                    <a:pt x="2643251" y="684022"/>
                  </a:lnTo>
                  <a:cubicBezTo>
                    <a:pt x="2519934" y="586867"/>
                    <a:pt x="2379218" y="510032"/>
                    <a:pt x="2225548" y="459359"/>
                  </a:cubicBezTo>
                  <a:lnTo>
                    <a:pt x="2197227" y="44450"/>
                  </a:lnTo>
                  <a:lnTo>
                    <a:pt x="1714881" y="0"/>
                  </a:lnTo>
                  <a:lnTo>
                    <a:pt x="1611249" y="402844"/>
                  </a:lnTo>
                  <a:cubicBezTo>
                    <a:pt x="1449324" y="424815"/>
                    <a:pt x="1295400" y="475361"/>
                    <a:pt x="1155192" y="549656"/>
                  </a:cubicBezTo>
                  <a:lnTo>
                    <a:pt x="837057" y="273177"/>
                  </a:lnTo>
                  <a:lnTo>
                    <a:pt x="465074" y="583565"/>
                  </a:lnTo>
                  <a:lnTo>
                    <a:pt x="686435" y="956818"/>
                  </a:lnTo>
                  <a:cubicBezTo>
                    <a:pt x="589280" y="1090803"/>
                    <a:pt x="515493" y="1243457"/>
                    <a:pt x="471678" y="1409573"/>
                  </a:cubicBezTo>
                  <a:lnTo>
                    <a:pt x="26797" y="1456309"/>
                  </a:lnTo>
                  <a:lnTo>
                    <a:pt x="0" y="1940052"/>
                  </a:lnTo>
                  <a:lnTo>
                    <a:pt x="454533" y="2039366"/>
                  </a:lnTo>
                  <a:cubicBezTo>
                    <a:pt x="480441" y="2163953"/>
                    <a:pt x="523367" y="2282825"/>
                    <a:pt x="581025" y="2393188"/>
                  </a:cubicBezTo>
                  <a:lnTo>
                    <a:pt x="269240" y="2752090"/>
                  </a:lnTo>
                  <a:lnTo>
                    <a:pt x="579628" y="3124073"/>
                  </a:lnTo>
                  <a:lnTo>
                    <a:pt x="999617" y="2874899"/>
                  </a:lnTo>
                  <a:cubicBezTo>
                    <a:pt x="1106932" y="2951734"/>
                    <a:pt x="1226058" y="3013583"/>
                    <a:pt x="1354455" y="3057144"/>
                  </a:cubicBezTo>
                  <a:lnTo>
                    <a:pt x="1387983" y="3548634"/>
                  </a:lnTo>
                  <a:lnTo>
                    <a:pt x="1870329" y="3592957"/>
                  </a:lnTo>
                  <a:lnTo>
                    <a:pt x="1993011" y="3115945"/>
                  </a:lnTo>
                  <a:cubicBezTo>
                    <a:pt x="2128774" y="3096387"/>
                    <a:pt x="2258695" y="3056509"/>
                    <a:pt x="2379472" y="2999613"/>
                  </a:cubicBezTo>
                  <a:lnTo>
                    <a:pt x="2747899" y="3319907"/>
                  </a:lnTo>
                  <a:lnTo>
                    <a:pt x="3119882" y="3009519"/>
                  </a:lnTo>
                  <a:lnTo>
                    <a:pt x="2877439" y="2600833"/>
                  </a:lnTo>
                  <a:cubicBezTo>
                    <a:pt x="2973197" y="2477897"/>
                    <a:pt x="3048508" y="2337816"/>
                    <a:pt x="3098165" y="2185162"/>
                  </a:cubicBezTo>
                  <a:moveTo>
                    <a:pt x="1687576" y="2935986"/>
                  </a:moveTo>
                  <a:cubicBezTo>
                    <a:pt x="1058291" y="2877947"/>
                    <a:pt x="595122" y="2320925"/>
                    <a:pt x="653161" y="1691640"/>
                  </a:cubicBezTo>
                  <a:cubicBezTo>
                    <a:pt x="711200" y="1062355"/>
                    <a:pt x="1268222" y="599186"/>
                    <a:pt x="1897507" y="657225"/>
                  </a:cubicBezTo>
                  <a:cubicBezTo>
                    <a:pt x="2526792" y="715264"/>
                    <a:pt x="2989834" y="1272286"/>
                    <a:pt x="2931922" y="1901571"/>
                  </a:cubicBezTo>
                  <a:cubicBezTo>
                    <a:pt x="2874010" y="2530856"/>
                    <a:pt x="2316861" y="2993898"/>
                    <a:pt x="1687576" y="2935986"/>
                  </a:cubicBezTo>
                </a:path>
              </a:pathLst>
            </a:custGeom>
            <a:solidFill>
              <a:srgbClr val="B2DCD5"/>
            </a:solidFill>
          </p:spPr>
          <p:txBody>
            <a:bodyPr/>
            <a:lstStyle/>
            <a:p>
              <a:endParaRPr lang="sv-SE"/>
            </a:p>
          </p:txBody>
        </p:sp>
        <p:sp>
          <p:nvSpPr>
            <p:cNvPr id="6" name="Freeform 6"/>
            <p:cNvSpPr/>
            <p:nvPr/>
          </p:nvSpPr>
          <p:spPr>
            <a:xfrm>
              <a:off x="63373" y="63500"/>
              <a:ext cx="3617341" cy="3625723"/>
            </a:xfrm>
            <a:custGeom>
              <a:avLst/>
              <a:gdLst/>
              <a:ahLst/>
              <a:cxnLst/>
              <a:rect l="l" t="t" r="r" b="b"/>
              <a:pathLst>
                <a:path w="3617341" h="3625723">
                  <a:moveTo>
                    <a:pt x="3112897" y="2185797"/>
                  </a:moveTo>
                  <a:lnTo>
                    <a:pt x="3572764" y="2137410"/>
                  </a:lnTo>
                  <a:lnTo>
                    <a:pt x="3574415" y="2153031"/>
                  </a:lnTo>
                  <a:lnTo>
                    <a:pt x="3558667" y="2152142"/>
                  </a:lnTo>
                  <a:lnTo>
                    <a:pt x="3585464" y="1668399"/>
                  </a:lnTo>
                  <a:lnTo>
                    <a:pt x="3601212" y="1669288"/>
                  </a:lnTo>
                  <a:lnTo>
                    <a:pt x="3597910" y="1684655"/>
                  </a:lnTo>
                  <a:lnTo>
                    <a:pt x="3163697" y="1589786"/>
                  </a:lnTo>
                  <a:cubicBezTo>
                    <a:pt x="3157347" y="1588389"/>
                    <a:pt x="3152394" y="1583182"/>
                    <a:pt x="3151505" y="1576705"/>
                  </a:cubicBezTo>
                  <a:cubicBezTo>
                    <a:pt x="3131439" y="1441323"/>
                    <a:pt x="3091180" y="1311783"/>
                    <a:pt x="3033395" y="1191514"/>
                  </a:cubicBezTo>
                  <a:cubicBezTo>
                    <a:pt x="3030727" y="1185799"/>
                    <a:pt x="3031617" y="1179068"/>
                    <a:pt x="3035680" y="1174369"/>
                  </a:cubicBezTo>
                  <a:lnTo>
                    <a:pt x="3320288" y="847090"/>
                  </a:lnTo>
                  <a:lnTo>
                    <a:pt x="3332226" y="857377"/>
                  </a:lnTo>
                  <a:lnTo>
                    <a:pt x="3320161" y="867537"/>
                  </a:lnTo>
                  <a:lnTo>
                    <a:pt x="3009773" y="495554"/>
                  </a:lnTo>
                  <a:lnTo>
                    <a:pt x="3021838" y="485394"/>
                  </a:lnTo>
                  <a:lnTo>
                    <a:pt x="3029839" y="498983"/>
                  </a:lnTo>
                  <a:lnTo>
                    <a:pt x="2667508" y="713994"/>
                  </a:lnTo>
                  <a:cubicBezTo>
                    <a:pt x="2661920" y="717296"/>
                    <a:pt x="2654808" y="716788"/>
                    <a:pt x="2649728" y="712851"/>
                  </a:cubicBezTo>
                  <a:cubicBezTo>
                    <a:pt x="2527935" y="616712"/>
                    <a:pt x="2388743" y="540893"/>
                    <a:pt x="2236851" y="490855"/>
                  </a:cubicBezTo>
                  <a:cubicBezTo>
                    <a:pt x="2230755" y="488823"/>
                    <a:pt x="2226437" y="483362"/>
                    <a:pt x="2226056" y="477012"/>
                  </a:cubicBezTo>
                  <a:lnTo>
                    <a:pt x="2197735" y="61976"/>
                  </a:lnTo>
                  <a:lnTo>
                    <a:pt x="2213483" y="60960"/>
                  </a:lnTo>
                  <a:lnTo>
                    <a:pt x="2212086" y="76708"/>
                  </a:lnTo>
                  <a:lnTo>
                    <a:pt x="1729740" y="32258"/>
                  </a:lnTo>
                  <a:lnTo>
                    <a:pt x="1731137" y="16510"/>
                  </a:lnTo>
                  <a:lnTo>
                    <a:pt x="1746377" y="20447"/>
                  </a:lnTo>
                  <a:lnTo>
                    <a:pt x="1642745" y="423291"/>
                  </a:lnTo>
                  <a:cubicBezTo>
                    <a:pt x="1641094" y="429514"/>
                    <a:pt x="1635887" y="434086"/>
                    <a:pt x="1629537" y="434975"/>
                  </a:cubicBezTo>
                  <a:cubicBezTo>
                    <a:pt x="1469517" y="456692"/>
                    <a:pt x="1317244" y="506603"/>
                    <a:pt x="1178814" y="580136"/>
                  </a:cubicBezTo>
                  <a:cubicBezTo>
                    <a:pt x="1173099" y="583184"/>
                    <a:pt x="1165987" y="582422"/>
                    <a:pt x="1161034" y="578104"/>
                  </a:cubicBezTo>
                  <a:lnTo>
                    <a:pt x="842899" y="301498"/>
                  </a:lnTo>
                  <a:lnTo>
                    <a:pt x="853186" y="289560"/>
                  </a:lnTo>
                  <a:lnTo>
                    <a:pt x="863346" y="301625"/>
                  </a:lnTo>
                  <a:lnTo>
                    <a:pt x="491363" y="612013"/>
                  </a:lnTo>
                  <a:lnTo>
                    <a:pt x="481203" y="599948"/>
                  </a:lnTo>
                  <a:lnTo>
                    <a:pt x="494792" y="591947"/>
                  </a:lnTo>
                  <a:lnTo>
                    <a:pt x="716280" y="965073"/>
                  </a:lnTo>
                  <a:cubicBezTo>
                    <a:pt x="719455" y="970534"/>
                    <a:pt x="719201" y="977265"/>
                    <a:pt x="715518" y="982345"/>
                  </a:cubicBezTo>
                  <a:cubicBezTo>
                    <a:pt x="619506" y="1114679"/>
                    <a:pt x="546608" y="1265682"/>
                    <a:pt x="503301" y="1429893"/>
                  </a:cubicBezTo>
                  <a:cubicBezTo>
                    <a:pt x="501650" y="1436243"/>
                    <a:pt x="496189" y="1440815"/>
                    <a:pt x="489712" y="1441577"/>
                  </a:cubicBezTo>
                  <a:lnTo>
                    <a:pt x="44704" y="1488440"/>
                  </a:lnTo>
                  <a:lnTo>
                    <a:pt x="43053" y="1472819"/>
                  </a:lnTo>
                  <a:lnTo>
                    <a:pt x="58801" y="1473708"/>
                  </a:lnTo>
                  <a:lnTo>
                    <a:pt x="32004" y="1957451"/>
                  </a:lnTo>
                  <a:lnTo>
                    <a:pt x="16256" y="1956562"/>
                  </a:lnTo>
                  <a:lnTo>
                    <a:pt x="19558" y="1941195"/>
                  </a:lnTo>
                  <a:lnTo>
                    <a:pt x="474091" y="2040509"/>
                  </a:lnTo>
                  <a:cubicBezTo>
                    <a:pt x="480187" y="2041779"/>
                    <a:pt x="484886" y="2046605"/>
                    <a:pt x="486156" y="2052701"/>
                  </a:cubicBezTo>
                  <a:cubicBezTo>
                    <a:pt x="511810" y="2175764"/>
                    <a:pt x="554228" y="2293366"/>
                    <a:pt x="611124" y="2402459"/>
                  </a:cubicBezTo>
                  <a:cubicBezTo>
                    <a:pt x="614172" y="2408174"/>
                    <a:pt x="613283" y="2415159"/>
                    <a:pt x="609092" y="2420112"/>
                  </a:cubicBezTo>
                  <a:lnTo>
                    <a:pt x="297307" y="2778760"/>
                  </a:lnTo>
                  <a:lnTo>
                    <a:pt x="285369" y="2768473"/>
                  </a:lnTo>
                  <a:lnTo>
                    <a:pt x="297434" y="2758440"/>
                  </a:lnTo>
                  <a:lnTo>
                    <a:pt x="607822" y="3130550"/>
                  </a:lnTo>
                  <a:lnTo>
                    <a:pt x="595757" y="3140583"/>
                  </a:lnTo>
                  <a:lnTo>
                    <a:pt x="587756" y="3126994"/>
                  </a:lnTo>
                  <a:lnTo>
                    <a:pt x="1007745" y="2877820"/>
                  </a:lnTo>
                  <a:cubicBezTo>
                    <a:pt x="1013079" y="2874645"/>
                    <a:pt x="1019937" y="2874899"/>
                    <a:pt x="1025017" y="2878582"/>
                  </a:cubicBezTo>
                  <a:cubicBezTo>
                    <a:pt x="1131062" y="2954528"/>
                    <a:pt x="1248918" y="3015742"/>
                    <a:pt x="1375791" y="3058795"/>
                  </a:cubicBezTo>
                  <a:cubicBezTo>
                    <a:pt x="1381760" y="3060827"/>
                    <a:pt x="1386078" y="3066288"/>
                    <a:pt x="1386459" y="3072638"/>
                  </a:cubicBezTo>
                  <a:lnTo>
                    <a:pt x="1419987" y="3564128"/>
                  </a:lnTo>
                  <a:lnTo>
                    <a:pt x="1404239" y="3565144"/>
                  </a:lnTo>
                  <a:lnTo>
                    <a:pt x="1405636" y="3549396"/>
                  </a:lnTo>
                  <a:lnTo>
                    <a:pt x="1887982" y="3593846"/>
                  </a:lnTo>
                  <a:lnTo>
                    <a:pt x="1886585" y="3609594"/>
                  </a:lnTo>
                  <a:lnTo>
                    <a:pt x="1871345" y="3605657"/>
                  </a:lnTo>
                  <a:lnTo>
                    <a:pt x="1994027" y="3128391"/>
                  </a:lnTo>
                  <a:cubicBezTo>
                    <a:pt x="1995551" y="3122295"/>
                    <a:pt x="2000758" y="3117596"/>
                    <a:pt x="2006981" y="3116707"/>
                  </a:cubicBezTo>
                  <a:cubicBezTo>
                    <a:pt x="2141220" y="3097276"/>
                    <a:pt x="2269617" y="3058033"/>
                    <a:pt x="2388997" y="3001645"/>
                  </a:cubicBezTo>
                  <a:cubicBezTo>
                    <a:pt x="2394712" y="2998978"/>
                    <a:pt x="2401316" y="2999867"/>
                    <a:pt x="2406015" y="3004058"/>
                  </a:cubicBezTo>
                  <a:lnTo>
                    <a:pt x="2774569" y="3324352"/>
                  </a:lnTo>
                  <a:lnTo>
                    <a:pt x="2764282" y="3336290"/>
                  </a:lnTo>
                  <a:lnTo>
                    <a:pt x="2754122" y="3324225"/>
                  </a:lnTo>
                  <a:lnTo>
                    <a:pt x="3126105" y="3013837"/>
                  </a:lnTo>
                  <a:lnTo>
                    <a:pt x="3136265" y="3025902"/>
                  </a:lnTo>
                  <a:lnTo>
                    <a:pt x="3122676" y="3033903"/>
                  </a:lnTo>
                  <a:lnTo>
                    <a:pt x="2880233" y="2625217"/>
                  </a:lnTo>
                  <a:cubicBezTo>
                    <a:pt x="2876931" y="2619629"/>
                    <a:pt x="2877312" y="2612644"/>
                    <a:pt x="2881376" y="2607437"/>
                  </a:cubicBezTo>
                  <a:cubicBezTo>
                    <a:pt x="2975991" y="2485898"/>
                    <a:pt x="3050540" y="2347468"/>
                    <a:pt x="3099562" y="2196465"/>
                  </a:cubicBezTo>
                  <a:cubicBezTo>
                    <a:pt x="3101467" y="2190496"/>
                    <a:pt x="3106674" y="2186305"/>
                    <a:pt x="3112897" y="2185670"/>
                  </a:cubicBezTo>
                  <a:moveTo>
                    <a:pt x="3116199" y="2217039"/>
                  </a:moveTo>
                  <a:lnTo>
                    <a:pt x="3114548" y="2201418"/>
                  </a:lnTo>
                  <a:lnTo>
                    <a:pt x="3129534" y="2206244"/>
                  </a:lnTo>
                  <a:cubicBezTo>
                    <a:pt x="3079242" y="2360803"/>
                    <a:pt x="3003042" y="2502408"/>
                    <a:pt x="2906268" y="2626868"/>
                  </a:cubicBezTo>
                  <a:lnTo>
                    <a:pt x="2893822" y="2617216"/>
                  </a:lnTo>
                  <a:lnTo>
                    <a:pt x="2907411" y="2609215"/>
                  </a:lnTo>
                  <a:lnTo>
                    <a:pt x="3149727" y="3017901"/>
                  </a:lnTo>
                  <a:cubicBezTo>
                    <a:pt x="3153664" y="3024505"/>
                    <a:pt x="3152267" y="3033141"/>
                    <a:pt x="3146298" y="3038094"/>
                  </a:cubicBezTo>
                  <a:lnTo>
                    <a:pt x="2774315" y="3348482"/>
                  </a:lnTo>
                  <a:cubicBezTo>
                    <a:pt x="2768346" y="3353435"/>
                    <a:pt x="2759710" y="3353308"/>
                    <a:pt x="2753868" y="3348228"/>
                  </a:cubicBezTo>
                  <a:lnTo>
                    <a:pt x="2385314" y="3027934"/>
                  </a:lnTo>
                  <a:lnTo>
                    <a:pt x="2395601" y="3015996"/>
                  </a:lnTo>
                  <a:lnTo>
                    <a:pt x="2402332" y="3030220"/>
                  </a:lnTo>
                  <a:cubicBezTo>
                    <a:pt x="2280158" y="3087878"/>
                    <a:pt x="2148713" y="3128137"/>
                    <a:pt x="2011426" y="3147949"/>
                  </a:cubicBezTo>
                  <a:lnTo>
                    <a:pt x="2009140" y="3132328"/>
                  </a:lnTo>
                  <a:lnTo>
                    <a:pt x="2024380" y="3136265"/>
                  </a:lnTo>
                  <a:lnTo>
                    <a:pt x="1901698" y="3613277"/>
                  </a:lnTo>
                  <a:cubicBezTo>
                    <a:pt x="1899793" y="3620770"/>
                    <a:pt x="1892681" y="3625723"/>
                    <a:pt x="1884934" y="3625088"/>
                  </a:cubicBezTo>
                  <a:lnTo>
                    <a:pt x="1402588" y="3580638"/>
                  </a:lnTo>
                  <a:cubicBezTo>
                    <a:pt x="1394841" y="3579876"/>
                    <a:pt x="1388872" y="3573780"/>
                    <a:pt x="1388364" y="3566033"/>
                  </a:cubicBezTo>
                  <a:lnTo>
                    <a:pt x="1354836" y="3074543"/>
                  </a:lnTo>
                  <a:lnTo>
                    <a:pt x="1370584" y="3073527"/>
                  </a:lnTo>
                  <a:lnTo>
                    <a:pt x="1365504" y="3088513"/>
                  </a:lnTo>
                  <a:cubicBezTo>
                    <a:pt x="1235583" y="3044444"/>
                    <a:pt x="1115060" y="2981833"/>
                    <a:pt x="1006475" y="2904109"/>
                  </a:cubicBezTo>
                  <a:lnTo>
                    <a:pt x="1015619" y="2891282"/>
                  </a:lnTo>
                  <a:lnTo>
                    <a:pt x="1023620" y="2904871"/>
                  </a:lnTo>
                  <a:lnTo>
                    <a:pt x="603631" y="3154045"/>
                  </a:lnTo>
                  <a:cubicBezTo>
                    <a:pt x="597027" y="3157982"/>
                    <a:pt x="588391" y="3156585"/>
                    <a:pt x="583438" y="3150616"/>
                  </a:cubicBezTo>
                  <a:lnTo>
                    <a:pt x="273050" y="2778506"/>
                  </a:lnTo>
                  <a:cubicBezTo>
                    <a:pt x="268097" y="2772537"/>
                    <a:pt x="268224" y="2763901"/>
                    <a:pt x="273304" y="2758059"/>
                  </a:cubicBezTo>
                  <a:lnTo>
                    <a:pt x="585216" y="2399284"/>
                  </a:lnTo>
                  <a:lnTo>
                    <a:pt x="597154" y="2409571"/>
                  </a:lnTo>
                  <a:lnTo>
                    <a:pt x="583184" y="2416810"/>
                  </a:lnTo>
                  <a:cubicBezTo>
                    <a:pt x="524891" y="2305177"/>
                    <a:pt x="481457" y="2184781"/>
                    <a:pt x="455295" y="2058797"/>
                  </a:cubicBezTo>
                  <a:lnTo>
                    <a:pt x="470662" y="2055622"/>
                  </a:lnTo>
                  <a:lnTo>
                    <a:pt x="467360" y="2070989"/>
                  </a:lnTo>
                  <a:lnTo>
                    <a:pt x="12827" y="1971675"/>
                  </a:lnTo>
                  <a:cubicBezTo>
                    <a:pt x="5207" y="1970024"/>
                    <a:pt x="0" y="1963166"/>
                    <a:pt x="508" y="1955419"/>
                  </a:cubicBezTo>
                  <a:lnTo>
                    <a:pt x="27305" y="1471676"/>
                  </a:lnTo>
                  <a:cubicBezTo>
                    <a:pt x="27686" y="1463929"/>
                    <a:pt x="33655" y="1457706"/>
                    <a:pt x="41402" y="1456817"/>
                  </a:cubicBezTo>
                  <a:lnTo>
                    <a:pt x="486283" y="1410081"/>
                  </a:lnTo>
                  <a:lnTo>
                    <a:pt x="487934" y="1425702"/>
                  </a:lnTo>
                  <a:lnTo>
                    <a:pt x="472694" y="1421638"/>
                  </a:lnTo>
                  <a:cubicBezTo>
                    <a:pt x="517017" y="1253617"/>
                    <a:pt x="591693" y="1099058"/>
                    <a:pt x="689864" y="963676"/>
                  </a:cubicBezTo>
                  <a:lnTo>
                    <a:pt x="702564" y="972947"/>
                  </a:lnTo>
                  <a:lnTo>
                    <a:pt x="688975" y="980948"/>
                  </a:lnTo>
                  <a:lnTo>
                    <a:pt x="467741" y="607949"/>
                  </a:lnTo>
                  <a:cubicBezTo>
                    <a:pt x="463804" y="601345"/>
                    <a:pt x="465201" y="592709"/>
                    <a:pt x="471170" y="587756"/>
                  </a:cubicBezTo>
                  <a:lnTo>
                    <a:pt x="843153" y="277495"/>
                  </a:lnTo>
                  <a:cubicBezTo>
                    <a:pt x="849122" y="272542"/>
                    <a:pt x="857758" y="272669"/>
                    <a:pt x="863600" y="277749"/>
                  </a:cubicBezTo>
                  <a:lnTo>
                    <a:pt x="1181735" y="554101"/>
                  </a:lnTo>
                  <a:lnTo>
                    <a:pt x="1171448" y="566039"/>
                  </a:lnTo>
                  <a:lnTo>
                    <a:pt x="1164082" y="552069"/>
                  </a:lnTo>
                  <a:cubicBezTo>
                    <a:pt x="1305814" y="476885"/>
                    <a:pt x="1461516" y="425704"/>
                    <a:pt x="1625346" y="403606"/>
                  </a:cubicBezTo>
                  <a:lnTo>
                    <a:pt x="1627505" y="419227"/>
                  </a:lnTo>
                  <a:lnTo>
                    <a:pt x="1612265" y="415290"/>
                  </a:lnTo>
                  <a:lnTo>
                    <a:pt x="1715897" y="12446"/>
                  </a:lnTo>
                  <a:cubicBezTo>
                    <a:pt x="1717802" y="4953"/>
                    <a:pt x="1724914" y="0"/>
                    <a:pt x="1732661" y="635"/>
                  </a:cubicBezTo>
                  <a:lnTo>
                    <a:pt x="2215007" y="45085"/>
                  </a:lnTo>
                  <a:cubicBezTo>
                    <a:pt x="2222754" y="45847"/>
                    <a:pt x="2228723" y="51943"/>
                    <a:pt x="2229231" y="59690"/>
                  </a:cubicBezTo>
                  <a:lnTo>
                    <a:pt x="2257552" y="474599"/>
                  </a:lnTo>
                  <a:lnTo>
                    <a:pt x="2241804" y="475615"/>
                  </a:lnTo>
                  <a:lnTo>
                    <a:pt x="2246757" y="460629"/>
                  </a:lnTo>
                  <a:cubicBezTo>
                    <a:pt x="2402205" y="511810"/>
                    <a:pt x="2544572" y="589534"/>
                    <a:pt x="2669286" y="687832"/>
                  </a:cubicBezTo>
                  <a:lnTo>
                    <a:pt x="2659507" y="700151"/>
                  </a:lnTo>
                  <a:lnTo>
                    <a:pt x="2651506" y="686562"/>
                  </a:lnTo>
                  <a:lnTo>
                    <a:pt x="3013837" y="471551"/>
                  </a:lnTo>
                  <a:cubicBezTo>
                    <a:pt x="3020441" y="467614"/>
                    <a:pt x="3029077" y="469011"/>
                    <a:pt x="3034030" y="474980"/>
                  </a:cubicBezTo>
                  <a:lnTo>
                    <a:pt x="3344418" y="846963"/>
                  </a:lnTo>
                  <a:cubicBezTo>
                    <a:pt x="3349371" y="852932"/>
                    <a:pt x="3349244" y="861568"/>
                    <a:pt x="3344164" y="867410"/>
                  </a:cubicBezTo>
                  <a:lnTo>
                    <a:pt x="3059430" y="1195197"/>
                  </a:lnTo>
                  <a:lnTo>
                    <a:pt x="3047492" y="1184910"/>
                  </a:lnTo>
                  <a:lnTo>
                    <a:pt x="3061716" y="1178052"/>
                  </a:lnTo>
                  <a:cubicBezTo>
                    <a:pt x="3120771" y="1300988"/>
                    <a:pt x="3162046" y="1433703"/>
                    <a:pt x="3182620" y="1572260"/>
                  </a:cubicBezTo>
                  <a:lnTo>
                    <a:pt x="3166999" y="1574546"/>
                  </a:lnTo>
                  <a:lnTo>
                    <a:pt x="3170301" y="1559179"/>
                  </a:lnTo>
                  <a:lnTo>
                    <a:pt x="3604514" y="1654048"/>
                  </a:lnTo>
                  <a:cubicBezTo>
                    <a:pt x="3612134" y="1655699"/>
                    <a:pt x="3617341" y="1662557"/>
                    <a:pt x="3616833" y="1670304"/>
                  </a:cubicBezTo>
                  <a:lnTo>
                    <a:pt x="3590036" y="2154047"/>
                  </a:lnTo>
                  <a:cubicBezTo>
                    <a:pt x="3589655" y="2161794"/>
                    <a:pt x="3583686" y="2168017"/>
                    <a:pt x="3575939" y="2168906"/>
                  </a:cubicBezTo>
                  <a:lnTo>
                    <a:pt x="3116072" y="2217293"/>
                  </a:lnTo>
                  <a:close/>
                  <a:moveTo>
                    <a:pt x="1702308" y="2967990"/>
                  </a:moveTo>
                  <a:cubicBezTo>
                    <a:pt x="1064387" y="2909189"/>
                    <a:pt x="594868" y="2344420"/>
                    <a:pt x="653669" y="1706499"/>
                  </a:cubicBezTo>
                  <a:lnTo>
                    <a:pt x="653669" y="1706499"/>
                  </a:lnTo>
                  <a:cubicBezTo>
                    <a:pt x="712470" y="1068578"/>
                    <a:pt x="1277239" y="599059"/>
                    <a:pt x="1915160" y="657860"/>
                  </a:cubicBezTo>
                  <a:lnTo>
                    <a:pt x="1913763" y="673608"/>
                  </a:lnTo>
                  <a:lnTo>
                    <a:pt x="1915160" y="657860"/>
                  </a:lnTo>
                  <a:cubicBezTo>
                    <a:pt x="2553081" y="716661"/>
                    <a:pt x="3022473" y="1281430"/>
                    <a:pt x="2963799" y="1919351"/>
                  </a:cubicBezTo>
                  <a:lnTo>
                    <a:pt x="2963799" y="1919351"/>
                  </a:lnTo>
                  <a:cubicBezTo>
                    <a:pt x="2904998" y="2557272"/>
                    <a:pt x="2340229" y="3026791"/>
                    <a:pt x="1702308" y="2967990"/>
                  </a:cubicBezTo>
                  <a:lnTo>
                    <a:pt x="1703705" y="2952242"/>
                  </a:lnTo>
                  <a:lnTo>
                    <a:pt x="1702308" y="2967990"/>
                  </a:lnTo>
                  <a:moveTo>
                    <a:pt x="1705229" y="2936621"/>
                  </a:moveTo>
                  <a:lnTo>
                    <a:pt x="1705229" y="2936621"/>
                  </a:lnTo>
                  <a:cubicBezTo>
                    <a:pt x="2325751" y="2993771"/>
                    <a:pt x="2875153" y="2537079"/>
                    <a:pt x="2932430" y="1916557"/>
                  </a:cubicBezTo>
                  <a:lnTo>
                    <a:pt x="2948178" y="1917954"/>
                  </a:lnTo>
                  <a:lnTo>
                    <a:pt x="2932430" y="1916557"/>
                  </a:lnTo>
                  <a:cubicBezTo>
                    <a:pt x="2989580" y="1295908"/>
                    <a:pt x="2532888" y="746506"/>
                    <a:pt x="1912239" y="689356"/>
                  </a:cubicBezTo>
                  <a:lnTo>
                    <a:pt x="1912239" y="689356"/>
                  </a:lnTo>
                  <a:cubicBezTo>
                    <a:pt x="1291717" y="632206"/>
                    <a:pt x="742188" y="1088898"/>
                    <a:pt x="685038" y="1709547"/>
                  </a:cubicBezTo>
                  <a:lnTo>
                    <a:pt x="669290" y="1708150"/>
                  </a:lnTo>
                  <a:lnTo>
                    <a:pt x="685038" y="1709547"/>
                  </a:lnTo>
                  <a:cubicBezTo>
                    <a:pt x="627888" y="2330069"/>
                    <a:pt x="1084580" y="2879598"/>
                    <a:pt x="1705229" y="2936748"/>
                  </a:cubicBezTo>
                  <a:close/>
                </a:path>
              </a:pathLst>
            </a:custGeom>
            <a:solidFill>
              <a:srgbClr val="B2DCD5"/>
            </a:solidFill>
          </p:spPr>
          <p:txBody>
            <a:bodyPr/>
            <a:lstStyle/>
            <a:p>
              <a:endParaRPr lang="sv-SE"/>
            </a:p>
          </p:txBody>
        </p:sp>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60866" y="2987834"/>
            <a:ext cx="1183262" cy="1180304"/>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91879" y="3621493"/>
            <a:ext cx="1100167" cy="109329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84197" y="6273479"/>
            <a:ext cx="1212122" cy="1180304"/>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352750" y="7577248"/>
            <a:ext cx="1125715" cy="1180304"/>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994916" y="6682940"/>
            <a:ext cx="1137518" cy="1180304"/>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215858" y="4678827"/>
            <a:ext cx="1092524" cy="1102168"/>
          </a:xfrm>
          <a:prstGeom prst="rect">
            <a:avLst/>
          </a:prstGeom>
        </p:spPr>
      </p:pic>
      <p:sp>
        <p:nvSpPr>
          <p:cNvPr id="13" name="TextBox 13"/>
          <p:cNvSpPr txBox="1"/>
          <p:nvPr/>
        </p:nvSpPr>
        <p:spPr>
          <a:xfrm>
            <a:off x="8749732" y="5514718"/>
            <a:ext cx="1206035" cy="475403"/>
          </a:xfrm>
          <a:prstGeom prst="rect">
            <a:avLst/>
          </a:prstGeom>
        </p:spPr>
        <p:txBody>
          <a:bodyPr lIns="0" tIns="0" rIns="0" bIns="0" rtlCol="0" anchor="t">
            <a:spAutoFit/>
          </a:bodyPr>
          <a:lstStyle/>
          <a:p>
            <a:pPr algn="ctr">
              <a:lnSpc>
                <a:spcPts val="3862"/>
              </a:lnSpc>
            </a:pPr>
            <a:r>
              <a:rPr lang="en-US" sz="2758" spc="-22">
                <a:solidFill>
                  <a:srgbClr val="004AAD"/>
                </a:solidFill>
                <a:latin typeface="Hussar Bold"/>
              </a:rPr>
              <a:t>P.C.M.</a:t>
            </a:r>
          </a:p>
        </p:txBody>
      </p:sp>
      <p:sp>
        <p:nvSpPr>
          <p:cNvPr id="14" name="TextBox 14"/>
          <p:cNvSpPr txBox="1"/>
          <p:nvPr/>
        </p:nvSpPr>
        <p:spPr>
          <a:xfrm>
            <a:off x="12264075" y="2998311"/>
            <a:ext cx="3187969" cy="419346"/>
          </a:xfrm>
          <a:prstGeom prst="rect">
            <a:avLst/>
          </a:prstGeom>
        </p:spPr>
        <p:txBody>
          <a:bodyPr lIns="0" tIns="0" rIns="0" bIns="0" rtlCol="0" anchor="t">
            <a:spAutoFit/>
          </a:bodyPr>
          <a:lstStyle/>
          <a:p>
            <a:pPr algn="ctr">
              <a:lnSpc>
                <a:spcPts val="3359"/>
              </a:lnSpc>
              <a:spcBef>
                <a:spcPct val="0"/>
              </a:spcBef>
            </a:pPr>
            <a:r>
              <a:rPr lang="en-US" sz="2400" dirty="0">
                <a:solidFill>
                  <a:srgbClr val="F57C26"/>
                </a:solidFill>
                <a:latin typeface="League Spartan Bold"/>
              </a:rPr>
              <a:t>2. IDENTIFIERING</a:t>
            </a:r>
            <a:endParaRPr lang="en-US" sz="2400" u="none" dirty="0">
              <a:solidFill>
                <a:srgbClr val="F57C26"/>
              </a:solidFill>
              <a:latin typeface="League Spartan Bold"/>
            </a:endParaRPr>
          </a:p>
        </p:txBody>
      </p:sp>
      <p:sp>
        <p:nvSpPr>
          <p:cNvPr id="16" name="TextBox 16"/>
          <p:cNvSpPr txBox="1"/>
          <p:nvPr/>
        </p:nvSpPr>
        <p:spPr>
          <a:xfrm>
            <a:off x="12264075" y="5633645"/>
            <a:ext cx="2888370" cy="419346"/>
          </a:xfrm>
          <a:prstGeom prst="rect">
            <a:avLst/>
          </a:prstGeom>
        </p:spPr>
        <p:txBody>
          <a:bodyPr lIns="0" tIns="0" rIns="0" bIns="0" rtlCol="0" anchor="t">
            <a:spAutoFit/>
          </a:bodyPr>
          <a:lstStyle/>
          <a:p>
            <a:pPr lvl="0" algn="ctr">
              <a:lnSpc>
                <a:spcPts val="3359"/>
              </a:lnSpc>
              <a:spcBef>
                <a:spcPct val="0"/>
              </a:spcBef>
            </a:pPr>
            <a:r>
              <a:rPr lang="en-US" sz="2400" dirty="0">
                <a:solidFill>
                  <a:srgbClr val="32ACE1"/>
                </a:solidFill>
                <a:latin typeface="League Spartan Bold"/>
              </a:rPr>
              <a:t>3. FORMULERING</a:t>
            </a:r>
            <a:endParaRPr lang="en-US" sz="2400" u="none" dirty="0">
              <a:solidFill>
                <a:srgbClr val="32ACE1"/>
              </a:solidFill>
              <a:latin typeface="League Spartan Bold"/>
            </a:endParaRPr>
          </a:p>
        </p:txBody>
      </p:sp>
      <p:sp>
        <p:nvSpPr>
          <p:cNvPr id="18" name="TextBox 18"/>
          <p:cNvSpPr txBox="1"/>
          <p:nvPr/>
        </p:nvSpPr>
        <p:spPr>
          <a:xfrm>
            <a:off x="7563674" y="1414260"/>
            <a:ext cx="6761925" cy="419346"/>
          </a:xfrm>
          <a:prstGeom prst="rect">
            <a:avLst/>
          </a:prstGeom>
        </p:spPr>
        <p:txBody>
          <a:bodyPr wrap="square" lIns="0" tIns="0" rIns="0" bIns="0" rtlCol="0" anchor="t">
            <a:spAutoFit/>
          </a:bodyPr>
          <a:lstStyle/>
          <a:p>
            <a:pPr marL="259080" lvl="1" algn="ctr">
              <a:lnSpc>
                <a:spcPts val="3359"/>
              </a:lnSpc>
              <a:spcBef>
                <a:spcPct val="0"/>
              </a:spcBef>
            </a:pPr>
            <a:r>
              <a:rPr lang="en-US" sz="2400" dirty="0">
                <a:solidFill>
                  <a:srgbClr val="408D71"/>
                </a:solidFill>
                <a:latin typeface="League Spartan Bold"/>
              </a:rPr>
              <a:t>1. VÄGLEDANDE PROGRAMPLANERING</a:t>
            </a:r>
            <a:endParaRPr lang="en-US" sz="2400" u="none" dirty="0">
              <a:solidFill>
                <a:srgbClr val="408D71"/>
              </a:solidFill>
              <a:latin typeface="League Spartan Bold"/>
            </a:endParaRPr>
          </a:p>
        </p:txBody>
      </p:sp>
      <p:sp>
        <p:nvSpPr>
          <p:cNvPr id="20" name="TextBox 20"/>
          <p:cNvSpPr txBox="1"/>
          <p:nvPr/>
        </p:nvSpPr>
        <p:spPr>
          <a:xfrm>
            <a:off x="10773175" y="8028422"/>
            <a:ext cx="2888370" cy="419346"/>
          </a:xfrm>
          <a:prstGeom prst="rect">
            <a:avLst/>
          </a:prstGeom>
        </p:spPr>
        <p:txBody>
          <a:bodyPr lIns="0" tIns="0" rIns="0" bIns="0" rtlCol="0" anchor="t">
            <a:spAutoFit/>
          </a:bodyPr>
          <a:lstStyle/>
          <a:p>
            <a:pPr lvl="0" algn="ctr">
              <a:lnSpc>
                <a:spcPts val="3359"/>
              </a:lnSpc>
              <a:spcBef>
                <a:spcPct val="0"/>
              </a:spcBef>
            </a:pPr>
            <a:r>
              <a:rPr lang="en-US" sz="2400" dirty="0">
                <a:solidFill>
                  <a:srgbClr val="74C46D"/>
                </a:solidFill>
                <a:latin typeface="League Spartan Bold"/>
              </a:rPr>
              <a:t>4. FINANSIERING</a:t>
            </a:r>
            <a:endParaRPr lang="en-US" sz="2400" u="none" dirty="0">
              <a:solidFill>
                <a:srgbClr val="74C46D"/>
              </a:solidFill>
              <a:latin typeface="League Spartan Bold"/>
            </a:endParaRPr>
          </a:p>
        </p:txBody>
      </p:sp>
      <p:sp>
        <p:nvSpPr>
          <p:cNvPr id="22" name="TextBox 22"/>
          <p:cNvSpPr txBox="1"/>
          <p:nvPr/>
        </p:nvSpPr>
        <p:spPr>
          <a:xfrm>
            <a:off x="2257026" y="7153632"/>
            <a:ext cx="3657295" cy="419346"/>
          </a:xfrm>
          <a:prstGeom prst="rect">
            <a:avLst/>
          </a:prstGeom>
        </p:spPr>
        <p:txBody>
          <a:bodyPr lIns="0" tIns="0" rIns="0" bIns="0" rtlCol="0" anchor="t">
            <a:spAutoFit/>
          </a:bodyPr>
          <a:lstStyle/>
          <a:p>
            <a:pPr lvl="0" algn="ctr">
              <a:lnSpc>
                <a:spcPts val="3359"/>
              </a:lnSpc>
              <a:spcBef>
                <a:spcPct val="0"/>
              </a:spcBef>
            </a:pPr>
            <a:r>
              <a:rPr lang="en-US" sz="2400" dirty="0">
                <a:solidFill>
                  <a:srgbClr val="CA314C"/>
                </a:solidFill>
                <a:latin typeface="League Spartan Bold"/>
              </a:rPr>
              <a:t>5. GENOMFÖRANDE</a:t>
            </a:r>
            <a:endParaRPr lang="en-US" sz="2400" u="none" dirty="0">
              <a:solidFill>
                <a:srgbClr val="CA314C"/>
              </a:solidFill>
              <a:latin typeface="League Spartan Bold"/>
            </a:endParaRPr>
          </a:p>
        </p:txBody>
      </p:sp>
      <p:sp>
        <p:nvSpPr>
          <p:cNvPr id="25" name="TextBox 25"/>
          <p:cNvSpPr txBox="1"/>
          <p:nvPr/>
        </p:nvSpPr>
        <p:spPr>
          <a:xfrm>
            <a:off x="263492" y="463714"/>
            <a:ext cx="6473973" cy="1872539"/>
          </a:xfrm>
          <a:prstGeom prst="rect">
            <a:avLst/>
          </a:prstGeom>
        </p:spPr>
        <p:txBody>
          <a:bodyPr lIns="0" tIns="0" rIns="0" bIns="0" rtlCol="0" anchor="t">
            <a:spAutoFit/>
          </a:bodyPr>
          <a:lstStyle/>
          <a:p>
            <a:pPr>
              <a:lnSpc>
                <a:spcPts val="4818"/>
              </a:lnSpc>
            </a:pPr>
            <a:r>
              <a:rPr lang="en-US" sz="4818" spc="139" dirty="0">
                <a:solidFill>
                  <a:srgbClr val="004AAD"/>
                </a:solidFill>
                <a:latin typeface="Montserrat Classic Bold"/>
              </a:rPr>
              <a:t>STRATEGI FÖR PROJEKTCYKEL-HANTERING</a:t>
            </a:r>
          </a:p>
        </p:txBody>
      </p:sp>
      <p:sp>
        <p:nvSpPr>
          <p:cNvPr id="26" name="TextBox 26"/>
          <p:cNvSpPr txBox="1"/>
          <p:nvPr/>
        </p:nvSpPr>
        <p:spPr>
          <a:xfrm>
            <a:off x="1041107" y="4309670"/>
            <a:ext cx="3848655" cy="419346"/>
          </a:xfrm>
          <a:prstGeom prst="rect">
            <a:avLst/>
          </a:prstGeom>
        </p:spPr>
        <p:txBody>
          <a:bodyPr wrap="square" lIns="0" tIns="0" rIns="0" bIns="0" rtlCol="0" anchor="t">
            <a:spAutoFit/>
          </a:bodyPr>
          <a:lstStyle/>
          <a:p>
            <a:pPr lvl="0" algn="ctr">
              <a:lnSpc>
                <a:spcPts val="3359"/>
              </a:lnSpc>
              <a:spcBef>
                <a:spcPct val="0"/>
              </a:spcBef>
            </a:pPr>
            <a:r>
              <a:rPr lang="en-US" sz="2399" dirty="0">
                <a:solidFill>
                  <a:srgbClr val="4657A0"/>
                </a:solidFill>
                <a:latin typeface="League Spartan Bold"/>
              </a:rPr>
              <a:t>6.UTVÄRDERING</a:t>
            </a:r>
            <a:endParaRPr lang="en-US" sz="2399" u="none" dirty="0">
              <a:solidFill>
                <a:srgbClr val="4657A0"/>
              </a:solidFill>
              <a:latin typeface="League Spartan Bold"/>
            </a:endParaRPr>
          </a:p>
        </p:txBody>
      </p:sp>
      <p:sp>
        <p:nvSpPr>
          <p:cNvPr id="27" name="TextBox 19">
            <a:extLst>
              <a:ext uri="{FF2B5EF4-FFF2-40B4-BE49-F238E27FC236}">
                <a16:creationId xmlns:a16="http://schemas.microsoft.com/office/drawing/2014/main" id="{E3CD65BF-E127-9637-B7E1-11236809A51F}"/>
              </a:ext>
            </a:extLst>
          </p:cNvPr>
          <p:cNvSpPr txBox="1"/>
          <p:nvPr/>
        </p:nvSpPr>
        <p:spPr>
          <a:xfrm>
            <a:off x="7650580" y="1974374"/>
            <a:ext cx="4572864" cy="794385"/>
          </a:xfrm>
          <a:prstGeom prst="rect">
            <a:avLst/>
          </a:prstGeom>
        </p:spPr>
        <p:txBody>
          <a:bodyPr lIns="0" tIns="0" rIns="0" bIns="0" rtlCol="0" anchor="t">
            <a:spAutoFit/>
          </a:bodyPr>
          <a:lstStyle/>
          <a:p>
            <a:pPr marL="388625" lvl="1" indent="-194312">
              <a:lnSpc>
                <a:spcPts val="1980"/>
              </a:lnSpc>
              <a:buFont typeface="Arial"/>
              <a:buChar char="•"/>
            </a:pPr>
            <a:r>
              <a:rPr lang="sv-SE" spc="18" dirty="0">
                <a:solidFill>
                  <a:srgbClr val="408D71"/>
                </a:solidFill>
                <a:latin typeface="Agrandir"/>
              </a:rPr>
              <a:t>Vilka är vi?
Vilka intressen kan vi dela?
Vem ska vara inblandad?</a:t>
            </a:r>
            <a:endParaRPr lang="en-US" sz="1800" spc="18" dirty="0">
              <a:solidFill>
                <a:srgbClr val="408D71"/>
              </a:solidFill>
              <a:latin typeface="Agrandir"/>
            </a:endParaRPr>
          </a:p>
        </p:txBody>
      </p:sp>
      <p:sp>
        <p:nvSpPr>
          <p:cNvPr id="28" name="TextBox 15">
            <a:extLst>
              <a:ext uri="{FF2B5EF4-FFF2-40B4-BE49-F238E27FC236}">
                <a16:creationId xmlns:a16="http://schemas.microsoft.com/office/drawing/2014/main" id="{2CCE7C9A-17DC-B72B-D31E-57C1AA9469DF}"/>
              </a:ext>
            </a:extLst>
          </p:cNvPr>
          <p:cNvSpPr txBox="1"/>
          <p:nvPr/>
        </p:nvSpPr>
        <p:spPr>
          <a:xfrm>
            <a:off x="12196319" y="3608056"/>
            <a:ext cx="4403887" cy="769441"/>
          </a:xfrm>
          <a:prstGeom prst="rect">
            <a:avLst/>
          </a:prstGeom>
        </p:spPr>
        <p:txBody>
          <a:bodyPr wrap="square" lIns="0" tIns="0" rIns="0" bIns="0" rtlCol="0" anchor="t">
            <a:spAutoFit/>
          </a:bodyPr>
          <a:lstStyle/>
          <a:p>
            <a:pPr marL="388625" lvl="1" indent="-194312">
              <a:lnSpc>
                <a:spcPts val="1980"/>
              </a:lnSpc>
              <a:buFont typeface="Arial"/>
              <a:buChar char="•"/>
            </a:pPr>
            <a:r>
              <a:rPr lang="sv-SE" spc="18" dirty="0">
                <a:solidFill>
                  <a:srgbClr val="F57C26"/>
                </a:solidFill>
                <a:latin typeface="Agrandir"/>
              </a:rPr>
              <a:t>Vilka behov måste man ta itu med?
Vilka mål och förväntade resultat?
Vilken målgrupp och intressenter?</a:t>
            </a:r>
            <a:endParaRPr lang="en-US" sz="1800" spc="18" dirty="0">
              <a:solidFill>
                <a:srgbClr val="F57C26"/>
              </a:solidFill>
              <a:latin typeface="Agrandir"/>
            </a:endParaRPr>
          </a:p>
        </p:txBody>
      </p:sp>
      <p:sp>
        <p:nvSpPr>
          <p:cNvPr id="29" name="TextBox 17">
            <a:extLst>
              <a:ext uri="{FF2B5EF4-FFF2-40B4-BE49-F238E27FC236}">
                <a16:creationId xmlns:a16="http://schemas.microsoft.com/office/drawing/2014/main" id="{C7B36661-3AFA-CA91-2607-95F04BFFB1F4}"/>
              </a:ext>
            </a:extLst>
          </p:cNvPr>
          <p:cNvSpPr txBox="1"/>
          <p:nvPr/>
        </p:nvSpPr>
        <p:spPr>
          <a:xfrm>
            <a:off x="12196319" y="6157162"/>
            <a:ext cx="4403887" cy="794385"/>
          </a:xfrm>
          <a:prstGeom prst="rect">
            <a:avLst/>
          </a:prstGeom>
        </p:spPr>
        <p:txBody>
          <a:bodyPr lIns="0" tIns="0" rIns="0" bIns="0" rtlCol="0" anchor="t">
            <a:spAutoFit/>
          </a:bodyPr>
          <a:lstStyle/>
          <a:p>
            <a:pPr marL="388620" lvl="1" indent="-194310">
              <a:lnSpc>
                <a:spcPts val="1980"/>
              </a:lnSpc>
              <a:buFont typeface="Arial"/>
              <a:buChar char="•"/>
            </a:pPr>
            <a:r>
              <a:rPr lang="sv-SE" spc="18" dirty="0">
                <a:solidFill>
                  <a:srgbClr val="32ACE1"/>
                </a:solidFill>
                <a:latin typeface="Agrandir"/>
              </a:rPr>
              <a:t>Hur planeras projektet?
Vad krävs i en ansökan?
Finns all information tillgänglig?</a:t>
            </a:r>
            <a:endParaRPr lang="en-US" sz="1800" spc="18" dirty="0">
              <a:solidFill>
                <a:srgbClr val="32ACE1"/>
              </a:solidFill>
              <a:latin typeface="Agrandir"/>
            </a:endParaRPr>
          </a:p>
        </p:txBody>
      </p:sp>
      <p:sp>
        <p:nvSpPr>
          <p:cNvPr id="30" name="TextBox 21">
            <a:extLst>
              <a:ext uri="{FF2B5EF4-FFF2-40B4-BE49-F238E27FC236}">
                <a16:creationId xmlns:a16="http://schemas.microsoft.com/office/drawing/2014/main" id="{94A6B950-65CE-3DA0-5396-1583B65CDAE9}"/>
              </a:ext>
            </a:extLst>
          </p:cNvPr>
          <p:cNvSpPr txBox="1"/>
          <p:nvPr/>
        </p:nvSpPr>
        <p:spPr>
          <a:xfrm>
            <a:off x="10735586" y="8602972"/>
            <a:ext cx="5595721" cy="256480"/>
          </a:xfrm>
          <a:prstGeom prst="rect">
            <a:avLst/>
          </a:prstGeom>
        </p:spPr>
        <p:txBody>
          <a:bodyPr lIns="0" tIns="0" rIns="0" bIns="0" rtlCol="0" anchor="t">
            <a:spAutoFit/>
          </a:bodyPr>
          <a:lstStyle/>
          <a:p>
            <a:pPr marL="388620" lvl="1" indent="-194310">
              <a:lnSpc>
                <a:spcPts val="1980"/>
              </a:lnSpc>
              <a:buFont typeface="Arial"/>
              <a:buChar char="•"/>
            </a:pPr>
            <a:r>
              <a:rPr lang="sv-SE" spc="18" dirty="0">
                <a:solidFill>
                  <a:srgbClr val="74C46D"/>
                </a:solidFill>
                <a:latin typeface="Agrandir"/>
              </a:rPr>
              <a:t>Är ansökan berättigad, giltig ?</a:t>
            </a:r>
            <a:endParaRPr lang="en-US" sz="1800" spc="18" dirty="0">
              <a:solidFill>
                <a:srgbClr val="74C46D"/>
              </a:solidFill>
              <a:latin typeface="Agrandir"/>
            </a:endParaRPr>
          </a:p>
        </p:txBody>
      </p:sp>
      <p:sp>
        <p:nvSpPr>
          <p:cNvPr id="31" name="TextBox 23">
            <a:extLst>
              <a:ext uri="{FF2B5EF4-FFF2-40B4-BE49-F238E27FC236}">
                <a16:creationId xmlns:a16="http://schemas.microsoft.com/office/drawing/2014/main" id="{76371B62-4E7E-FD80-7F2D-3B8319D32F31}"/>
              </a:ext>
            </a:extLst>
          </p:cNvPr>
          <p:cNvSpPr txBox="1"/>
          <p:nvPr/>
        </p:nvSpPr>
        <p:spPr>
          <a:xfrm>
            <a:off x="2155536" y="7818666"/>
            <a:ext cx="5152845" cy="1025922"/>
          </a:xfrm>
          <a:prstGeom prst="rect">
            <a:avLst/>
          </a:prstGeom>
        </p:spPr>
        <p:txBody>
          <a:bodyPr wrap="square" lIns="0" tIns="0" rIns="0" bIns="0" rtlCol="0" anchor="t">
            <a:spAutoFit/>
          </a:bodyPr>
          <a:lstStyle/>
          <a:p>
            <a:pPr marL="388620" lvl="1" indent="-194310">
              <a:lnSpc>
                <a:spcPts val="1980"/>
              </a:lnSpc>
              <a:buFont typeface="Arial"/>
              <a:buChar char="•"/>
            </a:pPr>
            <a:r>
              <a:rPr lang="sv-SE" spc="18" dirty="0">
                <a:solidFill>
                  <a:srgbClr val="DD2E44"/>
                </a:solidFill>
                <a:latin typeface="Agrandir"/>
              </a:rPr>
              <a:t>Är arbetsplanen tydlig och fördelad mellan parterna?
Är roller och funktioner etablerade?
Är alla aktörer involverade?</a:t>
            </a:r>
            <a:endParaRPr lang="en-US" sz="1800" spc="18" dirty="0">
              <a:solidFill>
                <a:srgbClr val="DD2E44"/>
              </a:solidFill>
              <a:latin typeface="Agrandir"/>
            </a:endParaRPr>
          </a:p>
        </p:txBody>
      </p:sp>
      <p:sp>
        <p:nvSpPr>
          <p:cNvPr id="32" name="TextBox 25">
            <a:extLst>
              <a:ext uri="{FF2B5EF4-FFF2-40B4-BE49-F238E27FC236}">
                <a16:creationId xmlns:a16="http://schemas.microsoft.com/office/drawing/2014/main" id="{75AA11AC-D715-665B-B270-5D88E90359D8}"/>
              </a:ext>
            </a:extLst>
          </p:cNvPr>
          <p:cNvSpPr txBox="1"/>
          <p:nvPr/>
        </p:nvSpPr>
        <p:spPr>
          <a:xfrm>
            <a:off x="1476779" y="4943219"/>
            <a:ext cx="4301364" cy="1538883"/>
          </a:xfrm>
          <a:prstGeom prst="rect">
            <a:avLst/>
          </a:prstGeom>
        </p:spPr>
        <p:txBody>
          <a:bodyPr lIns="0" tIns="0" rIns="0" bIns="0" rtlCol="0" anchor="t">
            <a:spAutoFit/>
          </a:bodyPr>
          <a:lstStyle/>
          <a:p>
            <a:pPr marL="388620" lvl="1" indent="-194310">
              <a:lnSpc>
                <a:spcPts val="1980"/>
              </a:lnSpc>
              <a:buFont typeface="Arial"/>
              <a:buChar char="•"/>
            </a:pPr>
            <a:r>
              <a:rPr lang="sv-SE" spc="18" dirty="0">
                <a:solidFill>
                  <a:srgbClr val="4657A0"/>
                </a:solidFill>
                <a:latin typeface="Agrandir"/>
              </a:rPr>
              <a:t>Vilka resultat har uppnåtts?
Hur marknadsförs och implementeras dessa inom och utanför partnerskapet?
Vilken vidareutveckling av resultaten är möjlig?</a:t>
            </a:r>
            <a:endParaRPr lang="en-US" sz="1800" spc="18" dirty="0">
              <a:solidFill>
                <a:srgbClr val="4657A0"/>
              </a:solidFill>
              <a:latin typeface="Agrandir"/>
            </a:endParaRPr>
          </a:p>
        </p:txBody>
      </p:sp>
    </p:spTree>
    <p:extLst>
      <p:ext uri="{BB962C8B-B14F-4D97-AF65-F5344CB8AC3E}">
        <p14:creationId xmlns:p14="http://schemas.microsoft.com/office/powerpoint/2010/main" val="3429580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536366" y="8022139"/>
            <a:ext cx="11684954" cy="1320874"/>
          </a:xfrm>
          <a:prstGeom prst="rect">
            <a:avLst/>
          </a:prstGeom>
        </p:spPr>
        <p:txBody>
          <a:bodyPr lIns="0" tIns="0" rIns="0" bIns="0" rtlCol="0" anchor="t">
            <a:spAutoFit/>
          </a:bodyPr>
          <a:lstStyle/>
          <a:p>
            <a:pPr>
              <a:lnSpc>
                <a:spcPts val="10340"/>
              </a:lnSpc>
            </a:pPr>
            <a:r>
              <a:rPr lang="en-US" sz="9400" dirty="0">
                <a:solidFill>
                  <a:srgbClr val="FFFFFF"/>
                </a:solidFill>
                <a:latin typeface="Hussar Ekologiczy Italics"/>
              </a:rPr>
              <a:t>DEL 2</a:t>
            </a:r>
          </a:p>
        </p:txBody>
      </p:sp>
      <p:sp>
        <p:nvSpPr>
          <p:cNvPr id="3" name="AutoShape 3"/>
          <p:cNvSpPr/>
          <p:nvPr/>
        </p:nvSpPr>
        <p:spPr>
          <a:xfrm rot="-1236288">
            <a:off x="11539507" y="-2230165"/>
            <a:ext cx="6235284" cy="14747331"/>
          </a:xfrm>
          <a:prstGeom prst="rect">
            <a:avLst/>
          </a:prstGeom>
          <a:solidFill>
            <a:srgbClr val="FFFFFF"/>
          </a:solidFill>
        </p:spPr>
        <p:txBody>
          <a:bodyPr/>
          <a:lstStyle/>
          <a:p>
            <a:endParaRPr lang="sv-SE"/>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7052" y="2043312"/>
            <a:ext cx="6615695" cy="657434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6CE8F4"/>
          </a:solidFill>
        </p:spPr>
        <p:txBody>
          <a:bodyPr/>
          <a:lstStyle/>
          <a:p>
            <a:endParaRPr lang="sv-SE"/>
          </a:p>
        </p:txBody>
      </p:sp>
      <p:pic>
        <p:nvPicPr>
          <p:cNvPr id="3" name="Picture 3"/>
          <p:cNvPicPr>
            <a:picLocks noChangeAspect="1"/>
          </p:cNvPicPr>
          <p:nvPr/>
        </p:nvPicPr>
        <p:blipFill>
          <a:blip r:embed="rId2"/>
          <a:srcRect l="92" r="41"/>
          <a:stretch>
            <a:fillRect/>
          </a:stretch>
        </p:blipFill>
        <p:spPr>
          <a:xfrm>
            <a:off x="1493102" y="514350"/>
            <a:ext cx="6263951" cy="9258300"/>
          </a:xfrm>
          <a:prstGeom prst="rect">
            <a:avLst/>
          </a:prstGeom>
        </p:spPr>
      </p:pic>
      <p:sp>
        <p:nvSpPr>
          <p:cNvPr id="4" name="TextBox 4"/>
          <p:cNvSpPr txBox="1"/>
          <p:nvPr/>
        </p:nvSpPr>
        <p:spPr>
          <a:xfrm>
            <a:off x="7924800" y="4041972"/>
            <a:ext cx="9888035" cy="3160481"/>
          </a:xfrm>
          <a:prstGeom prst="rect">
            <a:avLst/>
          </a:prstGeom>
        </p:spPr>
        <p:txBody>
          <a:bodyPr wrap="square" lIns="0" tIns="0" rIns="0" bIns="0" rtlCol="0" anchor="t">
            <a:spAutoFit/>
          </a:bodyPr>
          <a:lstStyle/>
          <a:p>
            <a:pPr>
              <a:lnSpc>
                <a:spcPts val="12272"/>
              </a:lnSpc>
            </a:pPr>
            <a:r>
              <a:rPr lang="en-US" sz="10400" spc="603" dirty="0">
                <a:solidFill>
                  <a:srgbClr val="FFFFFF"/>
                </a:solidFill>
                <a:latin typeface="Hussar Bold"/>
              </a:rPr>
              <a:t>VAD ÄR ETT PROJEKT?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536366" y="6717214"/>
            <a:ext cx="11684954" cy="2729232"/>
          </a:xfrm>
          <a:prstGeom prst="rect">
            <a:avLst/>
          </a:prstGeom>
        </p:spPr>
        <p:txBody>
          <a:bodyPr lIns="0" tIns="0" rIns="0" bIns="0" rtlCol="0" anchor="t">
            <a:spAutoFit/>
          </a:bodyPr>
          <a:lstStyle/>
          <a:p>
            <a:pPr>
              <a:lnSpc>
                <a:spcPts val="10340"/>
              </a:lnSpc>
            </a:pPr>
            <a:r>
              <a:rPr lang="en-US" sz="9400" dirty="0">
                <a:solidFill>
                  <a:srgbClr val="FFFFFF"/>
                </a:solidFill>
                <a:latin typeface="Hussar Ekologiczy Italics"/>
              </a:rPr>
              <a:t>VÄGLEDANDE PROGRAMPLANERING</a:t>
            </a:r>
          </a:p>
        </p:txBody>
      </p:sp>
      <p:sp>
        <p:nvSpPr>
          <p:cNvPr id="3" name="AutoShape 3"/>
          <p:cNvSpPr/>
          <p:nvPr/>
        </p:nvSpPr>
        <p:spPr>
          <a:xfrm rot="-1236288">
            <a:off x="11539507" y="-2230165"/>
            <a:ext cx="6235284" cy="14747331"/>
          </a:xfrm>
          <a:prstGeom prst="rect">
            <a:avLst/>
          </a:prstGeom>
          <a:solidFill>
            <a:srgbClr val="FFFFFF"/>
          </a:solidFill>
        </p:spPr>
        <p:txBody>
          <a:bodyPr/>
          <a:lstStyle/>
          <a:p>
            <a:endParaRPr lang="sv-SE"/>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78586" y="1755192"/>
            <a:ext cx="6793601" cy="6776617"/>
          </a:xfrm>
          <a:prstGeom prst="rect">
            <a:avLst/>
          </a:prstGeom>
        </p:spPr>
      </p:pic>
      <p:sp>
        <p:nvSpPr>
          <p:cNvPr id="5" name="TextBox 5"/>
          <p:cNvSpPr txBox="1"/>
          <p:nvPr/>
        </p:nvSpPr>
        <p:spPr>
          <a:xfrm>
            <a:off x="536366" y="2234120"/>
            <a:ext cx="9465293" cy="2231380"/>
          </a:xfrm>
          <a:prstGeom prst="rect">
            <a:avLst/>
          </a:prstGeom>
        </p:spPr>
        <p:txBody>
          <a:bodyPr lIns="0" tIns="0" rIns="0" bIns="0" rtlCol="0" anchor="t">
            <a:spAutoFit/>
          </a:bodyPr>
          <a:lstStyle/>
          <a:p>
            <a:pPr>
              <a:lnSpc>
                <a:spcPts val="8728"/>
              </a:lnSpc>
            </a:pPr>
            <a:r>
              <a:rPr lang="sv-SE" sz="6234" dirty="0">
                <a:solidFill>
                  <a:srgbClr val="FFFFFF"/>
                </a:solidFill>
                <a:latin typeface="Ranga"/>
              </a:rPr>
              <a:t>Att lägga grunden för ett gemensamt arbete...</a:t>
            </a:r>
            <a:endParaRPr lang="en-US" sz="6234" dirty="0">
              <a:solidFill>
                <a:srgbClr val="FFFFFF"/>
              </a:solidFill>
              <a:latin typeface="Rang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74CAAB"/>
          </a:solidFill>
        </p:spPr>
        <p:txBody>
          <a:bodyPr/>
          <a:lstStyle/>
          <a:p>
            <a:endParaRPr lang="sv-SE"/>
          </a:p>
        </p:txBody>
      </p:sp>
      <p:pic>
        <p:nvPicPr>
          <p:cNvPr id="3" name="Picture 3"/>
          <p:cNvPicPr>
            <a:picLocks noChangeAspect="1"/>
          </p:cNvPicPr>
          <p:nvPr/>
        </p:nvPicPr>
        <p:blipFill>
          <a:blip r:embed="rId2"/>
          <a:srcRect l="41" r="10"/>
          <a:stretch>
            <a:fillRect/>
          </a:stretch>
        </p:blipFill>
        <p:spPr>
          <a:xfrm>
            <a:off x="0" y="514350"/>
            <a:ext cx="7123284" cy="9258300"/>
          </a:xfrm>
          <a:prstGeom prst="rect">
            <a:avLst/>
          </a:prstGeom>
        </p:spPr>
      </p:pic>
      <p:sp>
        <p:nvSpPr>
          <p:cNvPr id="4" name="TextBox 4"/>
          <p:cNvSpPr txBox="1"/>
          <p:nvPr/>
        </p:nvSpPr>
        <p:spPr>
          <a:xfrm>
            <a:off x="9144000" y="885837"/>
            <a:ext cx="5432987" cy="755651"/>
          </a:xfrm>
          <a:prstGeom prst="rect">
            <a:avLst/>
          </a:prstGeom>
        </p:spPr>
        <p:txBody>
          <a:bodyPr lIns="0" tIns="0" rIns="0" bIns="0" rtlCol="0" anchor="t">
            <a:spAutoFit/>
          </a:bodyPr>
          <a:lstStyle/>
          <a:p>
            <a:pPr lvl="0">
              <a:lnSpc>
                <a:spcPts val="5900"/>
              </a:lnSpc>
              <a:spcBef>
                <a:spcPct val="0"/>
              </a:spcBef>
            </a:pPr>
            <a:r>
              <a:rPr lang="en-US" sz="5000" spc="290" dirty="0">
                <a:solidFill>
                  <a:srgbClr val="000000"/>
                </a:solidFill>
                <a:latin typeface="Hussar Bold"/>
              </a:rPr>
              <a:t>VILKA VI ÄR</a:t>
            </a:r>
            <a:endParaRPr lang="en-US" sz="5000" u="none" spc="290" dirty="0">
              <a:solidFill>
                <a:srgbClr val="000000"/>
              </a:solidFill>
              <a:latin typeface="Hussar Bold"/>
            </a:endParaRPr>
          </a:p>
        </p:txBody>
      </p:sp>
      <p:sp>
        <p:nvSpPr>
          <p:cNvPr id="5" name="TextBox 5"/>
          <p:cNvSpPr txBox="1"/>
          <p:nvPr/>
        </p:nvSpPr>
        <p:spPr>
          <a:xfrm>
            <a:off x="9144000" y="3955824"/>
            <a:ext cx="8462169" cy="755651"/>
          </a:xfrm>
          <a:prstGeom prst="rect">
            <a:avLst/>
          </a:prstGeom>
        </p:spPr>
        <p:txBody>
          <a:bodyPr lIns="0" tIns="0" rIns="0" bIns="0" rtlCol="0" anchor="t">
            <a:spAutoFit/>
          </a:bodyPr>
          <a:lstStyle/>
          <a:p>
            <a:pPr lvl="0">
              <a:lnSpc>
                <a:spcPts val="5900"/>
              </a:lnSpc>
              <a:spcBef>
                <a:spcPct val="0"/>
              </a:spcBef>
            </a:pPr>
            <a:r>
              <a:rPr lang="en-US" sz="5000" spc="290" dirty="0">
                <a:solidFill>
                  <a:srgbClr val="000000"/>
                </a:solidFill>
                <a:latin typeface="Hussar Bold"/>
              </a:rPr>
              <a:t>VAD KAN VI DELA</a:t>
            </a:r>
            <a:endParaRPr lang="en-US" sz="5000" u="none" spc="290" dirty="0">
              <a:solidFill>
                <a:srgbClr val="000000"/>
              </a:solidFill>
              <a:latin typeface="Hussar Bold"/>
            </a:endParaRPr>
          </a:p>
        </p:txBody>
      </p:sp>
      <p:sp>
        <p:nvSpPr>
          <p:cNvPr id="6" name="TextBox 6"/>
          <p:cNvSpPr txBox="1"/>
          <p:nvPr/>
        </p:nvSpPr>
        <p:spPr>
          <a:xfrm>
            <a:off x="9144000" y="1673955"/>
            <a:ext cx="8381417" cy="797560"/>
          </a:xfrm>
          <a:prstGeom prst="rect">
            <a:avLst/>
          </a:prstGeom>
        </p:spPr>
        <p:txBody>
          <a:bodyPr lIns="0" tIns="0" rIns="0" bIns="0" rtlCol="0" anchor="t">
            <a:spAutoFit/>
          </a:bodyPr>
          <a:lstStyle/>
          <a:p>
            <a:pPr lvl="0">
              <a:lnSpc>
                <a:spcPts val="3079"/>
              </a:lnSpc>
              <a:spcBef>
                <a:spcPct val="0"/>
              </a:spcBef>
            </a:pPr>
            <a:r>
              <a:rPr lang="sv-SE" sz="2799" spc="27" dirty="0">
                <a:solidFill>
                  <a:srgbClr val="FFFFFF"/>
                </a:solidFill>
                <a:latin typeface="Raleway"/>
              </a:rPr>
              <a:t>Vad präglar vår lokala kontext och varför vi är intresserade av temat/frågeställningen</a:t>
            </a:r>
            <a:endParaRPr lang="en-US" sz="2799" u="none" spc="27" dirty="0">
              <a:solidFill>
                <a:srgbClr val="FFFFFF"/>
              </a:solidFill>
              <a:latin typeface="Raleway"/>
            </a:endParaRPr>
          </a:p>
        </p:txBody>
      </p:sp>
      <p:sp>
        <p:nvSpPr>
          <p:cNvPr id="7" name="TextBox 7"/>
          <p:cNvSpPr txBox="1"/>
          <p:nvPr/>
        </p:nvSpPr>
        <p:spPr>
          <a:xfrm>
            <a:off x="9144000" y="4754245"/>
            <a:ext cx="8381417" cy="1192634"/>
          </a:xfrm>
          <a:prstGeom prst="rect">
            <a:avLst/>
          </a:prstGeom>
        </p:spPr>
        <p:txBody>
          <a:bodyPr lIns="0" tIns="0" rIns="0" bIns="0" rtlCol="0" anchor="t">
            <a:spAutoFit/>
          </a:bodyPr>
          <a:lstStyle/>
          <a:p>
            <a:pPr lvl="0">
              <a:lnSpc>
                <a:spcPts val="3079"/>
              </a:lnSpc>
              <a:spcBef>
                <a:spcPct val="0"/>
              </a:spcBef>
            </a:pPr>
            <a:r>
              <a:rPr lang="sv-SE" sz="2799" spc="27" dirty="0">
                <a:solidFill>
                  <a:srgbClr val="FFFFFF"/>
                </a:solidFill>
                <a:latin typeface="Raleway"/>
              </a:rPr>
              <a:t>Vilka aspekter av temat/frågeställningen svarar på ett gemensamt behov av utbyte och fördjupning</a:t>
            </a:r>
            <a:endParaRPr lang="en-US" sz="2799" spc="27" dirty="0">
              <a:solidFill>
                <a:srgbClr val="FFFFFF"/>
              </a:solidFill>
              <a:latin typeface="Raleway"/>
            </a:endParaRPr>
          </a:p>
        </p:txBody>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91310" y="885837"/>
            <a:ext cx="829927" cy="1542094"/>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49691" y="3948006"/>
            <a:ext cx="1313166" cy="152693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74CAAB"/>
          </a:solidFill>
        </p:spPr>
        <p:txBody>
          <a:bodyPr/>
          <a:lstStyle/>
          <a:p>
            <a:endParaRPr lang="sv-SE"/>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7823" y="1595153"/>
            <a:ext cx="2045725" cy="392465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97269" y="2955140"/>
            <a:ext cx="665107" cy="352506"/>
          </a:xfrm>
          <a:prstGeom prst="rect">
            <a:avLst/>
          </a:prstGeom>
        </p:spPr>
      </p:pic>
      <p:sp>
        <p:nvSpPr>
          <p:cNvPr id="5" name="TextBox 5"/>
          <p:cNvSpPr txBox="1"/>
          <p:nvPr/>
        </p:nvSpPr>
        <p:spPr>
          <a:xfrm>
            <a:off x="6207719" y="1575595"/>
            <a:ext cx="7905459" cy="913712"/>
          </a:xfrm>
          <a:prstGeom prst="rect">
            <a:avLst/>
          </a:prstGeom>
        </p:spPr>
        <p:txBody>
          <a:bodyPr lIns="0" tIns="0" rIns="0" bIns="0" rtlCol="0" anchor="t">
            <a:spAutoFit/>
          </a:bodyPr>
          <a:lstStyle/>
          <a:p>
            <a:pPr lvl="0">
              <a:lnSpc>
                <a:spcPts val="7080"/>
              </a:lnSpc>
              <a:spcBef>
                <a:spcPct val="0"/>
              </a:spcBef>
            </a:pPr>
            <a:r>
              <a:rPr lang="en-US" sz="6000" spc="348" dirty="0">
                <a:solidFill>
                  <a:srgbClr val="000000"/>
                </a:solidFill>
                <a:latin typeface="Hussar Bold"/>
              </a:rPr>
              <a:t>VILKA VI ÄR</a:t>
            </a:r>
            <a:endParaRPr lang="en-US" sz="6000" u="none" spc="348" dirty="0">
              <a:solidFill>
                <a:srgbClr val="000000"/>
              </a:solidFill>
              <a:latin typeface="Hussar Bold"/>
            </a:endParaRPr>
          </a:p>
        </p:txBody>
      </p:sp>
      <p:sp>
        <p:nvSpPr>
          <p:cNvPr id="6" name="TextBox 6"/>
          <p:cNvSpPr txBox="1"/>
          <p:nvPr/>
        </p:nvSpPr>
        <p:spPr>
          <a:xfrm>
            <a:off x="7048101" y="2937401"/>
            <a:ext cx="10763274" cy="2385268"/>
          </a:xfrm>
          <a:prstGeom prst="rect">
            <a:avLst/>
          </a:prstGeom>
        </p:spPr>
        <p:txBody>
          <a:bodyPr lIns="0" tIns="0" rIns="0" bIns="0" rtlCol="0" anchor="t">
            <a:spAutoFit/>
          </a:bodyPr>
          <a:lstStyle/>
          <a:p>
            <a:pPr>
              <a:lnSpc>
                <a:spcPts val="3079"/>
              </a:lnSpc>
            </a:pPr>
            <a:r>
              <a:rPr lang="sv-SE" sz="2799" spc="27" dirty="0">
                <a:solidFill>
                  <a:srgbClr val="FFFFFF"/>
                </a:solidFill>
                <a:latin typeface="Raleway"/>
              </a:rPr>
              <a:t>Frågeformulär</a:t>
            </a:r>
          </a:p>
          <a:p>
            <a:pPr>
              <a:lnSpc>
                <a:spcPts val="3079"/>
              </a:lnSpc>
            </a:pPr>
            <a:r>
              <a:rPr lang="sv-SE" sz="2799" spc="27" dirty="0">
                <a:solidFill>
                  <a:srgbClr val="FFFFFF"/>
                </a:solidFill>
                <a:latin typeface="Raleway"/>
              </a:rPr>
              <a:t>
Resultat av den första fokusgruppen</a:t>
            </a:r>
          </a:p>
          <a:p>
            <a:pPr>
              <a:lnSpc>
                <a:spcPts val="3079"/>
              </a:lnSpc>
            </a:pPr>
            <a:r>
              <a:rPr lang="sv-SE" sz="2799" spc="27" dirty="0">
                <a:solidFill>
                  <a:srgbClr val="FFFFFF"/>
                </a:solidFill>
                <a:latin typeface="Raleway"/>
              </a:rPr>
              <a:t>
Första delen av skolornas internationella strategi (för dem som gjorde det)</a:t>
            </a:r>
            <a:endParaRPr lang="en-US" sz="2799" spc="27" dirty="0">
              <a:solidFill>
                <a:srgbClr val="FFFFFF"/>
              </a:solidFill>
              <a:latin typeface="Raleway"/>
            </a:endParaRPr>
          </a:p>
        </p:txBody>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95357" y="3755200"/>
            <a:ext cx="665107" cy="352506"/>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7719" y="4595049"/>
            <a:ext cx="665107" cy="35250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74CAAB"/>
          </a:solidFill>
        </p:spPr>
        <p:txBody>
          <a:bodyPr/>
          <a:lstStyle/>
          <a:p>
            <a:endParaRPr lang="sv-SE"/>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8995" y="1595153"/>
            <a:ext cx="2811032" cy="3924651"/>
          </a:xfrm>
          <a:prstGeom prst="rect">
            <a:avLst/>
          </a:prstGeom>
        </p:spPr>
      </p:pic>
      <p:sp>
        <p:nvSpPr>
          <p:cNvPr id="4" name="TextBox 4"/>
          <p:cNvSpPr txBox="1"/>
          <p:nvPr/>
        </p:nvSpPr>
        <p:spPr>
          <a:xfrm>
            <a:off x="6207719" y="1527208"/>
            <a:ext cx="10367189" cy="913648"/>
          </a:xfrm>
          <a:prstGeom prst="rect">
            <a:avLst/>
          </a:prstGeom>
        </p:spPr>
        <p:txBody>
          <a:bodyPr lIns="0" tIns="0" rIns="0" bIns="0" rtlCol="0" anchor="t">
            <a:spAutoFit/>
          </a:bodyPr>
          <a:lstStyle/>
          <a:p>
            <a:pPr lvl="0">
              <a:lnSpc>
                <a:spcPts val="7079"/>
              </a:lnSpc>
              <a:spcBef>
                <a:spcPct val="0"/>
              </a:spcBef>
            </a:pPr>
            <a:r>
              <a:rPr lang="en-US" sz="5999" spc="347" dirty="0">
                <a:solidFill>
                  <a:srgbClr val="000000"/>
                </a:solidFill>
                <a:latin typeface="Hussar Bold"/>
              </a:rPr>
              <a:t>VAD KAN VI DELA</a:t>
            </a:r>
            <a:endParaRPr lang="en-US" sz="5999" u="none" spc="347" dirty="0">
              <a:solidFill>
                <a:srgbClr val="000000"/>
              </a:solidFill>
              <a:latin typeface="Hussar Bold"/>
            </a:endParaRPr>
          </a:p>
        </p:txBody>
      </p:sp>
      <p:sp>
        <p:nvSpPr>
          <p:cNvPr id="5" name="TextBox 5"/>
          <p:cNvSpPr txBox="1"/>
          <p:nvPr/>
        </p:nvSpPr>
        <p:spPr>
          <a:xfrm>
            <a:off x="6207719" y="2587698"/>
            <a:ext cx="11436413" cy="795089"/>
          </a:xfrm>
          <a:prstGeom prst="rect">
            <a:avLst/>
          </a:prstGeom>
        </p:spPr>
        <p:txBody>
          <a:bodyPr lIns="0" tIns="0" rIns="0" bIns="0" rtlCol="0" anchor="t">
            <a:spAutoFit/>
          </a:bodyPr>
          <a:lstStyle/>
          <a:p>
            <a:pPr lvl="0">
              <a:lnSpc>
                <a:spcPts val="3079"/>
              </a:lnSpc>
              <a:spcBef>
                <a:spcPct val="0"/>
              </a:spcBef>
            </a:pPr>
            <a:r>
              <a:rPr lang="sv-SE" sz="2799" spc="27" dirty="0">
                <a:solidFill>
                  <a:srgbClr val="FFFFFF"/>
                </a:solidFill>
                <a:latin typeface="Raleway"/>
              </a:rPr>
              <a:t>Matchning av gemensamma intressen för att identifiera ett övergripande mål och centrala frågeställningar</a:t>
            </a:r>
            <a:endParaRPr lang="en-US" sz="2799" spc="27" dirty="0">
              <a:solidFill>
                <a:srgbClr val="FFFFFF"/>
              </a:solidFill>
              <a:latin typeface="Raleway"/>
            </a:endParaRP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230629">
            <a:off x="5365640" y="4248458"/>
            <a:ext cx="557135" cy="413293"/>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375213" y="5218730"/>
            <a:ext cx="775506" cy="929256"/>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398476" y="5229038"/>
            <a:ext cx="766904" cy="91894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424093" y="4816838"/>
            <a:ext cx="703470" cy="703470"/>
          </a:xfrm>
          <a:prstGeom prst="rect">
            <a:avLst/>
          </a:prstGeom>
        </p:spPr>
      </p:pic>
      <p:sp>
        <p:nvSpPr>
          <p:cNvPr id="10" name="TextBox 10"/>
          <p:cNvSpPr txBox="1"/>
          <p:nvPr/>
        </p:nvSpPr>
        <p:spPr>
          <a:xfrm>
            <a:off x="5873847" y="4291390"/>
            <a:ext cx="5894836" cy="365741"/>
          </a:xfrm>
          <a:prstGeom prst="rect">
            <a:avLst/>
          </a:prstGeom>
        </p:spPr>
        <p:txBody>
          <a:bodyPr lIns="0" tIns="0" rIns="0" bIns="0" rtlCol="0" anchor="t">
            <a:spAutoFit/>
          </a:bodyPr>
          <a:lstStyle/>
          <a:p>
            <a:pPr lvl="0">
              <a:lnSpc>
                <a:spcPts val="2799"/>
              </a:lnSpc>
            </a:pPr>
            <a:r>
              <a:rPr lang="en-US" sz="2799" spc="27">
                <a:solidFill>
                  <a:srgbClr val="FFFFFF"/>
                </a:solidFill>
                <a:latin typeface="Agrandir Bold"/>
              </a:rPr>
              <a:t>TEMATISKA ASPEKTER</a:t>
            </a:r>
          </a:p>
        </p:txBody>
      </p:sp>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049447" y="5494793"/>
            <a:ext cx="653193" cy="653193"/>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702640" y="6028916"/>
            <a:ext cx="580553" cy="580553"/>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165380" y="4743510"/>
            <a:ext cx="703470" cy="703470"/>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117794" y="6147986"/>
            <a:ext cx="703470" cy="703470"/>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8517805" y="5444516"/>
            <a:ext cx="703470" cy="703470"/>
          </a:xfrm>
          <a:prstGeom prst="rect">
            <a:avLst/>
          </a:prstGeom>
        </p:spPr>
      </p:pic>
      <p:pic>
        <p:nvPicPr>
          <p:cNvPr id="16"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644207" y="4998517"/>
            <a:ext cx="131621" cy="131621"/>
          </a:xfrm>
          <a:prstGeom prst="rect">
            <a:avLst/>
          </a:prstGeom>
        </p:spPr>
      </p:pic>
      <p:pic>
        <p:nvPicPr>
          <p:cNvPr id="17" name="Picture 17"/>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796607" y="5150917"/>
            <a:ext cx="131621" cy="131621"/>
          </a:xfrm>
          <a:prstGeom prst="rect">
            <a:avLst/>
          </a:prstGeom>
        </p:spPr>
      </p:pic>
      <p:pic>
        <p:nvPicPr>
          <p:cNvPr id="18" name="Picture 18"/>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636830" y="5168573"/>
            <a:ext cx="131621" cy="131621"/>
          </a:xfrm>
          <a:prstGeom prst="rect">
            <a:avLst/>
          </a:prstGeom>
        </p:spPr>
      </p:pic>
      <p:pic>
        <p:nvPicPr>
          <p:cNvPr id="19" name="Picture 1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244423" y="5622702"/>
            <a:ext cx="131621" cy="131621"/>
          </a:xfrm>
          <a:prstGeom prst="rect">
            <a:avLst/>
          </a:prstGeom>
        </p:spPr>
      </p:pic>
      <p:pic>
        <p:nvPicPr>
          <p:cNvPr id="20" name="Picture 20"/>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310233" y="5821390"/>
            <a:ext cx="131621" cy="131621"/>
          </a:xfrm>
          <a:prstGeom prst="rect">
            <a:avLst/>
          </a:prstGeom>
        </p:spPr>
      </p:pic>
      <p:pic>
        <p:nvPicPr>
          <p:cNvPr id="21" name="Picture 21"/>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5441854" y="5688512"/>
            <a:ext cx="131621" cy="131621"/>
          </a:xfrm>
          <a:prstGeom prst="rect">
            <a:avLst/>
          </a:prstGeom>
        </p:spPr>
      </p:pic>
      <p:pic>
        <p:nvPicPr>
          <p:cNvPr id="22" name="Picture 22"/>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6030675" y="6319193"/>
            <a:ext cx="131621" cy="131621"/>
          </a:xfrm>
          <a:prstGeom prst="rect">
            <a:avLst/>
          </a:prstGeom>
        </p:spPr>
      </p:pic>
      <p:pic>
        <p:nvPicPr>
          <p:cNvPr id="23" name="Picture 23"/>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796607" y="6319193"/>
            <a:ext cx="131621" cy="131621"/>
          </a:xfrm>
          <a:prstGeom prst="rect">
            <a:avLst/>
          </a:prstGeom>
        </p:spPr>
      </p:pic>
      <p:pic>
        <p:nvPicPr>
          <p:cNvPr id="24" name="Picture 2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899054" y="6145712"/>
            <a:ext cx="131621" cy="131621"/>
          </a:xfrm>
          <a:prstGeom prst="rect">
            <a:avLst/>
          </a:prstGeom>
        </p:spPr>
      </p:pic>
      <p:pic>
        <p:nvPicPr>
          <p:cNvPr id="25" name="Picture 25"/>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8272098" y="6499722"/>
            <a:ext cx="131621" cy="131621"/>
          </a:xfrm>
          <a:prstGeom prst="rect">
            <a:avLst/>
          </a:prstGeom>
        </p:spPr>
      </p:pic>
      <p:pic>
        <p:nvPicPr>
          <p:cNvPr id="26" name="Picture 26"/>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8517805" y="6450814"/>
            <a:ext cx="131621" cy="131621"/>
          </a:xfrm>
          <a:prstGeom prst="rect">
            <a:avLst/>
          </a:prstGeom>
        </p:spPr>
      </p:pic>
      <p:pic>
        <p:nvPicPr>
          <p:cNvPr id="27" name="Picture 2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8337909" y="6277333"/>
            <a:ext cx="131621" cy="131621"/>
          </a:xfrm>
          <a:prstGeom prst="rect">
            <a:avLst/>
          </a:prstGeom>
        </p:spPr>
      </p:pic>
      <p:pic>
        <p:nvPicPr>
          <p:cNvPr id="28" name="Picture 28"/>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8385495" y="4866896"/>
            <a:ext cx="131621" cy="131621"/>
          </a:xfrm>
          <a:prstGeom prst="rect">
            <a:avLst/>
          </a:prstGeom>
        </p:spPr>
      </p:pic>
      <p:pic>
        <p:nvPicPr>
          <p:cNvPr id="29" name="Picture 2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583616" y="4998517"/>
            <a:ext cx="131621" cy="131621"/>
          </a:xfrm>
          <a:prstGeom prst="rect">
            <a:avLst/>
          </a:prstGeom>
        </p:spPr>
      </p:pic>
      <p:pic>
        <p:nvPicPr>
          <p:cNvPr id="30" name="Picture 30"/>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385495" y="5152920"/>
            <a:ext cx="131621" cy="131621"/>
          </a:xfrm>
          <a:prstGeom prst="rect">
            <a:avLst/>
          </a:prstGeom>
        </p:spPr>
      </p:pic>
      <p:pic>
        <p:nvPicPr>
          <p:cNvPr id="31" name="Picture 31"/>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8670205" y="5664630"/>
            <a:ext cx="131621" cy="131621"/>
          </a:xfrm>
          <a:prstGeom prst="rect">
            <a:avLst/>
          </a:prstGeom>
        </p:spPr>
      </p:pic>
      <p:pic>
        <p:nvPicPr>
          <p:cNvPr id="32" name="Picture 32"/>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rcRect/>
          <a:stretch>
            <a:fillRect/>
          </a:stretch>
        </p:blipFill>
        <p:spPr>
          <a:xfrm>
            <a:off x="8803730" y="5887200"/>
            <a:ext cx="131621" cy="131621"/>
          </a:xfrm>
          <a:prstGeom prst="rect">
            <a:avLst/>
          </a:prstGeom>
        </p:spPr>
      </p:pic>
      <p:pic>
        <p:nvPicPr>
          <p:cNvPr id="33" name="Picture 33"/>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rcRect/>
          <a:stretch>
            <a:fillRect/>
          </a:stretch>
        </p:blipFill>
        <p:spPr>
          <a:xfrm>
            <a:off x="8869541" y="5683358"/>
            <a:ext cx="131621" cy="131621"/>
          </a:xfrm>
          <a:prstGeom prst="rect">
            <a:avLst/>
          </a:prstGeom>
        </p:spPr>
      </p:pic>
      <p:pic>
        <p:nvPicPr>
          <p:cNvPr id="34" name="Picture 3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230629">
            <a:off x="5466183" y="7319879"/>
            <a:ext cx="557135" cy="413293"/>
          </a:xfrm>
          <a:prstGeom prst="rect">
            <a:avLst/>
          </a:prstGeom>
        </p:spPr>
      </p:pic>
      <p:pic>
        <p:nvPicPr>
          <p:cNvPr id="35" name="Picture 35"/>
          <p:cNvPicPr>
            <a:picLocks noChangeAspect="1"/>
          </p:cNvPicPr>
          <p:nvPr/>
        </p:nvPicPr>
        <p:blipFill>
          <a:blip r:embed="rId42"/>
          <a:srcRect l="1" r="259"/>
          <a:stretch>
            <a:fillRect/>
          </a:stretch>
        </p:blipFill>
        <p:spPr>
          <a:xfrm>
            <a:off x="11499888" y="6711943"/>
            <a:ext cx="2108209" cy="1848225"/>
          </a:xfrm>
          <a:prstGeom prst="rect">
            <a:avLst/>
          </a:prstGeom>
        </p:spPr>
      </p:pic>
      <p:sp>
        <p:nvSpPr>
          <p:cNvPr id="36" name="TextBox 36"/>
          <p:cNvSpPr txBox="1"/>
          <p:nvPr/>
        </p:nvSpPr>
        <p:spPr>
          <a:xfrm>
            <a:off x="5899054" y="7422957"/>
            <a:ext cx="5894836" cy="365741"/>
          </a:xfrm>
          <a:prstGeom prst="rect">
            <a:avLst/>
          </a:prstGeom>
        </p:spPr>
        <p:txBody>
          <a:bodyPr lIns="0" tIns="0" rIns="0" bIns="0" rtlCol="0" anchor="t">
            <a:spAutoFit/>
          </a:bodyPr>
          <a:lstStyle/>
          <a:p>
            <a:pPr lvl="0">
              <a:lnSpc>
                <a:spcPts val="2799"/>
              </a:lnSpc>
            </a:pPr>
            <a:r>
              <a:rPr lang="en-US" sz="2799" spc="27" dirty="0">
                <a:solidFill>
                  <a:srgbClr val="FFFFFF"/>
                </a:solidFill>
                <a:latin typeface="Agrandir Bold"/>
              </a:rPr>
              <a:t>CENTRAL FRÅGA</a:t>
            </a:r>
          </a:p>
        </p:txBody>
      </p:sp>
      <p:pic>
        <p:nvPicPr>
          <p:cNvPr id="37" name="Picture 3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0057" y="7203830"/>
            <a:ext cx="766904" cy="918949"/>
          </a:xfrm>
          <a:prstGeom prst="rect">
            <a:avLst/>
          </a:prstGeom>
        </p:spPr>
      </p:pic>
      <p:pic>
        <p:nvPicPr>
          <p:cNvPr id="38" name="Picture 3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370433" y="7193523"/>
            <a:ext cx="775506" cy="929256"/>
          </a:xfrm>
          <a:prstGeom prst="rect">
            <a:avLst/>
          </a:prstGeom>
        </p:spPr>
      </p:pic>
      <p:pic>
        <p:nvPicPr>
          <p:cNvPr id="39" name="Picture 39"/>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11130536" y="7102978"/>
            <a:ext cx="564206" cy="201704"/>
          </a:xfrm>
          <a:prstGeom prst="rect">
            <a:avLst/>
          </a:prstGeom>
        </p:spPr>
      </p:pic>
      <p:sp>
        <p:nvSpPr>
          <p:cNvPr id="40" name="TextBox 40"/>
          <p:cNvSpPr txBox="1"/>
          <p:nvPr/>
        </p:nvSpPr>
        <p:spPr>
          <a:xfrm>
            <a:off x="6630658" y="5448165"/>
            <a:ext cx="264616" cy="452120"/>
          </a:xfrm>
          <a:prstGeom prst="rect">
            <a:avLst/>
          </a:prstGeom>
        </p:spPr>
        <p:txBody>
          <a:bodyPr lIns="0" tIns="0" rIns="0" bIns="0" rtlCol="0" anchor="t">
            <a:spAutoFit/>
          </a:bodyPr>
          <a:lstStyle/>
          <a:p>
            <a:pPr marL="0" lvl="0" indent="0" algn="ctr">
              <a:lnSpc>
                <a:spcPts val="2799"/>
              </a:lnSpc>
              <a:spcBef>
                <a:spcPct val="0"/>
              </a:spcBef>
            </a:pPr>
            <a:r>
              <a:rPr lang="en-US" sz="2799" u="none" spc="27">
                <a:solidFill>
                  <a:srgbClr val="7E6B73"/>
                </a:solidFill>
                <a:latin typeface="Agrandir Bold"/>
              </a:rPr>
              <a:t>A</a:t>
            </a:r>
          </a:p>
        </p:txBody>
      </p:sp>
      <p:pic>
        <p:nvPicPr>
          <p:cNvPr id="41" name="Picture 41"/>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flipH="1">
            <a:off x="13322056" y="7137268"/>
            <a:ext cx="564206" cy="201704"/>
          </a:xfrm>
          <a:prstGeom prst="rect">
            <a:avLst/>
          </a:prstGeom>
        </p:spPr>
      </p:pic>
      <p:pic>
        <p:nvPicPr>
          <p:cNvPr id="42" name="Picture 42"/>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6066452" y="4949213"/>
            <a:ext cx="564206" cy="201704"/>
          </a:xfrm>
          <a:prstGeom prst="rect">
            <a:avLst/>
          </a:prstGeom>
        </p:spPr>
      </p:pic>
      <p:pic>
        <p:nvPicPr>
          <p:cNvPr id="43" name="Picture 43"/>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5702640" y="5619686"/>
            <a:ext cx="564206" cy="201704"/>
          </a:xfrm>
          <a:prstGeom prst="rect">
            <a:avLst/>
          </a:prstGeom>
        </p:spPr>
      </p:pic>
      <p:pic>
        <p:nvPicPr>
          <p:cNvPr id="44" name="Picture 44"/>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a:fillRect/>
          </a:stretch>
        </p:blipFill>
        <p:spPr>
          <a:xfrm rot="-2350267" flipV="1">
            <a:off x="6230700" y="5995965"/>
            <a:ext cx="564206" cy="201704"/>
          </a:xfrm>
          <a:prstGeom prst="rect">
            <a:avLst/>
          </a:prstGeom>
        </p:spPr>
      </p:pic>
      <p:pic>
        <p:nvPicPr>
          <p:cNvPr id="45" name="Picture 45"/>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flipH="1">
            <a:off x="7740324" y="4966870"/>
            <a:ext cx="564206" cy="201704"/>
          </a:xfrm>
          <a:prstGeom prst="rect">
            <a:avLst/>
          </a:prstGeom>
        </p:spPr>
      </p:pic>
      <p:pic>
        <p:nvPicPr>
          <p:cNvPr id="46" name="Picture 46"/>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flipH="1">
            <a:off x="8085220" y="5666056"/>
            <a:ext cx="564206" cy="201704"/>
          </a:xfrm>
          <a:prstGeom prst="rect">
            <a:avLst/>
          </a:prstGeom>
        </p:spPr>
      </p:pic>
      <p:pic>
        <p:nvPicPr>
          <p:cNvPr id="47" name="Picture 47"/>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rot="-2350267" flipV="1">
            <a:off x="7438986" y="6540525"/>
            <a:ext cx="564206" cy="201704"/>
          </a:xfrm>
          <a:prstGeom prst="rect">
            <a:avLst/>
          </a:prstGeom>
        </p:spPr>
      </p:pic>
      <p:pic>
        <p:nvPicPr>
          <p:cNvPr id="48" name="Picture 48"/>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rcRect/>
          <a:stretch>
            <a:fillRect/>
          </a:stretch>
        </p:blipFill>
        <p:spPr>
          <a:xfrm rot="5400000">
            <a:off x="12399013" y="5857759"/>
            <a:ext cx="902104" cy="478115"/>
          </a:xfrm>
          <a:prstGeom prst="rect">
            <a:avLst/>
          </a:prstGeom>
        </p:spPr>
      </p:pic>
      <p:sp>
        <p:nvSpPr>
          <p:cNvPr id="49" name="TextBox 49"/>
          <p:cNvSpPr txBox="1"/>
          <p:nvPr/>
        </p:nvSpPr>
        <p:spPr>
          <a:xfrm>
            <a:off x="7654382" y="5448165"/>
            <a:ext cx="255091" cy="452120"/>
          </a:xfrm>
          <a:prstGeom prst="rect">
            <a:avLst/>
          </a:prstGeom>
        </p:spPr>
        <p:txBody>
          <a:bodyPr lIns="0" tIns="0" rIns="0" bIns="0" rtlCol="0" anchor="t">
            <a:spAutoFit/>
          </a:bodyPr>
          <a:lstStyle/>
          <a:p>
            <a:pPr marL="0" lvl="0" indent="0" algn="ctr">
              <a:lnSpc>
                <a:spcPts val="2799"/>
              </a:lnSpc>
              <a:spcBef>
                <a:spcPct val="0"/>
              </a:spcBef>
            </a:pPr>
            <a:r>
              <a:rPr lang="en-US" sz="2799" spc="27">
                <a:solidFill>
                  <a:srgbClr val="7E6B73"/>
                </a:solidFill>
                <a:latin typeface="Agrandir Bold"/>
              </a:rPr>
              <a:t>B</a:t>
            </a:r>
          </a:p>
        </p:txBody>
      </p:sp>
      <p:sp>
        <p:nvSpPr>
          <p:cNvPr id="50" name="TextBox 50"/>
          <p:cNvSpPr txBox="1"/>
          <p:nvPr/>
        </p:nvSpPr>
        <p:spPr>
          <a:xfrm>
            <a:off x="10865094" y="4167380"/>
            <a:ext cx="7844559" cy="1192634"/>
          </a:xfrm>
          <a:prstGeom prst="rect">
            <a:avLst/>
          </a:prstGeom>
        </p:spPr>
        <p:txBody>
          <a:bodyPr lIns="0" tIns="0" rIns="0" bIns="0" rtlCol="0" anchor="t">
            <a:spAutoFit/>
          </a:bodyPr>
          <a:lstStyle/>
          <a:p>
            <a:pPr>
              <a:lnSpc>
                <a:spcPts val="3079"/>
              </a:lnSpc>
            </a:pPr>
            <a:r>
              <a:rPr lang="sv-SE" sz="2799" spc="27" dirty="0">
                <a:solidFill>
                  <a:srgbClr val="FFFFFF"/>
                </a:solidFill>
                <a:latin typeface="Agrandir"/>
              </a:rPr>
              <a:t>Vilka förekommer mest?
Hur hänger de ihop?
Hur kan de integreras?</a:t>
            </a:r>
            <a:endParaRPr lang="en-US" sz="2799" spc="27" dirty="0">
              <a:solidFill>
                <a:srgbClr val="FFFFFF"/>
              </a:solidFill>
              <a:latin typeface="Agrandir"/>
            </a:endParaRPr>
          </a:p>
        </p:txBody>
      </p:sp>
      <p:sp>
        <p:nvSpPr>
          <p:cNvPr id="51" name="TextBox 51"/>
          <p:cNvSpPr txBox="1"/>
          <p:nvPr/>
        </p:nvSpPr>
        <p:spPr>
          <a:xfrm>
            <a:off x="14038905" y="7422957"/>
            <a:ext cx="255091" cy="452120"/>
          </a:xfrm>
          <a:prstGeom prst="rect">
            <a:avLst/>
          </a:prstGeom>
        </p:spPr>
        <p:txBody>
          <a:bodyPr lIns="0" tIns="0" rIns="0" bIns="0" rtlCol="0" anchor="t">
            <a:spAutoFit/>
          </a:bodyPr>
          <a:lstStyle/>
          <a:p>
            <a:pPr marL="0" lvl="0" indent="0" algn="ctr">
              <a:lnSpc>
                <a:spcPts val="2799"/>
              </a:lnSpc>
              <a:spcBef>
                <a:spcPct val="0"/>
              </a:spcBef>
            </a:pPr>
            <a:r>
              <a:rPr lang="en-US" sz="2799" spc="27">
                <a:solidFill>
                  <a:srgbClr val="7E6B73"/>
                </a:solidFill>
                <a:latin typeface="Agrandir Bold"/>
              </a:rPr>
              <a:t>B</a:t>
            </a:r>
          </a:p>
        </p:txBody>
      </p:sp>
      <p:sp>
        <p:nvSpPr>
          <p:cNvPr id="52" name="TextBox 52"/>
          <p:cNvSpPr txBox="1"/>
          <p:nvPr/>
        </p:nvSpPr>
        <p:spPr>
          <a:xfrm>
            <a:off x="10625878" y="7430317"/>
            <a:ext cx="264616" cy="452120"/>
          </a:xfrm>
          <a:prstGeom prst="rect">
            <a:avLst/>
          </a:prstGeom>
        </p:spPr>
        <p:txBody>
          <a:bodyPr lIns="0" tIns="0" rIns="0" bIns="0" rtlCol="0" anchor="t">
            <a:spAutoFit/>
          </a:bodyPr>
          <a:lstStyle/>
          <a:p>
            <a:pPr marL="0" lvl="0" indent="0" algn="ctr">
              <a:lnSpc>
                <a:spcPts val="2799"/>
              </a:lnSpc>
              <a:spcBef>
                <a:spcPct val="0"/>
              </a:spcBef>
            </a:pPr>
            <a:r>
              <a:rPr lang="en-US" sz="2799" u="none" spc="27">
                <a:solidFill>
                  <a:srgbClr val="7E6B73"/>
                </a:solidFill>
                <a:latin typeface="Agrandir Bold"/>
              </a:rPr>
              <a:t>A</a:t>
            </a:r>
          </a:p>
        </p:txBody>
      </p:sp>
      <p:sp>
        <p:nvSpPr>
          <p:cNvPr id="53" name="TextBox 53"/>
          <p:cNvSpPr txBox="1"/>
          <p:nvPr/>
        </p:nvSpPr>
        <p:spPr>
          <a:xfrm>
            <a:off x="9556499" y="8823911"/>
            <a:ext cx="6587133" cy="1192634"/>
          </a:xfrm>
          <a:prstGeom prst="rect">
            <a:avLst/>
          </a:prstGeom>
        </p:spPr>
        <p:txBody>
          <a:bodyPr lIns="0" tIns="0" rIns="0" bIns="0" rtlCol="0" anchor="t">
            <a:spAutoFit/>
          </a:bodyPr>
          <a:lstStyle/>
          <a:p>
            <a:pPr lvl="0" algn="ctr">
              <a:lnSpc>
                <a:spcPts val="3079"/>
              </a:lnSpc>
              <a:spcBef>
                <a:spcPct val="0"/>
              </a:spcBef>
            </a:pPr>
            <a:r>
              <a:rPr lang="sv-SE" sz="2799" spc="27" dirty="0">
                <a:solidFill>
                  <a:srgbClr val="FFFFFF"/>
                </a:solidFill>
                <a:latin typeface="Agrandir"/>
              </a:rPr>
              <a:t>Hur kan det föregående sammanfattas  
i ett syfte?</a:t>
            </a:r>
            <a:endParaRPr lang="en-US" sz="2799" u="none" spc="27" dirty="0">
              <a:solidFill>
                <a:srgbClr val="FFFFFF"/>
              </a:solidFill>
              <a:latin typeface="Agrandi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2" t="56"/>
          <a:stretch>
            <a:fillRect/>
          </a:stretch>
        </p:blipFill>
        <p:spPr>
          <a:xfrm>
            <a:off x="7924800" y="3802367"/>
            <a:ext cx="9267888" cy="616053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71923" y="6607741"/>
            <a:ext cx="2987307" cy="843914"/>
          </a:xfrm>
          <a:prstGeom prst="rect">
            <a:avLst/>
          </a:prstGeom>
        </p:spPr>
      </p:pic>
      <p:sp>
        <p:nvSpPr>
          <p:cNvPr id="4" name="TextBox 4"/>
          <p:cNvSpPr txBox="1"/>
          <p:nvPr/>
        </p:nvSpPr>
        <p:spPr>
          <a:xfrm>
            <a:off x="3425794" y="1047750"/>
            <a:ext cx="11436413" cy="797560"/>
          </a:xfrm>
          <a:prstGeom prst="rect">
            <a:avLst/>
          </a:prstGeom>
        </p:spPr>
        <p:txBody>
          <a:bodyPr lIns="0" tIns="0" rIns="0" bIns="0" rtlCol="0" anchor="t">
            <a:spAutoFit/>
          </a:bodyPr>
          <a:lstStyle/>
          <a:p>
            <a:pPr lvl="0">
              <a:lnSpc>
                <a:spcPts val="3079"/>
              </a:lnSpc>
              <a:spcBef>
                <a:spcPct val="0"/>
              </a:spcBef>
            </a:pPr>
            <a:r>
              <a:rPr lang="sv-SE" sz="2799" spc="27" dirty="0">
                <a:solidFill>
                  <a:srgbClr val="FFFFFF"/>
                </a:solidFill>
                <a:latin typeface="Raleway"/>
              </a:rPr>
              <a:t>En gemensam tematisk ram bygger på förmågan att relatera de olika behov och erfarenheter som är knutna till temat</a:t>
            </a:r>
            <a:endParaRPr lang="en-US" sz="2799" spc="27" dirty="0">
              <a:solidFill>
                <a:srgbClr val="FFFFFF"/>
              </a:solidFill>
              <a:latin typeface="Raleway"/>
            </a:endParaRPr>
          </a:p>
        </p:txBody>
      </p:sp>
      <p:sp>
        <p:nvSpPr>
          <p:cNvPr id="5" name="TextBox 5"/>
          <p:cNvSpPr txBox="1"/>
          <p:nvPr/>
        </p:nvSpPr>
        <p:spPr>
          <a:xfrm>
            <a:off x="3425794" y="2229796"/>
            <a:ext cx="11436413" cy="1188085"/>
          </a:xfrm>
          <a:prstGeom prst="rect">
            <a:avLst/>
          </a:prstGeom>
        </p:spPr>
        <p:txBody>
          <a:bodyPr lIns="0" tIns="0" rIns="0" bIns="0" rtlCol="0" anchor="t">
            <a:spAutoFit/>
          </a:bodyPr>
          <a:lstStyle/>
          <a:p>
            <a:pPr lvl="0">
              <a:lnSpc>
                <a:spcPts val="3079"/>
              </a:lnSpc>
              <a:spcBef>
                <a:spcPct val="0"/>
              </a:spcBef>
            </a:pPr>
            <a:r>
              <a:rPr lang="sv-SE" sz="2799" spc="27" dirty="0">
                <a:solidFill>
                  <a:srgbClr val="FFFFFF"/>
                </a:solidFill>
                <a:latin typeface="Raleway"/>
              </a:rPr>
              <a:t>Den bör vara tillräckligt inkluderande för att varje partner ska kunna identifiera sig med den, och tillräckligt exklusiv för att undvika en alltför bred och allmän inriktning på temat</a:t>
            </a:r>
            <a:endParaRPr lang="en-US" sz="2799" spc="27" dirty="0">
              <a:solidFill>
                <a:srgbClr val="FFFFFF"/>
              </a:solidFill>
              <a:latin typeface="Raleway"/>
            </a:endParaRPr>
          </a:p>
        </p:txBody>
      </p:sp>
      <p:sp>
        <p:nvSpPr>
          <p:cNvPr id="6" name="TextBox 6"/>
          <p:cNvSpPr txBox="1"/>
          <p:nvPr/>
        </p:nvSpPr>
        <p:spPr>
          <a:xfrm>
            <a:off x="1095312" y="5829300"/>
            <a:ext cx="4164968" cy="538609"/>
          </a:xfrm>
          <a:prstGeom prst="rect">
            <a:avLst/>
          </a:prstGeom>
        </p:spPr>
        <p:txBody>
          <a:bodyPr wrap="square" lIns="0" tIns="0" rIns="0" bIns="0" rtlCol="0" anchor="t">
            <a:spAutoFit/>
          </a:bodyPr>
          <a:lstStyle/>
          <a:p>
            <a:pPr lvl="0">
              <a:lnSpc>
                <a:spcPts val="4179"/>
              </a:lnSpc>
              <a:spcBef>
                <a:spcPct val="0"/>
              </a:spcBef>
            </a:pPr>
            <a:r>
              <a:rPr lang="en-US" sz="3799" spc="37" dirty="0" err="1">
                <a:solidFill>
                  <a:srgbClr val="FFFFFF"/>
                </a:solidFill>
                <a:latin typeface="Raleway"/>
              </a:rPr>
              <a:t>Lokalt</a:t>
            </a:r>
            <a:r>
              <a:rPr lang="en-US" sz="3799" spc="37" dirty="0">
                <a:solidFill>
                  <a:srgbClr val="FFFFFF"/>
                </a:solidFill>
                <a:latin typeface="Raleway"/>
              </a:rPr>
              <a:t> </a:t>
            </a:r>
            <a:r>
              <a:rPr lang="en-US" sz="3799" spc="37" dirty="0" err="1">
                <a:solidFill>
                  <a:srgbClr val="FFFFFF"/>
                </a:solidFill>
                <a:latin typeface="Raleway"/>
              </a:rPr>
              <a:t>exempel</a:t>
            </a:r>
            <a:endParaRPr lang="en-US" sz="3799" spc="37" dirty="0">
              <a:solidFill>
                <a:srgbClr val="FFFFFF"/>
              </a:solidFill>
              <a:latin typeface="Raleway"/>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536366" y="8022139"/>
            <a:ext cx="11684954" cy="1424307"/>
          </a:xfrm>
          <a:prstGeom prst="rect">
            <a:avLst/>
          </a:prstGeom>
        </p:spPr>
        <p:txBody>
          <a:bodyPr lIns="0" tIns="0" rIns="0" bIns="0" rtlCol="0" anchor="t">
            <a:spAutoFit/>
          </a:bodyPr>
          <a:lstStyle/>
          <a:p>
            <a:pPr>
              <a:lnSpc>
                <a:spcPts val="10340"/>
              </a:lnSpc>
            </a:pPr>
            <a:r>
              <a:rPr lang="en-US" sz="9400">
                <a:solidFill>
                  <a:srgbClr val="FFFFFF"/>
                </a:solidFill>
                <a:latin typeface="Hussar Ekologiczy Italics"/>
              </a:rPr>
              <a:t>PART 3</a:t>
            </a:r>
          </a:p>
        </p:txBody>
      </p:sp>
      <p:sp>
        <p:nvSpPr>
          <p:cNvPr id="3" name="AutoShape 3"/>
          <p:cNvSpPr/>
          <p:nvPr/>
        </p:nvSpPr>
        <p:spPr>
          <a:xfrm rot="-1236288">
            <a:off x="11539507" y="-2230165"/>
            <a:ext cx="6235284" cy="14747331"/>
          </a:xfrm>
          <a:prstGeom prst="rect">
            <a:avLst/>
          </a:prstGeom>
          <a:solidFill>
            <a:srgbClr val="FFFFFF"/>
          </a:solidFill>
        </p:spPr>
        <p:txBody>
          <a:bodyPr/>
          <a:lstStyle/>
          <a:p>
            <a:endParaRPr lang="sv-SE"/>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7052" y="2043312"/>
            <a:ext cx="6615695" cy="657434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536366" y="8022139"/>
            <a:ext cx="11684954" cy="1320874"/>
          </a:xfrm>
          <a:prstGeom prst="rect">
            <a:avLst/>
          </a:prstGeom>
        </p:spPr>
        <p:txBody>
          <a:bodyPr lIns="0" tIns="0" rIns="0" bIns="0" rtlCol="0" anchor="t">
            <a:spAutoFit/>
          </a:bodyPr>
          <a:lstStyle/>
          <a:p>
            <a:pPr>
              <a:lnSpc>
                <a:spcPts val="10340"/>
              </a:lnSpc>
            </a:pPr>
            <a:r>
              <a:rPr lang="en-US" sz="9400" dirty="0">
                <a:solidFill>
                  <a:srgbClr val="FFFFFF"/>
                </a:solidFill>
                <a:latin typeface="Hussar Ekologiczy Italics"/>
              </a:rPr>
              <a:t>IDENTIFIKATION</a:t>
            </a:r>
          </a:p>
        </p:txBody>
      </p:sp>
      <p:sp>
        <p:nvSpPr>
          <p:cNvPr id="3" name="AutoShape 3"/>
          <p:cNvSpPr/>
          <p:nvPr/>
        </p:nvSpPr>
        <p:spPr>
          <a:xfrm rot="-1236288">
            <a:off x="11539507" y="-2230165"/>
            <a:ext cx="6235284" cy="14747331"/>
          </a:xfrm>
          <a:prstGeom prst="rect">
            <a:avLst/>
          </a:prstGeom>
          <a:solidFill>
            <a:srgbClr val="FFFFFF"/>
          </a:solidFill>
        </p:spPr>
        <p:txBody>
          <a:bodyPr/>
          <a:lstStyle/>
          <a:p>
            <a:endParaRPr lang="sv-SE"/>
          </a:p>
        </p:txBody>
      </p:sp>
      <p:sp>
        <p:nvSpPr>
          <p:cNvPr id="4" name="TextBox 4"/>
          <p:cNvSpPr txBox="1"/>
          <p:nvPr/>
        </p:nvSpPr>
        <p:spPr>
          <a:xfrm>
            <a:off x="536366" y="2415095"/>
            <a:ext cx="9465293" cy="1788310"/>
          </a:xfrm>
          <a:prstGeom prst="rect">
            <a:avLst/>
          </a:prstGeom>
        </p:spPr>
        <p:txBody>
          <a:bodyPr lIns="0" tIns="0" rIns="0" bIns="0" rtlCol="0" anchor="t">
            <a:spAutoFit/>
          </a:bodyPr>
          <a:lstStyle/>
          <a:p>
            <a:pPr>
              <a:lnSpc>
                <a:spcPts val="6858"/>
              </a:lnSpc>
            </a:pPr>
            <a:r>
              <a:rPr lang="sv-SE" sz="6234" dirty="0">
                <a:solidFill>
                  <a:srgbClr val="FFFFFF"/>
                </a:solidFill>
                <a:latin typeface="Ranga"/>
              </a:rPr>
              <a:t>Definiera huvudelementen i vårt gemensamma projekt ...</a:t>
            </a:r>
            <a:endParaRPr lang="en-US" sz="6234" dirty="0">
              <a:solidFill>
                <a:srgbClr val="FFFFFF"/>
              </a:solidFill>
              <a:latin typeface="Ranga"/>
            </a:endParaRP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7052" y="2043312"/>
            <a:ext cx="6615695" cy="657434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6CE8F4"/>
          </a:solidFill>
        </p:spPr>
        <p:txBody>
          <a:bodyPr/>
          <a:lstStyle/>
          <a:p>
            <a:endParaRPr lang="sv-SE"/>
          </a:p>
        </p:txBody>
      </p:sp>
      <p:sp>
        <p:nvSpPr>
          <p:cNvPr id="3" name="TextBox 3"/>
          <p:cNvSpPr txBox="1"/>
          <p:nvPr/>
        </p:nvSpPr>
        <p:spPr>
          <a:xfrm>
            <a:off x="8572645" y="1515740"/>
            <a:ext cx="9108956" cy="6540252"/>
          </a:xfrm>
          <a:prstGeom prst="rect">
            <a:avLst/>
          </a:prstGeom>
        </p:spPr>
        <p:txBody>
          <a:bodyPr lIns="0" tIns="0" rIns="0" bIns="0" rtlCol="0" anchor="t">
            <a:spAutoFit/>
          </a:bodyPr>
          <a:lstStyle/>
          <a:p>
            <a:pPr>
              <a:lnSpc>
                <a:spcPts val="5059"/>
              </a:lnSpc>
            </a:pPr>
            <a:r>
              <a:rPr lang="sv-SE" sz="4599" spc="137" dirty="0">
                <a:solidFill>
                  <a:srgbClr val="FFFFFF"/>
                </a:solidFill>
                <a:latin typeface="Raleway Bold Italics"/>
              </a:rPr>
              <a:t>Allmän kunskap om Erasmus+ programmet och vad som går att göra! </a:t>
            </a:r>
          </a:p>
          <a:p>
            <a:pPr>
              <a:lnSpc>
                <a:spcPts val="5059"/>
              </a:lnSpc>
            </a:pPr>
            <a:r>
              <a:rPr lang="sv-SE" sz="4599" spc="137" dirty="0">
                <a:solidFill>
                  <a:srgbClr val="FFFFFF"/>
                </a:solidFill>
                <a:latin typeface="Raleway Bold Italics"/>
              </a:rPr>
              <a:t>
Att temat ligger i linje med skolornas prioriteringar och strategi!</a:t>
            </a:r>
          </a:p>
          <a:p>
            <a:pPr>
              <a:lnSpc>
                <a:spcPts val="5059"/>
              </a:lnSpc>
            </a:pPr>
            <a:r>
              <a:rPr lang="sv-SE" sz="4599" spc="137" dirty="0">
                <a:solidFill>
                  <a:srgbClr val="FFFFFF"/>
                </a:solidFill>
                <a:latin typeface="Raleway Bold Italics"/>
              </a:rPr>
              <a:t>
Temat anses relevant utanför den egna organisationen!</a:t>
            </a:r>
            <a:endParaRPr lang="en-US" sz="4599" spc="137" dirty="0">
              <a:solidFill>
                <a:srgbClr val="FFFFFF"/>
              </a:solidFill>
              <a:latin typeface="Raleway Bold Italics"/>
            </a:endParaRPr>
          </a:p>
        </p:txBody>
      </p:sp>
      <p:pic>
        <p:nvPicPr>
          <p:cNvPr id="4" name="Picture 4"/>
          <p:cNvPicPr>
            <a:picLocks noChangeAspect="1"/>
          </p:cNvPicPr>
          <p:nvPr/>
        </p:nvPicPr>
        <p:blipFill>
          <a:blip r:embed="rId2"/>
          <a:srcRect l="6" r="45"/>
          <a:stretch>
            <a:fillRect/>
          </a:stretch>
        </p:blipFill>
        <p:spPr>
          <a:xfrm>
            <a:off x="1493102" y="514350"/>
            <a:ext cx="6660298" cy="9258300"/>
          </a:xfrm>
          <a:prstGeom prst="rect">
            <a:avLst/>
          </a:prstGeom>
        </p:spPr>
      </p:pic>
      <p:sp>
        <p:nvSpPr>
          <p:cNvPr id="5" name="TextBox 5"/>
          <p:cNvSpPr txBox="1"/>
          <p:nvPr/>
        </p:nvSpPr>
        <p:spPr>
          <a:xfrm>
            <a:off x="1724336" y="923925"/>
            <a:ext cx="6276664" cy="993605"/>
          </a:xfrm>
          <a:prstGeom prst="rect">
            <a:avLst/>
          </a:prstGeom>
        </p:spPr>
        <p:txBody>
          <a:bodyPr wrap="square" lIns="0" tIns="0" rIns="0" bIns="0" rtlCol="0" anchor="t">
            <a:spAutoFit/>
          </a:bodyPr>
          <a:lstStyle/>
          <a:p>
            <a:pPr algn="ctr">
              <a:lnSpc>
                <a:spcPts val="8260"/>
              </a:lnSpc>
            </a:pPr>
            <a:r>
              <a:rPr lang="en-US" sz="5900" dirty="0" err="1">
                <a:solidFill>
                  <a:srgbClr val="FFFFFF"/>
                </a:solidFill>
                <a:latin typeface="Open Sans Extra Bold"/>
              </a:rPr>
              <a:t>Förutsättningar</a:t>
            </a:r>
            <a:endParaRPr lang="en-US" sz="5900" dirty="0">
              <a:solidFill>
                <a:srgbClr val="FFFFFF"/>
              </a:solidFill>
              <a:latin typeface="Open Sans Extra 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519840">
            <a:off x="-1237738" y="-1695416"/>
            <a:ext cx="4233780" cy="12330974"/>
          </a:xfrm>
          <a:prstGeom prst="rect">
            <a:avLst/>
          </a:prstGeom>
          <a:solidFill>
            <a:srgbClr val="6CE8F4"/>
          </a:solidFill>
        </p:spPr>
        <p:txBody>
          <a:bodyPr/>
          <a:lstStyle/>
          <a:p>
            <a:endParaRPr lang="sv-SE"/>
          </a:p>
        </p:txBody>
      </p:sp>
      <p:sp>
        <p:nvSpPr>
          <p:cNvPr id="3" name="TextBox 3"/>
          <p:cNvSpPr txBox="1"/>
          <p:nvPr/>
        </p:nvSpPr>
        <p:spPr>
          <a:xfrm>
            <a:off x="4731181" y="899209"/>
            <a:ext cx="12598366" cy="1564531"/>
          </a:xfrm>
          <a:prstGeom prst="rect">
            <a:avLst/>
          </a:prstGeom>
        </p:spPr>
        <p:txBody>
          <a:bodyPr lIns="0" tIns="0" rIns="0" bIns="0" rtlCol="0" anchor="t">
            <a:spAutoFit/>
          </a:bodyPr>
          <a:lstStyle/>
          <a:p>
            <a:pPr>
              <a:lnSpc>
                <a:spcPts val="6106"/>
              </a:lnSpc>
            </a:pPr>
            <a:r>
              <a:rPr lang="en-US" sz="5175" spc="300" dirty="0">
                <a:solidFill>
                  <a:srgbClr val="FFFFFF"/>
                </a:solidFill>
                <a:latin typeface="Hussar Bold Bold Italics"/>
              </a:rPr>
              <a:t>IDENTIFIERINGSFASEN
TJÄNAR BEHOVET</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91654" y="7497349"/>
            <a:ext cx="1182443" cy="1538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91654" y="5324624"/>
            <a:ext cx="1101690" cy="153813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91591" y="2681511"/>
            <a:ext cx="801754" cy="1538137"/>
          </a:xfrm>
          <a:prstGeom prst="rect">
            <a:avLst/>
          </a:prstGeom>
        </p:spPr>
      </p:pic>
      <p:sp>
        <p:nvSpPr>
          <p:cNvPr id="7" name="TextBox 7"/>
          <p:cNvSpPr txBox="1"/>
          <p:nvPr/>
        </p:nvSpPr>
        <p:spPr>
          <a:xfrm>
            <a:off x="6063592" y="2771846"/>
            <a:ext cx="11265955" cy="1425578"/>
          </a:xfrm>
          <a:prstGeom prst="rect">
            <a:avLst/>
          </a:prstGeom>
        </p:spPr>
        <p:txBody>
          <a:bodyPr lIns="0" tIns="0" rIns="0" bIns="0" rtlCol="0" anchor="t">
            <a:spAutoFit/>
          </a:bodyPr>
          <a:lstStyle/>
          <a:p>
            <a:pPr lvl="0">
              <a:lnSpc>
                <a:spcPts val="5500"/>
              </a:lnSpc>
            </a:pPr>
            <a:r>
              <a:rPr lang="sv-SE" sz="5000" spc="170" dirty="0">
                <a:solidFill>
                  <a:srgbClr val="FFFFFF"/>
                </a:solidFill>
                <a:latin typeface="Raleway Bold"/>
              </a:rPr>
              <a:t>Att fokusera på det centrala problemet som ska hanteras</a:t>
            </a:r>
            <a:endParaRPr lang="en-US" sz="5000" spc="170" dirty="0">
              <a:solidFill>
                <a:srgbClr val="FFFFFF"/>
              </a:solidFill>
              <a:latin typeface="Raleway Bold"/>
            </a:endParaRPr>
          </a:p>
        </p:txBody>
      </p:sp>
      <p:sp>
        <p:nvSpPr>
          <p:cNvPr id="8" name="TextBox 8"/>
          <p:cNvSpPr txBox="1"/>
          <p:nvPr/>
        </p:nvSpPr>
        <p:spPr>
          <a:xfrm>
            <a:off x="6144344" y="5395191"/>
            <a:ext cx="11185203" cy="1425578"/>
          </a:xfrm>
          <a:prstGeom prst="rect">
            <a:avLst/>
          </a:prstGeom>
        </p:spPr>
        <p:txBody>
          <a:bodyPr lIns="0" tIns="0" rIns="0" bIns="0" rtlCol="0" anchor="t">
            <a:spAutoFit/>
          </a:bodyPr>
          <a:lstStyle/>
          <a:p>
            <a:pPr lvl="0">
              <a:lnSpc>
                <a:spcPts val="5500"/>
              </a:lnSpc>
              <a:spcBef>
                <a:spcPct val="0"/>
              </a:spcBef>
            </a:pPr>
            <a:r>
              <a:rPr lang="sv-SE" sz="5000" spc="170" dirty="0">
                <a:solidFill>
                  <a:srgbClr val="FFFFFF"/>
                </a:solidFill>
                <a:latin typeface="Raleway Bold"/>
              </a:rPr>
              <a:t>Att relatera och analysera de olika orsakerna till problemet</a:t>
            </a:r>
            <a:endParaRPr lang="en-US" sz="5000" spc="170" dirty="0">
              <a:solidFill>
                <a:srgbClr val="FFFFFF"/>
              </a:solidFill>
              <a:latin typeface="Raleway Bold"/>
            </a:endParaRPr>
          </a:p>
        </p:txBody>
      </p:sp>
      <p:sp>
        <p:nvSpPr>
          <p:cNvPr id="9" name="TextBox 9"/>
          <p:cNvSpPr txBox="1"/>
          <p:nvPr/>
        </p:nvSpPr>
        <p:spPr>
          <a:xfrm>
            <a:off x="6144344" y="7567916"/>
            <a:ext cx="11529698" cy="1425578"/>
          </a:xfrm>
          <a:prstGeom prst="rect">
            <a:avLst/>
          </a:prstGeom>
        </p:spPr>
        <p:txBody>
          <a:bodyPr lIns="0" tIns="0" rIns="0" bIns="0" rtlCol="0" anchor="t">
            <a:spAutoFit/>
          </a:bodyPr>
          <a:lstStyle/>
          <a:p>
            <a:pPr lvl="0">
              <a:lnSpc>
                <a:spcPts val="5500"/>
              </a:lnSpc>
              <a:spcBef>
                <a:spcPct val="0"/>
              </a:spcBef>
            </a:pPr>
            <a:r>
              <a:rPr lang="sv-SE" sz="5000" spc="170" dirty="0">
                <a:solidFill>
                  <a:srgbClr val="FFFFFF"/>
                </a:solidFill>
                <a:latin typeface="Raleway Bold"/>
              </a:rPr>
              <a:t>Att utforma en sammanhängande behovsdriven strategi</a:t>
            </a:r>
            <a:endParaRPr lang="en-US" sz="5000" u="none" spc="170" dirty="0">
              <a:solidFill>
                <a:srgbClr val="FFFFFF"/>
              </a:solidFill>
              <a:latin typeface="Raleway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4043760" y="-6436379"/>
            <a:ext cx="10187268" cy="21881650"/>
          </a:xfrm>
          <a:prstGeom prst="rect">
            <a:avLst/>
          </a:prstGeom>
          <a:solidFill>
            <a:srgbClr val="6CE8F4"/>
          </a:solidFill>
        </p:spPr>
        <p:txBody>
          <a:bodyPr/>
          <a:lstStyle/>
          <a:p>
            <a:endParaRPr lang="sv-SE"/>
          </a:p>
        </p:txBody>
      </p:sp>
      <p:sp>
        <p:nvSpPr>
          <p:cNvPr id="4" name="TextBox 4"/>
          <p:cNvSpPr txBox="1"/>
          <p:nvPr/>
        </p:nvSpPr>
        <p:spPr>
          <a:xfrm>
            <a:off x="0" y="3590923"/>
            <a:ext cx="18288000" cy="4257576"/>
          </a:xfrm>
          <a:prstGeom prst="rect">
            <a:avLst/>
          </a:prstGeom>
        </p:spPr>
        <p:txBody>
          <a:bodyPr lIns="0" tIns="0" rIns="0" bIns="0" rtlCol="0" anchor="t">
            <a:spAutoFit/>
          </a:bodyPr>
          <a:lstStyle/>
          <a:p>
            <a:pPr algn="ctr">
              <a:lnSpc>
                <a:spcPts val="8250"/>
              </a:lnSpc>
            </a:pPr>
            <a:r>
              <a:rPr lang="en-US" sz="7500" spc="217" dirty="0">
                <a:solidFill>
                  <a:srgbClr val="004AAD"/>
                </a:solidFill>
                <a:latin typeface="Montserrat Classic Bold"/>
              </a:rPr>
              <a:t>LOGICAL FRAMEWORK METHODOLOGY</a:t>
            </a:r>
          </a:p>
          <a:p>
            <a:pPr algn="ctr">
              <a:lnSpc>
                <a:spcPts val="8250"/>
              </a:lnSpc>
            </a:pPr>
            <a:r>
              <a:rPr lang="en-US" sz="7500" spc="217" dirty="0">
                <a:solidFill>
                  <a:srgbClr val="004AAD"/>
                </a:solidFill>
                <a:latin typeface="Montserrat Classic Bold"/>
              </a:rPr>
              <a:t>(LFM)</a:t>
            </a:r>
          </a:p>
          <a:p>
            <a:pPr algn="ctr">
              <a:lnSpc>
                <a:spcPts val="8250"/>
              </a:lnSpc>
            </a:pPr>
            <a:r>
              <a:rPr lang="en-US" sz="7500" spc="217" dirty="0" err="1">
                <a:solidFill>
                  <a:srgbClr val="004AAD"/>
                </a:solidFill>
                <a:latin typeface="Montserrat Classic Bold"/>
              </a:rPr>
              <a:t>Målstyrd</a:t>
            </a:r>
            <a:r>
              <a:rPr lang="en-US" sz="7500" spc="217" dirty="0">
                <a:solidFill>
                  <a:srgbClr val="004AAD"/>
                </a:solidFill>
                <a:latin typeface="Montserrat Classic Bold"/>
              </a:rPr>
              <a:t> </a:t>
            </a:r>
            <a:r>
              <a:rPr lang="en-US" sz="7500" spc="217" dirty="0" err="1">
                <a:solidFill>
                  <a:srgbClr val="004AAD"/>
                </a:solidFill>
                <a:latin typeface="Montserrat Classic Bold"/>
              </a:rPr>
              <a:t>projektplaneringsmetod</a:t>
            </a:r>
            <a:endParaRPr lang="en-US" sz="7500" spc="217" dirty="0">
              <a:solidFill>
                <a:srgbClr val="004AAD"/>
              </a:solidFill>
              <a:latin typeface="Montserrat Classic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6CE8F4"/>
          </a:solidFill>
        </p:spPr>
        <p:txBody>
          <a:bodyPr/>
          <a:lstStyle/>
          <a:p>
            <a:endParaRPr lang="sv-SE"/>
          </a:p>
        </p:txBody>
      </p:sp>
      <p:sp>
        <p:nvSpPr>
          <p:cNvPr id="3" name="TextBox 3"/>
          <p:cNvSpPr txBox="1"/>
          <p:nvPr/>
        </p:nvSpPr>
        <p:spPr>
          <a:xfrm>
            <a:off x="8726714" y="2274024"/>
            <a:ext cx="8532586" cy="565150"/>
          </a:xfrm>
          <a:prstGeom prst="rect">
            <a:avLst/>
          </a:prstGeom>
        </p:spPr>
        <p:txBody>
          <a:bodyPr lIns="0" tIns="0" rIns="0" bIns="0" rtlCol="0" anchor="t">
            <a:spAutoFit/>
          </a:bodyPr>
          <a:lstStyle/>
          <a:p>
            <a:pPr lvl="0">
              <a:lnSpc>
                <a:spcPts val="4399"/>
              </a:lnSpc>
              <a:spcBef>
                <a:spcPct val="0"/>
              </a:spcBef>
            </a:pPr>
            <a:r>
              <a:rPr lang="sv-SE" sz="3999" spc="115" dirty="0">
                <a:solidFill>
                  <a:srgbClr val="FFFFFF"/>
                </a:solidFill>
                <a:latin typeface="Montserrat Classic Bold"/>
              </a:rPr>
              <a:t>VAD MENAR VI MED DET?</a:t>
            </a:r>
            <a:endParaRPr lang="en-US" sz="3999" u="none" spc="115" dirty="0">
              <a:solidFill>
                <a:srgbClr val="FFFFFF"/>
              </a:solidFill>
              <a:latin typeface="Montserrat Classic Bold"/>
            </a:endParaRPr>
          </a:p>
        </p:txBody>
      </p:sp>
      <p:sp>
        <p:nvSpPr>
          <p:cNvPr id="4" name="TextBox 4"/>
          <p:cNvSpPr txBox="1"/>
          <p:nvPr/>
        </p:nvSpPr>
        <p:spPr>
          <a:xfrm>
            <a:off x="8646503" y="4073418"/>
            <a:ext cx="8115300" cy="1128514"/>
          </a:xfrm>
          <a:prstGeom prst="rect">
            <a:avLst/>
          </a:prstGeom>
        </p:spPr>
        <p:txBody>
          <a:bodyPr lIns="0" tIns="0" rIns="0" bIns="0" rtlCol="0" anchor="t">
            <a:spAutoFit/>
          </a:bodyPr>
          <a:lstStyle/>
          <a:p>
            <a:pPr lvl="0">
              <a:lnSpc>
                <a:spcPts val="4399"/>
              </a:lnSpc>
            </a:pPr>
            <a:r>
              <a:rPr lang="sv-SE" sz="3999" spc="115" dirty="0">
                <a:solidFill>
                  <a:srgbClr val="FFFFFF"/>
                </a:solidFill>
                <a:latin typeface="Montserrat Classic Bold"/>
              </a:rPr>
              <a:t>VAD SKILJER ETT PROJEKT FRÅN ANDRA AKTIVITETER?</a:t>
            </a:r>
            <a:endParaRPr lang="en-US" sz="3999" u="none" spc="115" dirty="0">
              <a:solidFill>
                <a:srgbClr val="FFFFFF"/>
              </a:solidFill>
              <a:latin typeface="Montserrat Classic Bold"/>
            </a:endParaRPr>
          </a:p>
        </p:txBody>
      </p:sp>
      <p:sp>
        <p:nvSpPr>
          <p:cNvPr id="5" name="TextBox 5"/>
          <p:cNvSpPr txBox="1"/>
          <p:nvPr/>
        </p:nvSpPr>
        <p:spPr>
          <a:xfrm>
            <a:off x="8726714" y="6411384"/>
            <a:ext cx="7817649" cy="1128514"/>
          </a:xfrm>
          <a:prstGeom prst="rect">
            <a:avLst/>
          </a:prstGeom>
        </p:spPr>
        <p:txBody>
          <a:bodyPr lIns="0" tIns="0" rIns="0" bIns="0" rtlCol="0" anchor="t">
            <a:spAutoFit/>
          </a:bodyPr>
          <a:lstStyle/>
          <a:p>
            <a:pPr lvl="0">
              <a:lnSpc>
                <a:spcPts val="4399"/>
              </a:lnSpc>
              <a:spcBef>
                <a:spcPct val="0"/>
              </a:spcBef>
            </a:pPr>
            <a:r>
              <a:rPr lang="en-US" sz="3999" spc="115" dirty="0">
                <a:solidFill>
                  <a:srgbClr val="FFFFFF"/>
                </a:solidFill>
                <a:latin typeface="Montserrat Classic Bold"/>
              </a:rPr>
              <a:t>VILKA ÄR DE FÖRSTA STEGEN?</a:t>
            </a:r>
            <a:endParaRPr lang="en-US" sz="3999" u="none" spc="115" dirty="0">
              <a:solidFill>
                <a:srgbClr val="FFFFFF"/>
              </a:solidFill>
              <a:latin typeface="Montserrat Classic Bold"/>
            </a:endParaRPr>
          </a:p>
        </p:txBody>
      </p:sp>
      <p:pic>
        <p:nvPicPr>
          <p:cNvPr id="6" name="Picture 6"/>
          <p:cNvPicPr>
            <a:picLocks noChangeAspect="1"/>
          </p:cNvPicPr>
          <p:nvPr/>
        </p:nvPicPr>
        <p:blipFill>
          <a:blip r:embed="rId2"/>
          <a:srcRect l="92" r="41"/>
          <a:stretch>
            <a:fillRect/>
          </a:stretch>
        </p:blipFill>
        <p:spPr>
          <a:xfrm>
            <a:off x="1493102" y="514350"/>
            <a:ext cx="6263951" cy="92583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sv-SE"/>
          </a:p>
        </p:txBody>
      </p:sp>
      <p:sp>
        <p:nvSpPr>
          <p:cNvPr id="4" name="TextBox 4"/>
          <p:cNvSpPr txBox="1"/>
          <p:nvPr/>
        </p:nvSpPr>
        <p:spPr>
          <a:xfrm>
            <a:off x="1309537" y="3591669"/>
            <a:ext cx="13016063" cy="1564531"/>
          </a:xfrm>
          <a:prstGeom prst="rect">
            <a:avLst/>
          </a:prstGeom>
        </p:spPr>
        <p:txBody>
          <a:bodyPr wrap="square" lIns="0" tIns="0" rIns="0" bIns="0" rtlCol="0" anchor="t">
            <a:spAutoFit/>
          </a:bodyPr>
          <a:lstStyle/>
          <a:p>
            <a:pPr>
              <a:lnSpc>
                <a:spcPts val="6106"/>
              </a:lnSpc>
            </a:pPr>
            <a:r>
              <a:rPr lang="sv-SE" sz="5175" spc="300" dirty="0">
                <a:solidFill>
                  <a:srgbClr val="004AAD"/>
                </a:solidFill>
                <a:latin typeface="Hussar Bold Bold Italics"/>
              </a:rPr>
              <a:t>IDENTIFIERA ALLA PROBLEM SOM RELATERAR TILL DITT VAL AV TEMA </a:t>
            </a:r>
            <a:endParaRPr lang="en-US" sz="5175" spc="300" dirty="0">
              <a:solidFill>
                <a:srgbClr val="004AAD"/>
              </a:solidFill>
              <a:latin typeface="Hussar Bold Bold Italics"/>
            </a:endParaRPr>
          </a:p>
        </p:txBody>
      </p:sp>
      <p:sp>
        <p:nvSpPr>
          <p:cNvPr id="5" name="TextBox 5"/>
          <p:cNvSpPr txBox="1"/>
          <p:nvPr/>
        </p:nvSpPr>
        <p:spPr>
          <a:xfrm>
            <a:off x="1334937" y="2019300"/>
            <a:ext cx="7905459" cy="913712"/>
          </a:xfrm>
          <a:prstGeom prst="rect">
            <a:avLst/>
          </a:prstGeom>
        </p:spPr>
        <p:txBody>
          <a:bodyPr lIns="0" tIns="0" rIns="0" bIns="0" rtlCol="0" anchor="t">
            <a:spAutoFit/>
          </a:bodyPr>
          <a:lstStyle/>
          <a:p>
            <a:pPr lvl="0">
              <a:lnSpc>
                <a:spcPts val="7080"/>
              </a:lnSpc>
              <a:spcBef>
                <a:spcPct val="0"/>
              </a:spcBef>
            </a:pPr>
            <a:r>
              <a:rPr lang="en-US" sz="6000" spc="348" dirty="0">
                <a:solidFill>
                  <a:srgbClr val="000000"/>
                </a:solidFill>
                <a:latin typeface="Hussar Bold"/>
              </a:rPr>
              <a:t>STEG 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2000"/>
          </a:blip>
          <a:srcRect l="25" t="5" r="4" b="52"/>
          <a:stretch>
            <a:fillRect/>
          </a:stretch>
        </p:blipFill>
        <p:spPr>
          <a:xfrm>
            <a:off x="0" y="-162591"/>
            <a:ext cx="18288000" cy="10287000"/>
          </a:xfrm>
          <a:prstGeom prst="rect">
            <a:avLst/>
          </a:prstGeom>
        </p:spPr>
      </p:pic>
      <p:grpSp>
        <p:nvGrpSpPr>
          <p:cNvPr id="3" name="Group 3"/>
          <p:cNvGrpSpPr/>
          <p:nvPr/>
        </p:nvGrpSpPr>
        <p:grpSpPr>
          <a:xfrm>
            <a:off x="5688743" y="6472606"/>
            <a:ext cx="2521053" cy="2701874"/>
            <a:chOff x="0" y="0"/>
            <a:chExt cx="3361404" cy="3602498"/>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3" b="13"/>
            <a:stretch>
              <a:fillRect/>
            </a:stretch>
          </p:blipFill>
          <p:spPr>
            <a:xfrm>
              <a:off x="0" y="0"/>
              <a:ext cx="3361404" cy="3602498"/>
            </a:xfrm>
            <a:prstGeom prst="rect">
              <a:avLst/>
            </a:prstGeom>
          </p:spPr>
        </p:pic>
        <p:sp>
          <p:nvSpPr>
            <p:cNvPr id="5" name="TextBox 5"/>
            <p:cNvSpPr txBox="1"/>
            <p:nvPr/>
          </p:nvSpPr>
          <p:spPr>
            <a:xfrm>
              <a:off x="199593" y="1105520"/>
              <a:ext cx="2962217" cy="2059538"/>
            </a:xfrm>
            <a:prstGeom prst="rect">
              <a:avLst/>
            </a:prstGeom>
          </p:spPr>
          <p:txBody>
            <a:bodyPr lIns="0" tIns="0" rIns="0" bIns="0" rtlCol="0" anchor="t">
              <a:spAutoFit/>
            </a:bodyPr>
            <a:lstStyle/>
            <a:p>
              <a:pPr marL="0" lvl="0" indent="0" algn="ctr">
                <a:lnSpc>
                  <a:spcPts val="2400"/>
                </a:lnSpc>
                <a:spcBef>
                  <a:spcPct val="0"/>
                </a:spcBef>
              </a:pPr>
              <a:r>
                <a:rPr lang="en-US" sz="2400" u="none" dirty="0" err="1">
                  <a:solidFill>
                    <a:srgbClr val="000000"/>
                  </a:solidFill>
                  <a:latin typeface="Agrandir Medium"/>
                </a:rPr>
                <a:t>Otillräckliga</a:t>
              </a:r>
              <a:r>
                <a:rPr lang="en-US" sz="2400" u="none" dirty="0">
                  <a:solidFill>
                    <a:srgbClr val="000000"/>
                  </a:solidFill>
                  <a:latin typeface="Agrandir Medium"/>
                </a:rPr>
                <a:t> </a:t>
              </a:r>
              <a:r>
                <a:rPr lang="en-US" sz="2400" u="none" dirty="0" err="1">
                  <a:solidFill>
                    <a:srgbClr val="000000"/>
                  </a:solidFill>
                  <a:latin typeface="Agrandir Medium"/>
                </a:rPr>
                <a:t>kunskaper</a:t>
              </a:r>
              <a:r>
                <a:rPr lang="en-US" sz="2400" u="none" dirty="0">
                  <a:solidFill>
                    <a:srgbClr val="000000"/>
                  </a:solidFill>
                  <a:latin typeface="Agrandir Medium"/>
                </a:rPr>
                <a:t> i </a:t>
              </a:r>
              <a:r>
                <a:rPr lang="en-US" sz="2400" u="none" dirty="0" err="1">
                  <a:solidFill>
                    <a:srgbClr val="000000"/>
                  </a:solidFill>
                  <a:latin typeface="Agrandir Medium"/>
                </a:rPr>
                <a:t>hur</a:t>
              </a:r>
              <a:r>
                <a:rPr lang="en-US" sz="2400" u="none" dirty="0">
                  <a:solidFill>
                    <a:srgbClr val="000000"/>
                  </a:solidFill>
                  <a:latin typeface="Agrandir Medium"/>
                </a:rPr>
                <a:t> </a:t>
              </a:r>
              <a:r>
                <a:rPr lang="en-US" sz="2400" u="none" dirty="0" err="1">
                  <a:solidFill>
                    <a:srgbClr val="000000"/>
                  </a:solidFill>
                  <a:latin typeface="Agrandir Medium"/>
                </a:rPr>
                <a:t>digitala</a:t>
              </a:r>
              <a:r>
                <a:rPr lang="en-US" sz="2400" u="none" dirty="0">
                  <a:solidFill>
                    <a:srgbClr val="000000"/>
                  </a:solidFill>
                  <a:latin typeface="Agrandir Medium"/>
                </a:rPr>
                <a:t> </a:t>
              </a:r>
              <a:r>
                <a:rPr lang="en-US" sz="2400" u="none" dirty="0" err="1">
                  <a:solidFill>
                    <a:srgbClr val="000000"/>
                  </a:solidFill>
                  <a:latin typeface="Agrandir Medium"/>
                </a:rPr>
                <a:t>verktyg</a:t>
              </a:r>
              <a:r>
                <a:rPr lang="en-US" sz="2400" u="none" dirty="0">
                  <a:solidFill>
                    <a:srgbClr val="000000"/>
                  </a:solidFill>
                  <a:latin typeface="Agrandir Medium"/>
                </a:rPr>
                <a:t> </a:t>
              </a:r>
              <a:r>
                <a:rPr lang="en-US" sz="2400" u="none" dirty="0" err="1">
                  <a:solidFill>
                    <a:srgbClr val="000000"/>
                  </a:solidFill>
                  <a:latin typeface="Agrandir Medium"/>
                </a:rPr>
                <a:t>kan</a:t>
              </a:r>
              <a:r>
                <a:rPr lang="en-US" sz="2400" u="none" dirty="0">
                  <a:solidFill>
                    <a:srgbClr val="000000"/>
                  </a:solidFill>
                  <a:latin typeface="Agrandir Medium"/>
                </a:rPr>
                <a:t> </a:t>
              </a:r>
              <a:r>
                <a:rPr lang="en-US" sz="2400" u="none" dirty="0" err="1">
                  <a:solidFill>
                    <a:srgbClr val="000000"/>
                  </a:solidFill>
                  <a:latin typeface="Agrandir Medium"/>
                </a:rPr>
                <a:t>användas</a:t>
              </a:r>
              <a:endParaRPr lang="en-US" sz="2400" u="none" dirty="0">
                <a:solidFill>
                  <a:srgbClr val="000000"/>
                </a:solidFill>
                <a:latin typeface="Agrandir Medium"/>
              </a:endParaRP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16971" y="4468634"/>
            <a:ext cx="2705867" cy="2543515"/>
          </a:xfrm>
          <a:prstGeom prst="rect">
            <a:avLst/>
          </a:prstGeom>
        </p:spPr>
      </p:pic>
      <p:sp>
        <p:nvSpPr>
          <p:cNvPr id="7" name="TextBox 7"/>
          <p:cNvSpPr txBox="1"/>
          <p:nvPr/>
        </p:nvSpPr>
        <p:spPr>
          <a:xfrm>
            <a:off x="2802627" y="5105400"/>
            <a:ext cx="1934555" cy="1852430"/>
          </a:xfrm>
          <a:prstGeom prst="rect">
            <a:avLst/>
          </a:prstGeom>
        </p:spPr>
        <p:txBody>
          <a:bodyPr lIns="0" tIns="0" rIns="0" bIns="0" rtlCol="0" anchor="t">
            <a:spAutoFit/>
          </a:bodyPr>
          <a:lstStyle/>
          <a:p>
            <a:pPr marL="0" lvl="0" indent="0" algn="ctr">
              <a:lnSpc>
                <a:spcPts val="2400"/>
              </a:lnSpc>
              <a:spcBef>
                <a:spcPct val="0"/>
              </a:spcBef>
            </a:pPr>
            <a:r>
              <a:rPr lang="en-US" sz="2400" u="none" dirty="0" err="1">
                <a:solidFill>
                  <a:srgbClr val="000000"/>
                </a:solidFill>
                <a:latin typeface="Agrandir Medium"/>
              </a:rPr>
              <a:t>Begränsadekunskaper</a:t>
            </a:r>
            <a:r>
              <a:rPr lang="en-US" sz="2400" u="none" dirty="0">
                <a:solidFill>
                  <a:srgbClr val="000000"/>
                </a:solidFill>
                <a:latin typeface="Agrandir Medium"/>
              </a:rPr>
              <a:t> i </a:t>
            </a:r>
            <a:r>
              <a:rPr lang="en-US" sz="2400" u="none" dirty="0" err="1">
                <a:solidFill>
                  <a:srgbClr val="000000"/>
                </a:solidFill>
                <a:latin typeface="Agrandir Medium"/>
              </a:rPr>
              <a:t>hur</a:t>
            </a:r>
            <a:r>
              <a:rPr lang="en-US" sz="2400" u="none" dirty="0">
                <a:solidFill>
                  <a:srgbClr val="000000"/>
                </a:solidFill>
                <a:latin typeface="Agrandir Medium"/>
              </a:rPr>
              <a:t> man </a:t>
            </a:r>
            <a:r>
              <a:rPr lang="en-US" sz="2400" u="none" dirty="0" err="1">
                <a:solidFill>
                  <a:srgbClr val="000000"/>
                </a:solidFill>
                <a:latin typeface="Agrandir Medium"/>
              </a:rPr>
              <a:t>kan</a:t>
            </a:r>
            <a:r>
              <a:rPr lang="en-US" sz="2400" u="none" dirty="0">
                <a:solidFill>
                  <a:srgbClr val="000000"/>
                </a:solidFill>
                <a:latin typeface="Agrandir Medium"/>
              </a:rPr>
              <a:t> </a:t>
            </a:r>
            <a:r>
              <a:rPr lang="en-US" sz="2400" u="none" dirty="0" err="1">
                <a:solidFill>
                  <a:srgbClr val="000000"/>
                </a:solidFill>
                <a:latin typeface="Agrandir Medium"/>
              </a:rPr>
              <a:t>undervisar</a:t>
            </a:r>
            <a:r>
              <a:rPr lang="en-US" sz="2400" u="none" dirty="0">
                <a:solidFill>
                  <a:srgbClr val="000000"/>
                </a:solidFill>
                <a:latin typeface="Agrandir Medium"/>
              </a:rPr>
              <a:t> på </a:t>
            </a:r>
            <a:r>
              <a:rPr lang="en-US" sz="2400" u="none" dirty="0" err="1">
                <a:solidFill>
                  <a:srgbClr val="000000"/>
                </a:solidFill>
                <a:latin typeface="Agrandir Medium"/>
              </a:rPr>
              <a:t>nya</a:t>
            </a:r>
            <a:r>
              <a:rPr lang="en-US" sz="2400" u="none" dirty="0">
                <a:solidFill>
                  <a:srgbClr val="000000"/>
                </a:solidFill>
                <a:latin typeface="Agrandir Medium"/>
              </a:rPr>
              <a:t> </a:t>
            </a:r>
            <a:r>
              <a:rPr lang="en-US" sz="2400" u="none" dirty="0" err="1">
                <a:solidFill>
                  <a:srgbClr val="000000"/>
                </a:solidFill>
                <a:latin typeface="Agrandir Medium"/>
              </a:rPr>
              <a:t>sätt</a:t>
            </a:r>
            <a:r>
              <a:rPr lang="en-US" sz="2400" u="none" dirty="0">
                <a:solidFill>
                  <a:srgbClr val="000000"/>
                </a:solidFill>
                <a:latin typeface="Agrandir Medium"/>
              </a:rPr>
              <a:t> i dessa </a:t>
            </a:r>
            <a:r>
              <a:rPr lang="en-US" sz="2400" u="none" dirty="0" err="1">
                <a:solidFill>
                  <a:srgbClr val="000000"/>
                </a:solidFill>
                <a:latin typeface="Agrandir Medium"/>
              </a:rPr>
              <a:t>ämnen</a:t>
            </a:r>
            <a:endParaRPr lang="en-US" sz="2400" u="none" dirty="0">
              <a:solidFill>
                <a:srgbClr val="000000"/>
              </a:solidFill>
              <a:latin typeface="Agrandir Medium"/>
            </a:endParaRPr>
          </a:p>
        </p:txBody>
      </p:sp>
      <p:grpSp>
        <p:nvGrpSpPr>
          <p:cNvPr id="8" name="Group 8"/>
          <p:cNvGrpSpPr/>
          <p:nvPr/>
        </p:nvGrpSpPr>
        <p:grpSpPr>
          <a:xfrm>
            <a:off x="8696181" y="733601"/>
            <a:ext cx="2196996" cy="2441865"/>
            <a:chOff x="0" y="0"/>
            <a:chExt cx="2929328" cy="3255820"/>
          </a:xfrm>
        </p:grpSpPr>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540" b="540"/>
            <a:stretch>
              <a:fillRect/>
            </a:stretch>
          </p:blipFill>
          <p:spPr>
            <a:xfrm>
              <a:off x="0" y="0"/>
              <a:ext cx="2929328" cy="3255820"/>
            </a:xfrm>
            <a:prstGeom prst="rect">
              <a:avLst/>
            </a:prstGeom>
          </p:spPr>
        </p:pic>
        <p:sp>
          <p:nvSpPr>
            <p:cNvPr id="10" name="TextBox 10"/>
            <p:cNvSpPr txBox="1"/>
            <p:nvPr/>
          </p:nvSpPr>
          <p:spPr>
            <a:xfrm>
              <a:off x="149177" y="1389823"/>
              <a:ext cx="2630975" cy="1238800"/>
            </a:xfrm>
            <a:prstGeom prst="rect">
              <a:avLst/>
            </a:prstGeom>
          </p:spPr>
          <p:txBody>
            <a:bodyPr lIns="0" tIns="0" rIns="0" bIns="0" rtlCol="0" anchor="t">
              <a:spAutoFit/>
            </a:bodyPr>
            <a:lstStyle/>
            <a:p>
              <a:pPr lvl="0" algn="ctr">
                <a:lnSpc>
                  <a:spcPts val="2400"/>
                </a:lnSpc>
                <a:spcBef>
                  <a:spcPct val="0"/>
                </a:spcBef>
              </a:pPr>
              <a:r>
                <a:rPr lang="en-US" sz="2400" dirty="0" err="1">
                  <a:solidFill>
                    <a:srgbClr val="000000"/>
                  </a:solidFill>
                  <a:latin typeface="Agrandir Medium"/>
                </a:rPr>
                <a:t>Låg</a:t>
              </a:r>
              <a:r>
                <a:rPr lang="en-US" sz="2400" dirty="0">
                  <a:solidFill>
                    <a:srgbClr val="000000"/>
                  </a:solidFill>
                  <a:latin typeface="Agrandir Medium"/>
                </a:rPr>
                <a:t> motivation hos </a:t>
              </a:r>
              <a:r>
                <a:rPr lang="en-US" sz="2400" dirty="0" err="1">
                  <a:solidFill>
                    <a:srgbClr val="000000"/>
                  </a:solidFill>
                  <a:latin typeface="Agrandir Medium"/>
                </a:rPr>
                <a:t>elever</a:t>
              </a:r>
              <a:endParaRPr lang="en-US" sz="2400" u="none" dirty="0">
                <a:solidFill>
                  <a:srgbClr val="000000"/>
                </a:solidFill>
                <a:latin typeface="Agrandir Medium"/>
              </a:endParaRPr>
            </a:p>
          </p:txBody>
        </p:sp>
      </p:grpSp>
      <p:grpSp>
        <p:nvGrpSpPr>
          <p:cNvPr id="11" name="Group 11"/>
          <p:cNvGrpSpPr/>
          <p:nvPr/>
        </p:nvGrpSpPr>
        <p:grpSpPr>
          <a:xfrm>
            <a:off x="9467095" y="6645458"/>
            <a:ext cx="2521053" cy="2767181"/>
            <a:chOff x="0" y="0"/>
            <a:chExt cx="2915243" cy="3399700"/>
          </a:xfrm>
        </p:grpSpPr>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2915243" cy="3399700"/>
            </a:xfrm>
            <a:prstGeom prst="rect">
              <a:avLst/>
            </a:prstGeom>
          </p:spPr>
        </p:pic>
        <p:sp>
          <p:nvSpPr>
            <p:cNvPr id="13" name="TextBox 13"/>
            <p:cNvSpPr txBox="1"/>
            <p:nvPr/>
          </p:nvSpPr>
          <p:spPr>
            <a:xfrm>
              <a:off x="0" y="992775"/>
              <a:ext cx="2915243" cy="1228915"/>
            </a:xfrm>
            <a:prstGeom prst="rect">
              <a:avLst/>
            </a:prstGeom>
          </p:spPr>
          <p:txBody>
            <a:bodyPr lIns="0" tIns="0" rIns="0" bIns="0" rtlCol="0" anchor="t">
              <a:spAutoFit/>
            </a:bodyPr>
            <a:lstStyle/>
            <a:p>
              <a:pPr lvl="0" algn="ctr">
                <a:lnSpc>
                  <a:spcPts val="2640"/>
                </a:lnSpc>
                <a:spcBef>
                  <a:spcPct val="0"/>
                </a:spcBef>
              </a:pPr>
              <a:r>
                <a:rPr lang="sv-SE" sz="2400" dirty="0">
                  <a:solidFill>
                    <a:srgbClr val="000000"/>
                  </a:solidFill>
                  <a:latin typeface="Agrandir Medium"/>
                </a:rPr>
                <a:t>Underutvecklat kritiskt tänkande bland studenter</a:t>
              </a:r>
              <a:endParaRPr lang="en-US" sz="2400" u="none" dirty="0">
                <a:solidFill>
                  <a:srgbClr val="000000"/>
                </a:solidFill>
                <a:latin typeface="Agrandir Medium"/>
              </a:endParaRPr>
            </a:p>
          </p:txBody>
        </p:sp>
      </p:grpSp>
      <p:grpSp>
        <p:nvGrpSpPr>
          <p:cNvPr id="14" name="Group 14"/>
          <p:cNvGrpSpPr/>
          <p:nvPr/>
        </p:nvGrpSpPr>
        <p:grpSpPr>
          <a:xfrm>
            <a:off x="5993822" y="3504400"/>
            <a:ext cx="6300356" cy="2623239"/>
            <a:chOff x="53597" y="132962"/>
            <a:chExt cx="8400475" cy="3497652"/>
          </a:xfrm>
        </p:grpSpPr>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9570">
              <a:off x="53597" y="132962"/>
              <a:ext cx="8400475" cy="3497652"/>
            </a:xfrm>
            <a:prstGeom prst="rect">
              <a:avLst/>
            </a:prstGeom>
          </p:spPr>
        </p:pic>
        <p:sp>
          <p:nvSpPr>
            <p:cNvPr id="16" name="TextBox 16"/>
            <p:cNvSpPr txBox="1"/>
            <p:nvPr/>
          </p:nvSpPr>
          <p:spPr>
            <a:xfrm rot="21393391">
              <a:off x="597496" y="748486"/>
              <a:ext cx="7318728" cy="2419295"/>
            </a:xfrm>
            <a:prstGeom prst="rect">
              <a:avLst/>
            </a:prstGeom>
          </p:spPr>
          <p:txBody>
            <a:bodyPr lIns="0" tIns="0" rIns="0" bIns="0" rtlCol="0" anchor="t">
              <a:spAutoFit/>
            </a:bodyPr>
            <a:lstStyle/>
            <a:p>
              <a:pPr marL="0" lvl="0" indent="0" algn="ctr">
                <a:lnSpc>
                  <a:spcPts val="4648"/>
                </a:lnSpc>
              </a:pPr>
              <a:r>
                <a:rPr lang="en-US" sz="4998" spc="-114" dirty="0">
                  <a:solidFill>
                    <a:srgbClr val="151417"/>
                  </a:solidFill>
                  <a:latin typeface="WC Mano Negra Bold"/>
                </a:rPr>
                <a:t>ELEVRESULTAT I NATURVETENSKAPLIGA ÄMNEN</a:t>
              </a:r>
            </a:p>
          </p:txBody>
        </p:sp>
      </p:grpSp>
      <p:grpSp>
        <p:nvGrpSpPr>
          <p:cNvPr id="17" name="Group 17"/>
          <p:cNvGrpSpPr/>
          <p:nvPr/>
        </p:nvGrpSpPr>
        <p:grpSpPr>
          <a:xfrm>
            <a:off x="13593783" y="2171763"/>
            <a:ext cx="2813038" cy="2560435"/>
            <a:chOff x="0" y="0"/>
            <a:chExt cx="3750717" cy="3413914"/>
          </a:xfrm>
        </p:grpSpPr>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39" b="39"/>
            <a:stretch>
              <a:fillRect/>
            </a:stretch>
          </p:blipFill>
          <p:spPr>
            <a:xfrm>
              <a:off x="0" y="0"/>
              <a:ext cx="3750717" cy="3413914"/>
            </a:xfrm>
            <a:prstGeom prst="rect">
              <a:avLst/>
            </a:prstGeom>
          </p:spPr>
        </p:pic>
        <p:sp>
          <p:nvSpPr>
            <p:cNvPr id="19" name="TextBox 19"/>
            <p:cNvSpPr txBox="1"/>
            <p:nvPr/>
          </p:nvSpPr>
          <p:spPr>
            <a:xfrm>
              <a:off x="242017" y="990818"/>
              <a:ext cx="3266682" cy="1649170"/>
            </a:xfrm>
            <a:prstGeom prst="rect">
              <a:avLst/>
            </a:prstGeom>
          </p:spPr>
          <p:txBody>
            <a:bodyPr lIns="0" tIns="0" rIns="0" bIns="0" rtlCol="0" anchor="t">
              <a:spAutoFit/>
            </a:bodyPr>
            <a:lstStyle/>
            <a:p>
              <a:pPr lvl="0" algn="ctr">
                <a:lnSpc>
                  <a:spcPts val="2400"/>
                </a:lnSpc>
                <a:spcBef>
                  <a:spcPct val="0"/>
                </a:spcBef>
              </a:pPr>
              <a:r>
                <a:rPr lang="sv-SE" sz="2400" dirty="0">
                  <a:solidFill>
                    <a:srgbClr val="000000"/>
                  </a:solidFill>
                  <a:latin typeface="Agrandir Medium"/>
                </a:rPr>
                <a:t>Otillräcklig samarbets-förmåga hos eleverna </a:t>
              </a:r>
              <a:endParaRPr lang="en-US" sz="2400" u="none" dirty="0">
                <a:solidFill>
                  <a:srgbClr val="000000"/>
                </a:solidFill>
                <a:latin typeface="Agrandir Medium"/>
              </a:endParaRPr>
            </a:p>
          </p:txBody>
        </p:sp>
      </p:grpSp>
      <p:grpSp>
        <p:nvGrpSpPr>
          <p:cNvPr id="20" name="Group 20"/>
          <p:cNvGrpSpPr/>
          <p:nvPr/>
        </p:nvGrpSpPr>
        <p:grpSpPr>
          <a:xfrm>
            <a:off x="12914185" y="6316573"/>
            <a:ext cx="2212940" cy="2425955"/>
            <a:chOff x="0" y="0"/>
            <a:chExt cx="2950586" cy="3234606"/>
          </a:xfrm>
        </p:grpSpPr>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20802" y="0"/>
              <a:ext cx="2708983" cy="3234606"/>
            </a:xfrm>
            <a:prstGeom prst="rect">
              <a:avLst/>
            </a:prstGeom>
          </p:spPr>
        </p:pic>
        <p:sp>
          <p:nvSpPr>
            <p:cNvPr id="22" name="TextBox 22"/>
            <p:cNvSpPr txBox="1"/>
            <p:nvPr/>
          </p:nvSpPr>
          <p:spPr>
            <a:xfrm>
              <a:off x="0" y="892133"/>
              <a:ext cx="2950586" cy="828432"/>
            </a:xfrm>
            <a:prstGeom prst="rect">
              <a:avLst/>
            </a:prstGeom>
          </p:spPr>
          <p:txBody>
            <a:bodyPr lIns="0" tIns="0" rIns="0" bIns="0" rtlCol="0" anchor="t">
              <a:spAutoFit/>
            </a:bodyPr>
            <a:lstStyle/>
            <a:p>
              <a:pPr lvl="0" algn="ctr">
                <a:lnSpc>
                  <a:spcPts val="2400"/>
                </a:lnSpc>
                <a:spcBef>
                  <a:spcPct val="0"/>
                </a:spcBef>
              </a:pPr>
              <a:r>
                <a:rPr lang="en-US" sz="2400" dirty="0" err="1">
                  <a:solidFill>
                    <a:srgbClr val="000000"/>
                  </a:solidFill>
                  <a:latin typeface="Agrandir Medium"/>
                </a:rPr>
                <a:t>Föråldrat</a:t>
              </a:r>
              <a:r>
                <a:rPr lang="en-US" sz="2400" dirty="0">
                  <a:solidFill>
                    <a:srgbClr val="000000"/>
                  </a:solidFill>
                  <a:latin typeface="Agrandir Medium"/>
                </a:rPr>
                <a:t> </a:t>
              </a:r>
              <a:r>
                <a:rPr lang="en-US" sz="2400" dirty="0" err="1">
                  <a:solidFill>
                    <a:srgbClr val="000000"/>
                  </a:solidFill>
                  <a:latin typeface="Agrandir Medium"/>
                </a:rPr>
                <a:t>innehåll</a:t>
              </a:r>
              <a:endParaRPr lang="en-US" sz="2400" u="none" dirty="0">
                <a:solidFill>
                  <a:srgbClr val="000000"/>
                </a:solidFill>
                <a:latin typeface="Agrandir Medium"/>
              </a:endParaRPr>
            </a:p>
          </p:txBody>
        </p:sp>
      </p:grpSp>
      <p:pic>
        <p:nvPicPr>
          <p:cNvPr id="23" name="Picture 2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823193" y="1220527"/>
            <a:ext cx="2209044" cy="2637664"/>
          </a:xfrm>
          <a:prstGeom prst="rect">
            <a:avLst/>
          </a:prstGeom>
        </p:spPr>
      </p:pic>
      <p:sp>
        <p:nvSpPr>
          <p:cNvPr id="24" name="TextBox 24"/>
          <p:cNvSpPr txBox="1"/>
          <p:nvPr/>
        </p:nvSpPr>
        <p:spPr>
          <a:xfrm>
            <a:off x="2905393" y="1556379"/>
            <a:ext cx="2044644" cy="1544654"/>
          </a:xfrm>
          <a:prstGeom prst="rect">
            <a:avLst/>
          </a:prstGeom>
        </p:spPr>
        <p:txBody>
          <a:bodyPr lIns="0" tIns="0" rIns="0" bIns="0" rtlCol="0" anchor="t">
            <a:spAutoFit/>
          </a:bodyPr>
          <a:lstStyle/>
          <a:p>
            <a:pPr lvl="0" algn="ctr">
              <a:lnSpc>
                <a:spcPts val="2400"/>
              </a:lnSpc>
            </a:pPr>
            <a:r>
              <a:rPr lang="sv-SE" sz="2400" dirty="0">
                <a:solidFill>
                  <a:srgbClr val="000000"/>
                </a:solidFill>
                <a:latin typeface="Agrandir Medium"/>
              </a:rPr>
              <a:t>Bristande kunskap om undervisningsmetoder i andra länder</a:t>
            </a:r>
            <a:endParaRPr lang="en-US" sz="2400" u="none" dirty="0">
              <a:solidFill>
                <a:srgbClr val="000000"/>
              </a:solidFill>
              <a:latin typeface="Agrandir Medium"/>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r>
              <a:rPr lang="sv-SE" dirty="0"/>
              <a:t>PÅ</a:t>
            </a:r>
          </a:p>
        </p:txBody>
      </p:sp>
      <p:sp>
        <p:nvSpPr>
          <p:cNvPr id="4" name="TextBox 4"/>
          <p:cNvSpPr txBox="1"/>
          <p:nvPr/>
        </p:nvSpPr>
        <p:spPr>
          <a:xfrm>
            <a:off x="481274" y="3037605"/>
            <a:ext cx="13158525" cy="1564531"/>
          </a:xfrm>
          <a:prstGeom prst="rect">
            <a:avLst/>
          </a:prstGeom>
        </p:spPr>
        <p:txBody>
          <a:bodyPr wrap="square" lIns="0" tIns="0" rIns="0" bIns="0" rtlCol="0" anchor="t">
            <a:spAutoFit/>
          </a:bodyPr>
          <a:lstStyle/>
          <a:p>
            <a:pPr>
              <a:lnSpc>
                <a:spcPts val="6106"/>
              </a:lnSpc>
            </a:pPr>
            <a:r>
              <a:rPr lang="en-US" sz="5175" spc="300" dirty="0">
                <a:solidFill>
                  <a:srgbClr val="004AAD"/>
                </a:solidFill>
                <a:latin typeface="Hussar Bold Bold Italics"/>
              </a:rPr>
              <a:t>VILKET ÄR DET VIKTIGASTE 
 PROBLEMET DU VILL TA DIG AN?</a:t>
            </a:r>
          </a:p>
        </p:txBody>
      </p:sp>
      <p:sp>
        <p:nvSpPr>
          <p:cNvPr id="5" name="TextBox 5"/>
          <p:cNvSpPr txBox="1"/>
          <p:nvPr/>
        </p:nvSpPr>
        <p:spPr>
          <a:xfrm>
            <a:off x="481275" y="2052220"/>
            <a:ext cx="7905459" cy="913712"/>
          </a:xfrm>
          <a:prstGeom prst="rect">
            <a:avLst/>
          </a:prstGeom>
        </p:spPr>
        <p:txBody>
          <a:bodyPr lIns="0" tIns="0" rIns="0" bIns="0" rtlCol="0" anchor="t">
            <a:spAutoFit/>
          </a:bodyPr>
          <a:lstStyle/>
          <a:p>
            <a:pPr lvl="0">
              <a:lnSpc>
                <a:spcPts val="7080"/>
              </a:lnSpc>
              <a:spcBef>
                <a:spcPct val="0"/>
              </a:spcBef>
            </a:pPr>
            <a:r>
              <a:rPr lang="en-US" sz="6000" spc="348" dirty="0">
                <a:solidFill>
                  <a:srgbClr val="000000"/>
                </a:solidFill>
                <a:latin typeface="Hussar Bold"/>
              </a:rPr>
              <a:t>STEG 2</a:t>
            </a:r>
          </a:p>
        </p:txBody>
      </p:sp>
      <p:pic>
        <p:nvPicPr>
          <p:cNvPr id="6" name="Picture 6"/>
          <p:cNvPicPr>
            <a:picLocks noChangeAspect="1"/>
          </p:cNvPicPr>
          <p:nvPr/>
        </p:nvPicPr>
        <p:blipFill>
          <a:blip r:embed="rId3"/>
          <a:srcRect/>
          <a:stretch>
            <a:fillRect/>
          </a:stretch>
        </p:blipFill>
        <p:spPr>
          <a:xfrm flipH="1">
            <a:off x="1028700" y="5143500"/>
            <a:ext cx="5553172" cy="433841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2000"/>
          </a:blip>
          <a:srcRect l="25" t="5" r="4" b="52"/>
          <a:stretch>
            <a:fillRect/>
          </a:stretch>
        </p:blipFill>
        <p:spPr>
          <a:xfrm>
            <a:off x="0" y="-65314"/>
            <a:ext cx="18288000" cy="10287000"/>
          </a:xfrm>
          <a:prstGeom prst="rect">
            <a:avLst/>
          </a:prstGeom>
        </p:spPr>
      </p:pic>
      <p:grpSp>
        <p:nvGrpSpPr>
          <p:cNvPr id="3" name="Group 3"/>
          <p:cNvGrpSpPr/>
          <p:nvPr/>
        </p:nvGrpSpPr>
        <p:grpSpPr>
          <a:xfrm>
            <a:off x="5688743" y="6472606"/>
            <a:ext cx="2521053" cy="2701874"/>
            <a:chOff x="0" y="0"/>
            <a:chExt cx="3361404" cy="3602498"/>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3" b="13"/>
            <a:stretch>
              <a:fillRect/>
            </a:stretch>
          </p:blipFill>
          <p:spPr>
            <a:xfrm>
              <a:off x="0" y="0"/>
              <a:ext cx="3361404" cy="3602498"/>
            </a:xfrm>
            <a:prstGeom prst="rect">
              <a:avLst/>
            </a:prstGeom>
          </p:spPr>
        </p:pic>
        <p:sp>
          <p:nvSpPr>
            <p:cNvPr id="5" name="TextBox 5"/>
            <p:cNvSpPr txBox="1"/>
            <p:nvPr/>
          </p:nvSpPr>
          <p:spPr>
            <a:xfrm>
              <a:off x="199593" y="1105520"/>
              <a:ext cx="2962217" cy="2059538"/>
            </a:xfrm>
            <a:prstGeom prst="rect">
              <a:avLst/>
            </a:prstGeom>
          </p:spPr>
          <p:txBody>
            <a:bodyPr lIns="0" tIns="0" rIns="0" bIns="0" rtlCol="0" anchor="t">
              <a:spAutoFit/>
            </a:bodyPr>
            <a:lstStyle/>
            <a:p>
              <a:pPr marL="0" lvl="0" indent="0" algn="ctr">
                <a:lnSpc>
                  <a:spcPts val="2400"/>
                </a:lnSpc>
                <a:spcBef>
                  <a:spcPct val="0"/>
                </a:spcBef>
              </a:pPr>
              <a:r>
                <a:rPr lang="en-US" sz="2400" u="none" dirty="0" err="1">
                  <a:solidFill>
                    <a:srgbClr val="000000"/>
                  </a:solidFill>
                  <a:latin typeface="Agrandir Medium"/>
                </a:rPr>
                <a:t>Otillräckliga</a:t>
              </a:r>
              <a:r>
                <a:rPr lang="en-US" sz="2400" u="none" dirty="0">
                  <a:solidFill>
                    <a:srgbClr val="000000"/>
                  </a:solidFill>
                  <a:latin typeface="Agrandir Medium"/>
                </a:rPr>
                <a:t> </a:t>
              </a:r>
              <a:r>
                <a:rPr lang="en-US" sz="2400" u="none" dirty="0" err="1">
                  <a:solidFill>
                    <a:srgbClr val="000000"/>
                  </a:solidFill>
                  <a:latin typeface="Agrandir Medium"/>
                </a:rPr>
                <a:t>kunskaper</a:t>
              </a:r>
              <a:r>
                <a:rPr lang="en-US" sz="2400" u="none" dirty="0">
                  <a:solidFill>
                    <a:srgbClr val="000000"/>
                  </a:solidFill>
                  <a:latin typeface="Agrandir Medium"/>
                </a:rPr>
                <a:t> i </a:t>
              </a:r>
              <a:r>
                <a:rPr lang="en-US" sz="2400" u="none" dirty="0" err="1">
                  <a:solidFill>
                    <a:srgbClr val="000000"/>
                  </a:solidFill>
                  <a:latin typeface="Agrandir Medium"/>
                </a:rPr>
                <a:t>hur</a:t>
              </a:r>
              <a:r>
                <a:rPr lang="en-US" sz="2400" u="none" dirty="0">
                  <a:solidFill>
                    <a:srgbClr val="000000"/>
                  </a:solidFill>
                  <a:latin typeface="Agrandir Medium"/>
                </a:rPr>
                <a:t> </a:t>
              </a:r>
              <a:r>
                <a:rPr lang="en-US" sz="2400" u="none" dirty="0" err="1">
                  <a:solidFill>
                    <a:srgbClr val="000000"/>
                  </a:solidFill>
                  <a:latin typeface="Agrandir Medium"/>
                </a:rPr>
                <a:t>digitala</a:t>
              </a:r>
              <a:r>
                <a:rPr lang="en-US" sz="2400" u="none" dirty="0">
                  <a:solidFill>
                    <a:srgbClr val="000000"/>
                  </a:solidFill>
                  <a:latin typeface="Agrandir Medium"/>
                </a:rPr>
                <a:t> </a:t>
              </a:r>
              <a:r>
                <a:rPr lang="en-US" sz="2400" u="none" dirty="0" err="1">
                  <a:solidFill>
                    <a:srgbClr val="000000"/>
                  </a:solidFill>
                  <a:latin typeface="Agrandir Medium"/>
                </a:rPr>
                <a:t>verktyg</a:t>
              </a:r>
              <a:r>
                <a:rPr lang="en-US" sz="2400" u="none" dirty="0">
                  <a:solidFill>
                    <a:srgbClr val="000000"/>
                  </a:solidFill>
                  <a:latin typeface="Agrandir Medium"/>
                </a:rPr>
                <a:t> </a:t>
              </a:r>
              <a:r>
                <a:rPr lang="en-US" sz="2400" u="none" dirty="0" err="1">
                  <a:solidFill>
                    <a:srgbClr val="000000"/>
                  </a:solidFill>
                  <a:latin typeface="Agrandir Medium"/>
                </a:rPr>
                <a:t>kan</a:t>
              </a:r>
              <a:r>
                <a:rPr lang="en-US" sz="2400" u="none" dirty="0">
                  <a:solidFill>
                    <a:srgbClr val="000000"/>
                  </a:solidFill>
                  <a:latin typeface="Agrandir Medium"/>
                </a:rPr>
                <a:t> </a:t>
              </a:r>
              <a:r>
                <a:rPr lang="en-US" sz="2400" u="none" dirty="0" err="1">
                  <a:solidFill>
                    <a:srgbClr val="000000"/>
                  </a:solidFill>
                  <a:latin typeface="Agrandir Medium"/>
                </a:rPr>
                <a:t>användas</a:t>
              </a:r>
              <a:endParaRPr lang="en-US" sz="2400" u="none" dirty="0">
                <a:solidFill>
                  <a:srgbClr val="000000"/>
                </a:solidFill>
                <a:latin typeface="Agrandir Medium"/>
              </a:endParaRP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16971" y="4468634"/>
            <a:ext cx="2705867" cy="2543515"/>
          </a:xfrm>
          <a:prstGeom prst="rect">
            <a:avLst/>
          </a:prstGeom>
        </p:spPr>
      </p:pic>
      <p:sp>
        <p:nvSpPr>
          <p:cNvPr id="7" name="TextBox 7"/>
          <p:cNvSpPr txBox="1"/>
          <p:nvPr/>
        </p:nvSpPr>
        <p:spPr>
          <a:xfrm>
            <a:off x="2802627" y="5105400"/>
            <a:ext cx="1934555" cy="1852430"/>
          </a:xfrm>
          <a:prstGeom prst="rect">
            <a:avLst/>
          </a:prstGeom>
        </p:spPr>
        <p:txBody>
          <a:bodyPr lIns="0" tIns="0" rIns="0" bIns="0" rtlCol="0" anchor="t">
            <a:spAutoFit/>
          </a:bodyPr>
          <a:lstStyle/>
          <a:p>
            <a:pPr marL="0" lvl="0" indent="0" algn="ctr">
              <a:lnSpc>
                <a:spcPts val="2400"/>
              </a:lnSpc>
              <a:spcBef>
                <a:spcPct val="0"/>
              </a:spcBef>
            </a:pPr>
            <a:r>
              <a:rPr lang="en-US" sz="2400" u="none" dirty="0" err="1">
                <a:solidFill>
                  <a:srgbClr val="000000"/>
                </a:solidFill>
                <a:latin typeface="Agrandir Medium"/>
              </a:rPr>
              <a:t>Begränsadekunskaper</a:t>
            </a:r>
            <a:r>
              <a:rPr lang="en-US" sz="2400" u="none" dirty="0">
                <a:solidFill>
                  <a:srgbClr val="000000"/>
                </a:solidFill>
                <a:latin typeface="Agrandir Medium"/>
              </a:rPr>
              <a:t> i </a:t>
            </a:r>
            <a:r>
              <a:rPr lang="en-US" sz="2400" u="none" dirty="0" err="1">
                <a:solidFill>
                  <a:srgbClr val="000000"/>
                </a:solidFill>
                <a:latin typeface="Agrandir Medium"/>
              </a:rPr>
              <a:t>hur</a:t>
            </a:r>
            <a:r>
              <a:rPr lang="en-US" sz="2400" u="none" dirty="0">
                <a:solidFill>
                  <a:srgbClr val="000000"/>
                </a:solidFill>
                <a:latin typeface="Agrandir Medium"/>
              </a:rPr>
              <a:t> man </a:t>
            </a:r>
            <a:r>
              <a:rPr lang="en-US" sz="2400" u="none" dirty="0" err="1">
                <a:solidFill>
                  <a:srgbClr val="000000"/>
                </a:solidFill>
                <a:latin typeface="Agrandir Medium"/>
              </a:rPr>
              <a:t>undervisar</a:t>
            </a:r>
            <a:r>
              <a:rPr lang="en-US" sz="2400" u="none" dirty="0">
                <a:solidFill>
                  <a:srgbClr val="000000"/>
                </a:solidFill>
                <a:latin typeface="Agrandir Medium"/>
              </a:rPr>
              <a:t> på </a:t>
            </a:r>
            <a:r>
              <a:rPr lang="en-US" sz="2400" u="none" dirty="0" err="1">
                <a:solidFill>
                  <a:srgbClr val="000000"/>
                </a:solidFill>
                <a:latin typeface="Agrandir Medium"/>
              </a:rPr>
              <a:t>nya</a:t>
            </a:r>
            <a:r>
              <a:rPr lang="en-US" sz="2400" u="none" dirty="0">
                <a:solidFill>
                  <a:srgbClr val="000000"/>
                </a:solidFill>
                <a:latin typeface="Agrandir Medium"/>
              </a:rPr>
              <a:t> </a:t>
            </a:r>
            <a:r>
              <a:rPr lang="en-US" sz="2400" u="none" dirty="0" err="1">
                <a:solidFill>
                  <a:srgbClr val="000000"/>
                </a:solidFill>
                <a:latin typeface="Agrandir Medium"/>
              </a:rPr>
              <a:t>sätt</a:t>
            </a:r>
            <a:r>
              <a:rPr lang="en-US" sz="2400" u="none" dirty="0">
                <a:solidFill>
                  <a:srgbClr val="000000"/>
                </a:solidFill>
                <a:latin typeface="Agrandir Medium"/>
              </a:rPr>
              <a:t> I dessa </a:t>
            </a:r>
            <a:r>
              <a:rPr lang="en-US" sz="2400" u="none" dirty="0" err="1">
                <a:solidFill>
                  <a:srgbClr val="000000"/>
                </a:solidFill>
                <a:latin typeface="Agrandir Medium"/>
              </a:rPr>
              <a:t>ämnen</a:t>
            </a:r>
            <a:endParaRPr lang="en-US" sz="2400" u="none" dirty="0">
              <a:solidFill>
                <a:srgbClr val="000000"/>
              </a:solidFill>
              <a:latin typeface="Agrandir Medium"/>
            </a:endParaRPr>
          </a:p>
        </p:txBody>
      </p:sp>
      <p:grpSp>
        <p:nvGrpSpPr>
          <p:cNvPr id="8" name="Group 8"/>
          <p:cNvGrpSpPr/>
          <p:nvPr/>
        </p:nvGrpSpPr>
        <p:grpSpPr>
          <a:xfrm>
            <a:off x="8696181" y="733601"/>
            <a:ext cx="2196996" cy="2441865"/>
            <a:chOff x="0" y="0"/>
            <a:chExt cx="2929328" cy="3255820"/>
          </a:xfrm>
        </p:grpSpPr>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540" b="540"/>
            <a:stretch>
              <a:fillRect/>
            </a:stretch>
          </p:blipFill>
          <p:spPr>
            <a:xfrm>
              <a:off x="0" y="0"/>
              <a:ext cx="2929328" cy="3255820"/>
            </a:xfrm>
            <a:prstGeom prst="rect">
              <a:avLst/>
            </a:prstGeom>
          </p:spPr>
        </p:pic>
        <p:sp>
          <p:nvSpPr>
            <p:cNvPr id="10" name="TextBox 10"/>
            <p:cNvSpPr txBox="1"/>
            <p:nvPr/>
          </p:nvSpPr>
          <p:spPr>
            <a:xfrm>
              <a:off x="149177" y="1389823"/>
              <a:ext cx="2630975" cy="1238800"/>
            </a:xfrm>
            <a:prstGeom prst="rect">
              <a:avLst/>
            </a:prstGeom>
          </p:spPr>
          <p:txBody>
            <a:bodyPr lIns="0" tIns="0" rIns="0" bIns="0" rtlCol="0" anchor="t">
              <a:spAutoFit/>
            </a:bodyPr>
            <a:lstStyle/>
            <a:p>
              <a:pPr lvl="0" algn="ctr">
                <a:lnSpc>
                  <a:spcPts val="2400"/>
                </a:lnSpc>
                <a:spcBef>
                  <a:spcPct val="0"/>
                </a:spcBef>
              </a:pPr>
              <a:r>
                <a:rPr lang="en-US" sz="2400" dirty="0" err="1">
                  <a:solidFill>
                    <a:srgbClr val="000000"/>
                  </a:solidFill>
                  <a:latin typeface="Agrandir Medium"/>
                </a:rPr>
                <a:t>Låg</a:t>
              </a:r>
              <a:r>
                <a:rPr lang="en-US" sz="2400" dirty="0">
                  <a:solidFill>
                    <a:srgbClr val="000000"/>
                  </a:solidFill>
                  <a:latin typeface="Agrandir Medium"/>
                </a:rPr>
                <a:t> motivation hos </a:t>
              </a:r>
              <a:r>
                <a:rPr lang="en-US" sz="2400" dirty="0" err="1">
                  <a:solidFill>
                    <a:srgbClr val="000000"/>
                  </a:solidFill>
                  <a:latin typeface="Agrandir Medium"/>
                </a:rPr>
                <a:t>elever</a:t>
              </a:r>
              <a:endParaRPr lang="en-US" sz="2400" u="none" dirty="0">
                <a:solidFill>
                  <a:srgbClr val="000000"/>
                </a:solidFill>
                <a:latin typeface="Agrandir Medium"/>
              </a:endParaRPr>
            </a:p>
          </p:txBody>
        </p:sp>
      </p:grpSp>
      <p:grpSp>
        <p:nvGrpSpPr>
          <p:cNvPr id="11" name="Group 11"/>
          <p:cNvGrpSpPr/>
          <p:nvPr/>
        </p:nvGrpSpPr>
        <p:grpSpPr>
          <a:xfrm>
            <a:off x="8991600" y="6456574"/>
            <a:ext cx="2661928" cy="2956066"/>
            <a:chOff x="0" y="0"/>
            <a:chExt cx="2915243" cy="3399700"/>
          </a:xfrm>
        </p:grpSpPr>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2915243" cy="3399700"/>
            </a:xfrm>
            <a:prstGeom prst="rect">
              <a:avLst/>
            </a:prstGeom>
          </p:spPr>
        </p:pic>
        <p:sp>
          <p:nvSpPr>
            <p:cNvPr id="13" name="TextBox 13"/>
            <p:cNvSpPr txBox="1"/>
            <p:nvPr/>
          </p:nvSpPr>
          <p:spPr>
            <a:xfrm>
              <a:off x="0" y="992775"/>
              <a:ext cx="2915243" cy="1150391"/>
            </a:xfrm>
            <a:prstGeom prst="rect">
              <a:avLst/>
            </a:prstGeom>
          </p:spPr>
          <p:txBody>
            <a:bodyPr lIns="0" tIns="0" rIns="0" bIns="0" rtlCol="0" anchor="t">
              <a:spAutoFit/>
            </a:bodyPr>
            <a:lstStyle/>
            <a:p>
              <a:pPr lvl="0" algn="ctr">
                <a:lnSpc>
                  <a:spcPts val="2640"/>
                </a:lnSpc>
                <a:spcBef>
                  <a:spcPct val="0"/>
                </a:spcBef>
              </a:pPr>
              <a:r>
                <a:rPr lang="sv-SE" sz="2400" dirty="0">
                  <a:solidFill>
                    <a:srgbClr val="000000"/>
                  </a:solidFill>
                  <a:latin typeface="Agrandir Medium"/>
                </a:rPr>
                <a:t>Underutvecklat kritisk tänkande bland studenter</a:t>
              </a:r>
              <a:endParaRPr lang="en-US" sz="2400" u="none" dirty="0">
                <a:solidFill>
                  <a:srgbClr val="000000"/>
                </a:solidFill>
                <a:latin typeface="Agrandir Medium"/>
              </a:endParaRPr>
            </a:p>
          </p:txBody>
        </p:sp>
      </p:grpSp>
      <p:grpSp>
        <p:nvGrpSpPr>
          <p:cNvPr id="14" name="Group 14"/>
          <p:cNvGrpSpPr/>
          <p:nvPr/>
        </p:nvGrpSpPr>
        <p:grpSpPr>
          <a:xfrm>
            <a:off x="5993822" y="3504400"/>
            <a:ext cx="6300356" cy="2623239"/>
            <a:chOff x="53597" y="132962"/>
            <a:chExt cx="8400475" cy="3497652"/>
          </a:xfrm>
        </p:grpSpPr>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9570">
              <a:off x="53597" y="132962"/>
              <a:ext cx="8400475" cy="3497652"/>
            </a:xfrm>
            <a:prstGeom prst="rect">
              <a:avLst/>
            </a:prstGeom>
          </p:spPr>
        </p:pic>
        <p:sp>
          <p:nvSpPr>
            <p:cNvPr id="16" name="TextBox 16"/>
            <p:cNvSpPr txBox="1"/>
            <p:nvPr/>
          </p:nvSpPr>
          <p:spPr>
            <a:xfrm rot="21393391">
              <a:off x="597496" y="748486"/>
              <a:ext cx="7318728" cy="2419295"/>
            </a:xfrm>
            <a:prstGeom prst="rect">
              <a:avLst/>
            </a:prstGeom>
          </p:spPr>
          <p:txBody>
            <a:bodyPr lIns="0" tIns="0" rIns="0" bIns="0" rtlCol="0" anchor="t">
              <a:spAutoFit/>
            </a:bodyPr>
            <a:lstStyle/>
            <a:p>
              <a:pPr marL="0" lvl="0" indent="0" algn="ctr">
                <a:lnSpc>
                  <a:spcPts val="4648"/>
                </a:lnSpc>
              </a:pPr>
              <a:r>
                <a:rPr lang="en-US" sz="4998" spc="-114" dirty="0">
                  <a:solidFill>
                    <a:srgbClr val="151417"/>
                  </a:solidFill>
                  <a:latin typeface="WC Mano Negra Bold"/>
                </a:rPr>
                <a:t>ELEVRESULTAT I NATURVETENSKAPLIGA ÄMNEN</a:t>
              </a:r>
            </a:p>
          </p:txBody>
        </p:sp>
      </p:grpSp>
      <p:grpSp>
        <p:nvGrpSpPr>
          <p:cNvPr id="17" name="Group 17"/>
          <p:cNvGrpSpPr/>
          <p:nvPr/>
        </p:nvGrpSpPr>
        <p:grpSpPr>
          <a:xfrm>
            <a:off x="13593783" y="2171763"/>
            <a:ext cx="2813038" cy="2560435"/>
            <a:chOff x="0" y="0"/>
            <a:chExt cx="3750717" cy="3413914"/>
          </a:xfrm>
        </p:grpSpPr>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39" b="39"/>
            <a:stretch>
              <a:fillRect/>
            </a:stretch>
          </p:blipFill>
          <p:spPr>
            <a:xfrm>
              <a:off x="0" y="0"/>
              <a:ext cx="3750717" cy="3413914"/>
            </a:xfrm>
            <a:prstGeom prst="rect">
              <a:avLst/>
            </a:prstGeom>
          </p:spPr>
        </p:pic>
        <p:sp>
          <p:nvSpPr>
            <p:cNvPr id="19" name="TextBox 19"/>
            <p:cNvSpPr txBox="1"/>
            <p:nvPr/>
          </p:nvSpPr>
          <p:spPr>
            <a:xfrm>
              <a:off x="242017" y="990818"/>
              <a:ext cx="3266682" cy="1649170"/>
            </a:xfrm>
            <a:prstGeom prst="rect">
              <a:avLst/>
            </a:prstGeom>
          </p:spPr>
          <p:txBody>
            <a:bodyPr lIns="0" tIns="0" rIns="0" bIns="0" rtlCol="0" anchor="t">
              <a:spAutoFit/>
            </a:bodyPr>
            <a:lstStyle/>
            <a:p>
              <a:pPr lvl="0" algn="ctr">
                <a:lnSpc>
                  <a:spcPts val="2400"/>
                </a:lnSpc>
                <a:spcBef>
                  <a:spcPct val="0"/>
                </a:spcBef>
              </a:pPr>
              <a:r>
                <a:rPr lang="sv-SE" sz="2400" dirty="0">
                  <a:solidFill>
                    <a:srgbClr val="000000"/>
                  </a:solidFill>
                  <a:latin typeface="Agrandir Medium"/>
                </a:rPr>
                <a:t>Otillräcklig samarbets-förmåga hos eleverna</a:t>
              </a:r>
              <a:endParaRPr lang="en-US" sz="2400" u="none" dirty="0">
                <a:solidFill>
                  <a:srgbClr val="000000"/>
                </a:solidFill>
                <a:latin typeface="Agrandir Medium"/>
              </a:endParaRPr>
            </a:p>
          </p:txBody>
        </p:sp>
      </p:grpSp>
      <p:grpSp>
        <p:nvGrpSpPr>
          <p:cNvPr id="20" name="Group 20"/>
          <p:cNvGrpSpPr/>
          <p:nvPr/>
        </p:nvGrpSpPr>
        <p:grpSpPr>
          <a:xfrm>
            <a:off x="12914185" y="6316573"/>
            <a:ext cx="2212940" cy="2425955"/>
            <a:chOff x="0" y="0"/>
            <a:chExt cx="2950586" cy="3234606"/>
          </a:xfrm>
        </p:grpSpPr>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20802" y="0"/>
              <a:ext cx="2708983" cy="3234606"/>
            </a:xfrm>
            <a:prstGeom prst="rect">
              <a:avLst/>
            </a:prstGeom>
          </p:spPr>
        </p:pic>
        <p:sp>
          <p:nvSpPr>
            <p:cNvPr id="22" name="TextBox 22"/>
            <p:cNvSpPr txBox="1"/>
            <p:nvPr/>
          </p:nvSpPr>
          <p:spPr>
            <a:xfrm>
              <a:off x="0" y="892133"/>
              <a:ext cx="2950586" cy="828432"/>
            </a:xfrm>
            <a:prstGeom prst="rect">
              <a:avLst/>
            </a:prstGeom>
          </p:spPr>
          <p:txBody>
            <a:bodyPr lIns="0" tIns="0" rIns="0" bIns="0" rtlCol="0" anchor="t">
              <a:spAutoFit/>
            </a:bodyPr>
            <a:lstStyle/>
            <a:p>
              <a:pPr lvl="0" algn="ctr">
                <a:lnSpc>
                  <a:spcPts val="2400"/>
                </a:lnSpc>
                <a:spcBef>
                  <a:spcPct val="0"/>
                </a:spcBef>
              </a:pPr>
              <a:r>
                <a:rPr lang="en-US" sz="2400" dirty="0" err="1">
                  <a:solidFill>
                    <a:srgbClr val="000000"/>
                  </a:solidFill>
                  <a:latin typeface="Agrandir Medium"/>
                </a:rPr>
                <a:t>Föråldrat</a:t>
              </a:r>
              <a:r>
                <a:rPr lang="en-US" sz="2400" dirty="0">
                  <a:solidFill>
                    <a:srgbClr val="000000"/>
                  </a:solidFill>
                  <a:latin typeface="Agrandir Medium"/>
                </a:rPr>
                <a:t> </a:t>
              </a:r>
              <a:r>
                <a:rPr lang="en-US" sz="2400" dirty="0" err="1">
                  <a:solidFill>
                    <a:srgbClr val="000000"/>
                  </a:solidFill>
                  <a:latin typeface="Agrandir Medium"/>
                </a:rPr>
                <a:t>innehåll</a:t>
              </a:r>
              <a:endParaRPr lang="en-US" sz="2400" u="none" dirty="0">
                <a:solidFill>
                  <a:srgbClr val="000000"/>
                </a:solidFill>
                <a:latin typeface="Agrandir Medium"/>
              </a:endParaRPr>
            </a:p>
          </p:txBody>
        </p:sp>
      </p:grpSp>
      <p:pic>
        <p:nvPicPr>
          <p:cNvPr id="23" name="Picture 2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823193" y="1220527"/>
            <a:ext cx="2209044" cy="2637664"/>
          </a:xfrm>
          <a:prstGeom prst="rect">
            <a:avLst/>
          </a:prstGeom>
        </p:spPr>
      </p:pic>
      <p:sp>
        <p:nvSpPr>
          <p:cNvPr id="24" name="TextBox 24"/>
          <p:cNvSpPr txBox="1"/>
          <p:nvPr/>
        </p:nvSpPr>
        <p:spPr>
          <a:xfrm>
            <a:off x="2905393" y="1556379"/>
            <a:ext cx="2044644" cy="1544654"/>
          </a:xfrm>
          <a:prstGeom prst="rect">
            <a:avLst/>
          </a:prstGeom>
        </p:spPr>
        <p:txBody>
          <a:bodyPr lIns="0" tIns="0" rIns="0" bIns="0" rtlCol="0" anchor="t">
            <a:spAutoFit/>
          </a:bodyPr>
          <a:lstStyle/>
          <a:p>
            <a:pPr lvl="0" algn="ctr">
              <a:lnSpc>
                <a:spcPts val="2400"/>
              </a:lnSpc>
            </a:pPr>
            <a:r>
              <a:rPr lang="sv-SE" sz="2400" dirty="0">
                <a:solidFill>
                  <a:srgbClr val="000000"/>
                </a:solidFill>
                <a:latin typeface="Agrandir Medium"/>
              </a:rPr>
              <a:t>Bristande kunskap om undervisningsmetoder i andra länder</a:t>
            </a:r>
            <a:endParaRPr lang="en-US" sz="2400" u="none" dirty="0">
              <a:solidFill>
                <a:srgbClr val="000000"/>
              </a:solidFill>
              <a:latin typeface="Agrandir Medium"/>
            </a:endParaRPr>
          </a:p>
        </p:txBody>
      </p:sp>
      <p:pic>
        <p:nvPicPr>
          <p:cNvPr id="25" name="Picture 7">
            <a:extLst>
              <a:ext uri="{FF2B5EF4-FFF2-40B4-BE49-F238E27FC236}">
                <a16:creationId xmlns:a16="http://schemas.microsoft.com/office/drawing/2014/main" id="{2D279B39-0669-940F-46BC-FBFAC7BEE56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74022">
            <a:off x="1205847" y="4099352"/>
            <a:ext cx="4821670" cy="2742325"/>
          </a:xfrm>
          <a:prstGeom prst="rect">
            <a:avLst/>
          </a:prstGeom>
        </p:spPr>
      </p:pic>
      <p:pic>
        <p:nvPicPr>
          <p:cNvPr id="26" name="Picture 26">
            <a:extLst>
              <a:ext uri="{FF2B5EF4-FFF2-40B4-BE49-F238E27FC236}">
                <a16:creationId xmlns:a16="http://schemas.microsoft.com/office/drawing/2014/main" id="{F4E16E11-A373-CDAD-5587-6352CD3EB6E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4073757">
            <a:off x="1804340" y="3700697"/>
            <a:ext cx="1225261" cy="1225261"/>
          </a:xfrm>
          <a:prstGeom prst="rect">
            <a:avLst/>
          </a:prstGeom>
        </p:spPr>
      </p:pic>
    </p:spTree>
    <p:extLst>
      <p:ext uri="{BB962C8B-B14F-4D97-AF65-F5344CB8AC3E}">
        <p14:creationId xmlns:p14="http://schemas.microsoft.com/office/powerpoint/2010/main" val="54822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sv-SE"/>
          </a:p>
        </p:txBody>
      </p:sp>
      <p:sp>
        <p:nvSpPr>
          <p:cNvPr id="4" name="TextBox 4"/>
          <p:cNvSpPr txBox="1"/>
          <p:nvPr/>
        </p:nvSpPr>
        <p:spPr>
          <a:xfrm>
            <a:off x="481275" y="3037605"/>
            <a:ext cx="12598366" cy="1564531"/>
          </a:xfrm>
          <a:prstGeom prst="rect">
            <a:avLst/>
          </a:prstGeom>
        </p:spPr>
        <p:txBody>
          <a:bodyPr lIns="0" tIns="0" rIns="0" bIns="0" rtlCol="0" anchor="t">
            <a:spAutoFit/>
          </a:bodyPr>
          <a:lstStyle/>
          <a:p>
            <a:pPr>
              <a:lnSpc>
                <a:spcPts val="6106"/>
              </a:lnSpc>
            </a:pPr>
            <a:r>
              <a:rPr lang="en-US" sz="5175" spc="300" dirty="0">
                <a:solidFill>
                  <a:srgbClr val="004AAD"/>
                </a:solidFill>
                <a:latin typeface="Hussar Bold Bold Italics"/>
              </a:rPr>
              <a:t>GÖR EN ANALYS AV VAD SOM ÄR ORSAKER OCH VAD SOM ÄR EFFEKTER</a:t>
            </a:r>
          </a:p>
        </p:txBody>
      </p:sp>
      <p:sp>
        <p:nvSpPr>
          <p:cNvPr id="5" name="TextBox 5"/>
          <p:cNvSpPr txBox="1"/>
          <p:nvPr/>
        </p:nvSpPr>
        <p:spPr>
          <a:xfrm>
            <a:off x="481275" y="2052220"/>
            <a:ext cx="7905459" cy="913712"/>
          </a:xfrm>
          <a:prstGeom prst="rect">
            <a:avLst/>
          </a:prstGeom>
        </p:spPr>
        <p:txBody>
          <a:bodyPr lIns="0" tIns="0" rIns="0" bIns="0" rtlCol="0" anchor="t">
            <a:spAutoFit/>
          </a:bodyPr>
          <a:lstStyle/>
          <a:p>
            <a:pPr lvl="0">
              <a:lnSpc>
                <a:spcPts val="7080"/>
              </a:lnSpc>
              <a:spcBef>
                <a:spcPct val="0"/>
              </a:spcBef>
            </a:pPr>
            <a:r>
              <a:rPr lang="en-US" sz="6000" spc="348" dirty="0">
                <a:solidFill>
                  <a:srgbClr val="000000"/>
                </a:solidFill>
                <a:latin typeface="Hussar Bold"/>
              </a:rPr>
              <a:t>STEG 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0" y="-230394"/>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7230" y="3308864"/>
            <a:ext cx="3092931" cy="290735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01704" y="3725045"/>
            <a:ext cx="4177797" cy="2376122"/>
          </a:xfrm>
          <a:prstGeom prst="rect">
            <a:avLst/>
          </a:prstGeom>
        </p:spPr>
      </p:pic>
      <p:grpSp>
        <p:nvGrpSpPr>
          <p:cNvPr id="6" name="Group 6"/>
          <p:cNvGrpSpPr/>
          <p:nvPr/>
        </p:nvGrpSpPr>
        <p:grpSpPr>
          <a:xfrm>
            <a:off x="11836138" y="1226080"/>
            <a:ext cx="4225802" cy="8700206"/>
            <a:chOff x="0" y="-85725"/>
            <a:chExt cx="5634402" cy="11600274"/>
          </a:xfrm>
        </p:grpSpPr>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71117">
              <a:off x="3539871" y="1636786"/>
              <a:ext cx="2094531" cy="2137406"/>
            </a:xfrm>
            <a:prstGeom prst="rect">
              <a:avLst/>
            </a:prstGeom>
          </p:spPr>
        </p:pic>
        <p:sp>
          <p:nvSpPr>
            <p:cNvPr id="8" name="TextBox 8"/>
            <p:cNvSpPr txBox="1"/>
            <p:nvPr/>
          </p:nvSpPr>
          <p:spPr>
            <a:xfrm>
              <a:off x="0" y="4739148"/>
              <a:ext cx="5570394" cy="1258570"/>
            </a:xfrm>
            <a:prstGeom prst="rect">
              <a:avLst/>
            </a:prstGeom>
          </p:spPr>
          <p:txBody>
            <a:bodyPr lIns="0" tIns="0" rIns="0" bIns="0" rtlCol="0" anchor="t">
              <a:spAutoFit/>
            </a:bodyPr>
            <a:lstStyle/>
            <a:p>
              <a:pPr lvl="0" algn="ctr">
                <a:lnSpc>
                  <a:spcPts val="3599"/>
                </a:lnSpc>
              </a:pPr>
              <a:r>
                <a:rPr lang="en-US" sz="3599" dirty="0">
                  <a:solidFill>
                    <a:srgbClr val="FFFFFF"/>
                  </a:solidFill>
                  <a:latin typeface="Permanent Marker"/>
                </a:rPr>
                <a:t>Central </a:t>
              </a:r>
              <a:r>
                <a:rPr lang="en-US" sz="3599" dirty="0" err="1">
                  <a:solidFill>
                    <a:srgbClr val="FFFFFF"/>
                  </a:solidFill>
                  <a:latin typeface="Permanent Marker"/>
                </a:rPr>
                <a:t>fråga</a:t>
              </a:r>
              <a:r>
                <a:rPr lang="en-US" sz="3599" dirty="0">
                  <a:solidFill>
                    <a:srgbClr val="FFFFFF"/>
                  </a:solidFill>
                  <a:latin typeface="Permanent Marker"/>
                </a:rPr>
                <a:t>/problem</a:t>
              </a:r>
              <a:endParaRPr lang="en-US" sz="3599" u="none" dirty="0">
                <a:solidFill>
                  <a:srgbClr val="FFFFFF"/>
                </a:solidFill>
                <a:latin typeface="Permanent Marker"/>
              </a:endParaRPr>
            </a:p>
          </p:txBody>
        </p:sp>
        <p:sp>
          <p:nvSpPr>
            <p:cNvPr id="9" name="TextBox 9"/>
            <p:cNvSpPr txBox="1"/>
            <p:nvPr/>
          </p:nvSpPr>
          <p:spPr>
            <a:xfrm>
              <a:off x="3603878" y="9854094"/>
              <a:ext cx="1966516" cy="1660455"/>
            </a:xfrm>
            <a:prstGeom prst="rect">
              <a:avLst/>
            </a:prstGeom>
          </p:spPr>
          <p:txBody>
            <a:bodyPr lIns="0" tIns="0" rIns="0" bIns="0" rtlCol="0" anchor="t">
              <a:spAutoFit/>
            </a:bodyPr>
            <a:lstStyle/>
            <a:p>
              <a:pPr lvl="0" algn="ctr">
                <a:lnSpc>
                  <a:spcPts val="5039"/>
                </a:lnSpc>
                <a:spcBef>
                  <a:spcPct val="0"/>
                </a:spcBef>
              </a:pPr>
              <a:r>
                <a:rPr lang="en-US" sz="3599" dirty="0" err="1">
                  <a:solidFill>
                    <a:srgbClr val="FFFFFF"/>
                  </a:solidFill>
                  <a:latin typeface="Permanent Marker"/>
                </a:rPr>
                <a:t>Orsakar</a:t>
              </a:r>
              <a:endParaRPr lang="en-US" sz="3599" u="none" dirty="0">
                <a:solidFill>
                  <a:srgbClr val="FFFFFF"/>
                </a:solidFill>
                <a:latin typeface="Permanent Marker"/>
              </a:endParaRPr>
            </a:p>
          </p:txBody>
        </p:sp>
        <p:sp>
          <p:nvSpPr>
            <p:cNvPr id="10" name="TextBox 10"/>
            <p:cNvSpPr txBox="1"/>
            <p:nvPr/>
          </p:nvSpPr>
          <p:spPr>
            <a:xfrm>
              <a:off x="3710241" y="-85725"/>
              <a:ext cx="1860153" cy="1660455"/>
            </a:xfrm>
            <a:prstGeom prst="rect">
              <a:avLst/>
            </a:prstGeom>
          </p:spPr>
          <p:txBody>
            <a:bodyPr lIns="0" tIns="0" rIns="0" bIns="0" rtlCol="0" anchor="t">
              <a:spAutoFit/>
            </a:bodyPr>
            <a:lstStyle/>
            <a:p>
              <a:pPr algn="ctr">
                <a:lnSpc>
                  <a:spcPts val="5039"/>
                </a:lnSpc>
              </a:pPr>
              <a:r>
                <a:rPr lang="en-US" sz="3599" dirty="0" err="1">
                  <a:solidFill>
                    <a:srgbClr val="FFFFFF"/>
                  </a:solidFill>
                  <a:latin typeface="Permanent Marker"/>
                </a:rPr>
                <a:t>Effekt</a:t>
              </a:r>
              <a:endParaRPr lang="en-US" sz="3599" dirty="0">
                <a:solidFill>
                  <a:srgbClr val="FFFFFF"/>
                </a:solidFill>
                <a:latin typeface="Permanent Marker"/>
              </a:endParaRPr>
            </a:p>
          </p:txBody>
        </p:sp>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71117">
              <a:off x="3539871" y="6900066"/>
              <a:ext cx="2094531" cy="2137406"/>
            </a:xfrm>
            <a:prstGeom prst="rect">
              <a:avLst/>
            </a:prstGeom>
          </p:spPr>
        </p:pic>
      </p:grpSp>
      <p:grpSp>
        <p:nvGrpSpPr>
          <p:cNvPr id="12" name="Group 12"/>
          <p:cNvGrpSpPr/>
          <p:nvPr/>
        </p:nvGrpSpPr>
        <p:grpSpPr>
          <a:xfrm>
            <a:off x="313452" y="3386428"/>
            <a:ext cx="3211214" cy="3548303"/>
            <a:chOff x="-6147" y="-712684"/>
            <a:chExt cx="4281619" cy="4731070"/>
          </a:xfrm>
        </p:grpSpPr>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147" y="-712684"/>
              <a:ext cx="4281619" cy="4731070"/>
            </a:xfrm>
            <a:prstGeom prst="rect">
              <a:avLst/>
            </a:prstGeom>
          </p:spPr>
        </p:pic>
        <p:sp>
          <p:nvSpPr>
            <p:cNvPr id="14" name="TextBox 14"/>
            <p:cNvSpPr txBox="1"/>
            <p:nvPr/>
          </p:nvSpPr>
          <p:spPr>
            <a:xfrm>
              <a:off x="199593" y="1086470"/>
              <a:ext cx="3601679" cy="1333698"/>
            </a:xfrm>
            <a:prstGeom prst="rect">
              <a:avLst/>
            </a:prstGeom>
          </p:spPr>
          <p:txBody>
            <a:bodyPr wrap="square" lIns="0" tIns="0" rIns="0" bIns="0" rtlCol="0" anchor="t">
              <a:spAutoFit/>
            </a:bodyPr>
            <a:lstStyle/>
            <a:p>
              <a:pPr lvl="0" algn="ctr">
                <a:lnSpc>
                  <a:spcPts val="2640"/>
                </a:lnSpc>
                <a:spcBef>
                  <a:spcPct val="0"/>
                </a:spcBef>
              </a:pPr>
              <a:r>
                <a:rPr lang="sv-SE" sz="2400" dirty="0">
                  <a:solidFill>
                    <a:srgbClr val="000000"/>
                  </a:solidFill>
                  <a:latin typeface="Agrandir Medium"/>
                </a:rPr>
                <a:t>Underutvecklat kritisk tänkande bland studenter</a:t>
              </a:r>
              <a:endParaRPr lang="en-US" sz="2400" u="none" dirty="0">
                <a:solidFill>
                  <a:srgbClr val="000000"/>
                </a:solidFill>
                <a:latin typeface="Agrandir Medium"/>
              </a:endParaRPr>
            </a:p>
          </p:txBody>
        </p:sp>
      </p:grpSp>
      <p:grpSp>
        <p:nvGrpSpPr>
          <p:cNvPr id="15" name="Group 15"/>
          <p:cNvGrpSpPr/>
          <p:nvPr/>
        </p:nvGrpSpPr>
        <p:grpSpPr>
          <a:xfrm>
            <a:off x="1354822" y="6900572"/>
            <a:ext cx="2186432" cy="2549775"/>
            <a:chOff x="0" y="0"/>
            <a:chExt cx="2915243" cy="3399700"/>
          </a:xfrm>
        </p:grpSpPr>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2915243" cy="3399700"/>
            </a:xfrm>
            <a:prstGeom prst="rect">
              <a:avLst/>
            </a:prstGeom>
          </p:spPr>
        </p:pic>
        <p:sp>
          <p:nvSpPr>
            <p:cNvPr id="17" name="TextBox 17"/>
            <p:cNvSpPr txBox="1"/>
            <p:nvPr/>
          </p:nvSpPr>
          <p:spPr>
            <a:xfrm>
              <a:off x="0" y="992775"/>
              <a:ext cx="2915243" cy="2059539"/>
            </a:xfrm>
            <a:prstGeom prst="rect">
              <a:avLst/>
            </a:prstGeom>
          </p:spPr>
          <p:txBody>
            <a:bodyPr lIns="0" tIns="0" rIns="0" bIns="0" rtlCol="0" anchor="t">
              <a:spAutoFit/>
            </a:bodyPr>
            <a:lstStyle/>
            <a:p>
              <a:pPr marL="0" lvl="0" indent="0" algn="ctr">
                <a:lnSpc>
                  <a:spcPts val="2400"/>
                </a:lnSpc>
                <a:spcBef>
                  <a:spcPct val="0"/>
                </a:spcBef>
              </a:pPr>
              <a:r>
                <a:rPr lang="en-US" sz="2400" u="none" dirty="0" err="1">
                  <a:solidFill>
                    <a:srgbClr val="000000"/>
                  </a:solidFill>
                  <a:latin typeface="Agrandir Medium"/>
                </a:rPr>
                <a:t>Otillräckliga</a:t>
              </a:r>
              <a:r>
                <a:rPr lang="en-US" sz="2400" u="none" dirty="0">
                  <a:solidFill>
                    <a:srgbClr val="000000"/>
                  </a:solidFill>
                  <a:latin typeface="Agrandir Medium"/>
                </a:rPr>
                <a:t> </a:t>
              </a:r>
              <a:r>
                <a:rPr lang="en-US" sz="2400" u="none" dirty="0" err="1">
                  <a:solidFill>
                    <a:srgbClr val="000000"/>
                  </a:solidFill>
                  <a:latin typeface="Agrandir Medium"/>
                </a:rPr>
                <a:t>kunskaper</a:t>
              </a:r>
              <a:r>
                <a:rPr lang="en-US" sz="2400" u="none" dirty="0">
                  <a:solidFill>
                    <a:srgbClr val="000000"/>
                  </a:solidFill>
                  <a:latin typeface="Agrandir Medium"/>
                </a:rPr>
                <a:t> i </a:t>
              </a:r>
              <a:r>
                <a:rPr lang="en-US" sz="2400" u="none" dirty="0" err="1">
                  <a:solidFill>
                    <a:srgbClr val="000000"/>
                  </a:solidFill>
                  <a:latin typeface="Agrandir Medium"/>
                </a:rPr>
                <a:t>hur</a:t>
              </a:r>
              <a:r>
                <a:rPr lang="en-US" sz="2400" u="none" dirty="0">
                  <a:solidFill>
                    <a:srgbClr val="000000"/>
                  </a:solidFill>
                  <a:latin typeface="Agrandir Medium"/>
                </a:rPr>
                <a:t> </a:t>
              </a:r>
              <a:r>
                <a:rPr lang="en-US" sz="2400" u="none" dirty="0" err="1">
                  <a:solidFill>
                    <a:srgbClr val="000000"/>
                  </a:solidFill>
                  <a:latin typeface="Agrandir Medium"/>
                </a:rPr>
                <a:t>digitala</a:t>
              </a:r>
              <a:r>
                <a:rPr lang="en-US" sz="2400" u="none" dirty="0">
                  <a:solidFill>
                    <a:srgbClr val="000000"/>
                  </a:solidFill>
                  <a:latin typeface="Agrandir Medium"/>
                </a:rPr>
                <a:t> </a:t>
              </a:r>
              <a:r>
                <a:rPr lang="en-US" sz="2400" u="none" dirty="0" err="1">
                  <a:solidFill>
                    <a:srgbClr val="000000"/>
                  </a:solidFill>
                  <a:latin typeface="Agrandir Medium"/>
                </a:rPr>
                <a:t>verktyg</a:t>
              </a:r>
              <a:r>
                <a:rPr lang="en-US" sz="2400" u="none" dirty="0">
                  <a:solidFill>
                    <a:srgbClr val="000000"/>
                  </a:solidFill>
                  <a:latin typeface="Agrandir Medium"/>
                </a:rPr>
                <a:t> </a:t>
              </a:r>
              <a:r>
                <a:rPr lang="en-US" sz="2400" u="none" dirty="0" err="1">
                  <a:solidFill>
                    <a:srgbClr val="000000"/>
                  </a:solidFill>
                  <a:latin typeface="Agrandir Medium"/>
                </a:rPr>
                <a:t>kan</a:t>
              </a:r>
              <a:r>
                <a:rPr lang="en-US" sz="2400" u="none" dirty="0">
                  <a:solidFill>
                    <a:srgbClr val="000000"/>
                  </a:solidFill>
                  <a:latin typeface="Agrandir Medium"/>
                </a:rPr>
                <a:t> </a:t>
              </a:r>
              <a:r>
                <a:rPr lang="en-US" sz="2400" u="none" dirty="0" err="1">
                  <a:solidFill>
                    <a:srgbClr val="000000"/>
                  </a:solidFill>
                  <a:latin typeface="Agrandir Medium"/>
                </a:rPr>
                <a:t>användas</a:t>
              </a:r>
              <a:endParaRPr lang="en-US" sz="2400" u="none" dirty="0">
                <a:solidFill>
                  <a:srgbClr val="000000"/>
                </a:solidFill>
                <a:latin typeface="Agrandir Medium"/>
              </a:endParaRPr>
            </a:p>
          </p:txBody>
        </p:sp>
      </p:grpSp>
      <p:grpSp>
        <p:nvGrpSpPr>
          <p:cNvPr id="18" name="Group 18"/>
          <p:cNvGrpSpPr/>
          <p:nvPr/>
        </p:nvGrpSpPr>
        <p:grpSpPr>
          <a:xfrm rot="206250">
            <a:off x="3930611" y="7485855"/>
            <a:ext cx="2212940" cy="2425955"/>
            <a:chOff x="0" y="0"/>
            <a:chExt cx="2950586" cy="3234606"/>
          </a:xfrm>
        </p:grpSpPr>
        <p:pic>
          <p:nvPicPr>
            <p:cNvPr id="19"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0802" y="0"/>
              <a:ext cx="2708983" cy="3234606"/>
            </a:xfrm>
            <a:prstGeom prst="rect">
              <a:avLst/>
            </a:prstGeom>
          </p:spPr>
        </p:pic>
        <p:sp>
          <p:nvSpPr>
            <p:cNvPr id="20" name="TextBox 20"/>
            <p:cNvSpPr txBox="1"/>
            <p:nvPr/>
          </p:nvSpPr>
          <p:spPr>
            <a:xfrm>
              <a:off x="0" y="1174512"/>
              <a:ext cx="2950586" cy="828432"/>
            </a:xfrm>
            <a:prstGeom prst="rect">
              <a:avLst/>
            </a:prstGeom>
          </p:spPr>
          <p:txBody>
            <a:bodyPr lIns="0" tIns="0" rIns="0" bIns="0" rtlCol="0" anchor="t">
              <a:spAutoFit/>
            </a:bodyPr>
            <a:lstStyle/>
            <a:p>
              <a:pPr lvl="0" algn="ctr">
                <a:lnSpc>
                  <a:spcPts val="2400"/>
                </a:lnSpc>
                <a:spcBef>
                  <a:spcPct val="0"/>
                </a:spcBef>
              </a:pPr>
              <a:r>
                <a:rPr lang="en-US" sz="2400" dirty="0" err="1">
                  <a:solidFill>
                    <a:srgbClr val="000000"/>
                  </a:solidFill>
                  <a:latin typeface="Agrandir Medium"/>
                </a:rPr>
                <a:t>Föråldrat</a:t>
              </a:r>
              <a:r>
                <a:rPr lang="en-US" sz="2400" dirty="0">
                  <a:solidFill>
                    <a:srgbClr val="000000"/>
                  </a:solidFill>
                  <a:latin typeface="Agrandir Medium"/>
                </a:rPr>
                <a:t> </a:t>
              </a:r>
              <a:r>
                <a:rPr lang="en-US" sz="2400" dirty="0" err="1">
                  <a:solidFill>
                    <a:srgbClr val="000000"/>
                  </a:solidFill>
                  <a:latin typeface="Agrandir Medium"/>
                </a:rPr>
                <a:t>innehåll</a:t>
              </a:r>
              <a:endParaRPr lang="en-US" sz="2400" u="none" dirty="0">
                <a:solidFill>
                  <a:srgbClr val="000000"/>
                </a:solidFill>
                <a:latin typeface="Agrandir Medium"/>
              </a:endParaRPr>
            </a:p>
          </p:txBody>
        </p:sp>
      </p:grpSp>
      <p:grpSp>
        <p:nvGrpSpPr>
          <p:cNvPr id="21" name="Group 21"/>
          <p:cNvGrpSpPr/>
          <p:nvPr/>
        </p:nvGrpSpPr>
        <p:grpSpPr>
          <a:xfrm rot="-202749">
            <a:off x="6225441" y="6963175"/>
            <a:ext cx="2196996" cy="2468535"/>
            <a:chOff x="0" y="0"/>
            <a:chExt cx="2929328" cy="3291380"/>
          </a:xfrm>
        </p:grpSpPr>
        <p:pic>
          <p:nvPicPr>
            <p:cNvPr id="22" name="Picture 2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0" y="0"/>
              <a:ext cx="2929328" cy="3291380"/>
            </a:xfrm>
            <a:prstGeom prst="rect">
              <a:avLst/>
            </a:prstGeom>
          </p:spPr>
        </p:pic>
        <p:sp>
          <p:nvSpPr>
            <p:cNvPr id="23" name="TextBox 23"/>
            <p:cNvSpPr txBox="1"/>
            <p:nvPr/>
          </p:nvSpPr>
          <p:spPr>
            <a:xfrm>
              <a:off x="149177" y="1244768"/>
              <a:ext cx="2630975" cy="1238800"/>
            </a:xfrm>
            <a:prstGeom prst="rect">
              <a:avLst/>
            </a:prstGeom>
          </p:spPr>
          <p:txBody>
            <a:bodyPr lIns="0" tIns="0" rIns="0" bIns="0" rtlCol="0" anchor="t">
              <a:spAutoFit/>
            </a:bodyPr>
            <a:lstStyle/>
            <a:p>
              <a:pPr lvl="0" algn="ctr">
                <a:lnSpc>
                  <a:spcPts val="2400"/>
                </a:lnSpc>
                <a:spcBef>
                  <a:spcPct val="0"/>
                </a:spcBef>
              </a:pPr>
              <a:r>
                <a:rPr lang="en-US" sz="2400" dirty="0" err="1">
                  <a:solidFill>
                    <a:srgbClr val="000000"/>
                  </a:solidFill>
                  <a:latin typeface="Agrandir Medium"/>
                </a:rPr>
                <a:t>Låg</a:t>
              </a:r>
              <a:r>
                <a:rPr lang="en-US" sz="2400" dirty="0">
                  <a:solidFill>
                    <a:srgbClr val="000000"/>
                  </a:solidFill>
                  <a:latin typeface="Agrandir Medium"/>
                </a:rPr>
                <a:t> motivation hos </a:t>
              </a:r>
              <a:r>
                <a:rPr lang="en-US" sz="2400" dirty="0" err="1">
                  <a:solidFill>
                    <a:srgbClr val="000000"/>
                  </a:solidFill>
                  <a:latin typeface="Agrandir Medium"/>
                </a:rPr>
                <a:t>elever</a:t>
              </a:r>
              <a:endParaRPr lang="en-US" sz="2400" u="none" dirty="0">
                <a:solidFill>
                  <a:srgbClr val="000000"/>
                </a:solidFill>
                <a:latin typeface="Agrandir Medium"/>
              </a:endParaRPr>
            </a:p>
          </p:txBody>
        </p:sp>
      </p:grpSp>
      <p:grpSp>
        <p:nvGrpSpPr>
          <p:cNvPr id="24" name="Group 24"/>
          <p:cNvGrpSpPr/>
          <p:nvPr/>
        </p:nvGrpSpPr>
        <p:grpSpPr>
          <a:xfrm rot="262556">
            <a:off x="8130344" y="6875315"/>
            <a:ext cx="2813038" cy="2644255"/>
            <a:chOff x="0" y="0"/>
            <a:chExt cx="3750717" cy="3525674"/>
          </a:xfrm>
        </p:grpSpPr>
        <p:pic>
          <p:nvPicPr>
            <p:cNvPr id="25" name="Picture 2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0"/>
              <a:ext cx="3750717" cy="3525674"/>
            </a:xfrm>
            <a:prstGeom prst="rect">
              <a:avLst/>
            </a:prstGeom>
          </p:spPr>
        </p:pic>
        <p:sp>
          <p:nvSpPr>
            <p:cNvPr id="26" name="TextBox 26"/>
            <p:cNvSpPr txBox="1"/>
            <p:nvPr/>
          </p:nvSpPr>
          <p:spPr>
            <a:xfrm>
              <a:off x="242017" y="1085076"/>
              <a:ext cx="3266682" cy="1649170"/>
            </a:xfrm>
            <a:prstGeom prst="rect">
              <a:avLst/>
            </a:prstGeom>
          </p:spPr>
          <p:txBody>
            <a:bodyPr lIns="0" tIns="0" rIns="0" bIns="0" rtlCol="0" anchor="t">
              <a:spAutoFit/>
            </a:bodyPr>
            <a:lstStyle/>
            <a:p>
              <a:pPr lvl="0" algn="ctr">
                <a:lnSpc>
                  <a:spcPts val="2400"/>
                </a:lnSpc>
                <a:spcBef>
                  <a:spcPct val="0"/>
                </a:spcBef>
              </a:pPr>
              <a:r>
                <a:rPr lang="sv-SE" sz="2400" dirty="0">
                  <a:solidFill>
                    <a:srgbClr val="000000"/>
                  </a:solidFill>
                  <a:latin typeface="Agrandir Medium"/>
                </a:rPr>
                <a:t>Otillräcklig förmåga hos eleverna om att arbeta i grupp</a:t>
              </a:r>
              <a:endParaRPr lang="en-US" sz="2400" u="none" dirty="0">
                <a:solidFill>
                  <a:srgbClr val="000000"/>
                </a:solidFill>
                <a:latin typeface="Agrandir Medium"/>
              </a:endParaRPr>
            </a:p>
          </p:txBody>
        </p:sp>
      </p:grpSp>
      <p:pic>
        <p:nvPicPr>
          <p:cNvPr id="27" name="Picture 27"/>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1040160" y="7127556"/>
            <a:ext cx="2209044" cy="2637664"/>
          </a:xfrm>
          <a:prstGeom prst="rect">
            <a:avLst/>
          </a:prstGeom>
        </p:spPr>
      </p:pic>
      <p:pic>
        <p:nvPicPr>
          <p:cNvPr id="28" name="Picture 2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607266" y="668264"/>
            <a:ext cx="7315200" cy="2121408"/>
          </a:xfrm>
          <a:prstGeom prst="rect">
            <a:avLst/>
          </a:prstGeom>
        </p:spPr>
      </p:pic>
      <p:sp>
        <p:nvSpPr>
          <p:cNvPr id="29" name="TextBox 29"/>
          <p:cNvSpPr txBox="1"/>
          <p:nvPr/>
        </p:nvSpPr>
        <p:spPr>
          <a:xfrm rot="-206609">
            <a:off x="3707377" y="982902"/>
            <a:ext cx="5489046" cy="1814471"/>
          </a:xfrm>
          <a:prstGeom prst="rect">
            <a:avLst/>
          </a:prstGeom>
        </p:spPr>
        <p:txBody>
          <a:bodyPr lIns="0" tIns="0" rIns="0" bIns="0" rtlCol="0" anchor="t">
            <a:spAutoFit/>
          </a:bodyPr>
          <a:lstStyle/>
          <a:p>
            <a:pPr marL="0" lvl="0" indent="0" algn="ctr">
              <a:lnSpc>
                <a:spcPts val="4648"/>
              </a:lnSpc>
            </a:pPr>
            <a:r>
              <a:rPr lang="en-US" sz="4998" spc="-114" dirty="0">
                <a:solidFill>
                  <a:srgbClr val="BE1931"/>
                </a:solidFill>
                <a:latin typeface="WC Mano Negra Bold"/>
              </a:rPr>
              <a:t>ELEVRESULTAT I NATURVETENSKAPLIGA ÄMNEN-</a:t>
            </a:r>
          </a:p>
        </p:txBody>
      </p:sp>
      <p:sp>
        <p:nvSpPr>
          <p:cNvPr id="30" name="TextBox 30"/>
          <p:cNvSpPr txBox="1"/>
          <p:nvPr/>
        </p:nvSpPr>
        <p:spPr>
          <a:xfrm>
            <a:off x="11122360" y="7463408"/>
            <a:ext cx="2044644" cy="1544654"/>
          </a:xfrm>
          <a:prstGeom prst="rect">
            <a:avLst/>
          </a:prstGeom>
        </p:spPr>
        <p:txBody>
          <a:bodyPr lIns="0" tIns="0" rIns="0" bIns="0" rtlCol="0" anchor="t">
            <a:spAutoFit/>
          </a:bodyPr>
          <a:lstStyle/>
          <a:p>
            <a:pPr lvl="0" algn="ctr">
              <a:lnSpc>
                <a:spcPts val="2400"/>
              </a:lnSpc>
            </a:pPr>
            <a:r>
              <a:rPr lang="sv-SE" sz="2400" dirty="0">
                <a:solidFill>
                  <a:srgbClr val="000000"/>
                </a:solidFill>
                <a:latin typeface="Agrandir Medium"/>
              </a:rPr>
              <a:t>Bristande kunskap om undervisningsmetoder i andra länder</a:t>
            </a:r>
            <a:endParaRPr lang="en-US" sz="2400" u="none" dirty="0">
              <a:solidFill>
                <a:srgbClr val="000000"/>
              </a:solidFill>
              <a:latin typeface="Agrandir Medium"/>
            </a:endParaRPr>
          </a:p>
        </p:txBody>
      </p:sp>
      <p:sp>
        <p:nvSpPr>
          <p:cNvPr id="35" name="textruta 34">
            <a:extLst>
              <a:ext uri="{FF2B5EF4-FFF2-40B4-BE49-F238E27FC236}">
                <a16:creationId xmlns:a16="http://schemas.microsoft.com/office/drawing/2014/main" id="{9ED4FAE7-CEAB-8C8B-B1A4-D72F31075467}"/>
              </a:ext>
            </a:extLst>
          </p:cNvPr>
          <p:cNvSpPr txBox="1"/>
          <p:nvPr/>
        </p:nvSpPr>
        <p:spPr>
          <a:xfrm>
            <a:off x="4724400" y="4118550"/>
            <a:ext cx="2781762" cy="1323439"/>
          </a:xfrm>
          <a:prstGeom prst="rect">
            <a:avLst/>
          </a:prstGeom>
          <a:noFill/>
        </p:spPr>
        <p:txBody>
          <a:bodyPr wrap="square">
            <a:spAutoFit/>
          </a:bodyPr>
          <a:lstStyle/>
          <a:p>
            <a:pPr marL="0" lvl="0" indent="0" algn="ctr">
              <a:lnSpc>
                <a:spcPts val="2400"/>
              </a:lnSpc>
              <a:spcBef>
                <a:spcPct val="0"/>
              </a:spcBef>
            </a:pPr>
            <a:r>
              <a:rPr lang="en-US" sz="2200" u="none" dirty="0" err="1">
                <a:solidFill>
                  <a:srgbClr val="000000"/>
                </a:solidFill>
                <a:latin typeface="Agrandir Medium"/>
              </a:rPr>
              <a:t>Begränsadekunskaper</a:t>
            </a:r>
            <a:r>
              <a:rPr lang="en-US" sz="2200" u="none" dirty="0">
                <a:solidFill>
                  <a:srgbClr val="000000"/>
                </a:solidFill>
                <a:latin typeface="Agrandir Medium"/>
              </a:rPr>
              <a:t> i </a:t>
            </a:r>
            <a:r>
              <a:rPr lang="en-US" sz="2200" u="none" dirty="0" err="1">
                <a:solidFill>
                  <a:srgbClr val="000000"/>
                </a:solidFill>
                <a:latin typeface="Agrandir Medium"/>
              </a:rPr>
              <a:t>hur</a:t>
            </a:r>
            <a:r>
              <a:rPr lang="en-US" sz="2200" u="none" dirty="0">
                <a:solidFill>
                  <a:srgbClr val="000000"/>
                </a:solidFill>
                <a:latin typeface="Agrandir Medium"/>
              </a:rPr>
              <a:t> man </a:t>
            </a:r>
            <a:r>
              <a:rPr lang="en-US" sz="2200" u="none" dirty="0" err="1">
                <a:solidFill>
                  <a:srgbClr val="000000"/>
                </a:solidFill>
                <a:latin typeface="Agrandir Medium"/>
              </a:rPr>
              <a:t>undervisar</a:t>
            </a:r>
            <a:r>
              <a:rPr lang="en-US" sz="2200" u="none" dirty="0">
                <a:solidFill>
                  <a:srgbClr val="000000"/>
                </a:solidFill>
                <a:latin typeface="Agrandir Medium"/>
              </a:rPr>
              <a:t> på </a:t>
            </a:r>
            <a:r>
              <a:rPr lang="en-US" sz="2200" u="none" dirty="0" err="1">
                <a:solidFill>
                  <a:srgbClr val="000000"/>
                </a:solidFill>
                <a:latin typeface="Agrandir Medium"/>
              </a:rPr>
              <a:t>nya</a:t>
            </a:r>
            <a:r>
              <a:rPr lang="en-US" sz="2200" u="none" dirty="0">
                <a:solidFill>
                  <a:srgbClr val="000000"/>
                </a:solidFill>
                <a:latin typeface="Agrandir Medium"/>
              </a:rPr>
              <a:t> </a:t>
            </a:r>
            <a:r>
              <a:rPr lang="en-US" sz="2200" u="none" dirty="0" err="1">
                <a:solidFill>
                  <a:srgbClr val="000000"/>
                </a:solidFill>
                <a:latin typeface="Agrandir Medium"/>
              </a:rPr>
              <a:t>sätt</a:t>
            </a:r>
            <a:r>
              <a:rPr lang="en-US" sz="2200" u="none" dirty="0">
                <a:solidFill>
                  <a:srgbClr val="000000"/>
                </a:solidFill>
                <a:latin typeface="Agrandir Medium"/>
              </a:rPr>
              <a:t> I dessa </a:t>
            </a:r>
            <a:r>
              <a:rPr lang="en-US" sz="2200" u="none" dirty="0" err="1">
                <a:solidFill>
                  <a:srgbClr val="000000"/>
                </a:solidFill>
                <a:latin typeface="Agrandir Medium"/>
              </a:rPr>
              <a:t>ämnen</a:t>
            </a:r>
            <a:endParaRPr lang="en-US" sz="2200" u="none" dirty="0">
              <a:solidFill>
                <a:srgbClr val="000000"/>
              </a:solidFill>
              <a:latin typeface="Agrandir Medium"/>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sv-SE"/>
          </a:p>
        </p:txBody>
      </p:sp>
      <p:sp>
        <p:nvSpPr>
          <p:cNvPr id="4" name="TextBox 4"/>
          <p:cNvSpPr txBox="1"/>
          <p:nvPr/>
        </p:nvSpPr>
        <p:spPr>
          <a:xfrm>
            <a:off x="481275" y="3037605"/>
            <a:ext cx="12598366" cy="2346796"/>
          </a:xfrm>
          <a:prstGeom prst="rect">
            <a:avLst/>
          </a:prstGeom>
        </p:spPr>
        <p:txBody>
          <a:bodyPr lIns="0" tIns="0" rIns="0" bIns="0" rtlCol="0" anchor="t">
            <a:spAutoFit/>
          </a:bodyPr>
          <a:lstStyle/>
          <a:p>
            <a:pPr>
              <a:lnSpc>
                <a:spcPts val="6106"/>
              </a:lnSpc>
            </a:pPr>
            <a:r>
              <a:rPr lang="sv-SE" sz="5175" spc="300" dirty="0">
                <a:solidFill>
                  <a:srgbClr val="004AAD"/>
                </a:solidFill>
                <a:latin typeface="Hussar Bold Bold Italics"/>
              </a:rPr>
              <a:t>BYGG ETT PROBLEMTRÄD SOM ÅTERSPEGLAR DIN GEMENSAMMA ANALYS AV VERKLIGHETEN</a:t>
            </a:r>
            <a:endParaRPr lang="en-US" sz="5175" spc="300" dirty="0">
              <a:solidFill>
                <a:srgbClr val="004AAD"/>
              </a:solidFill>
              <a:latin typeface="Hussar Bold Bold Italics"/>
            </a:endParaRPr>
          </a:p>
        </p:txBody>
      </p:sp>
      <p:sp>
        <p:nvSpPr>
          <p:cNvPr id="5" name="TextBox 5"/>
          <p:cNvSpPr txBox="1"/>
          <p:nvPr/>
        </p:nvSpPr>
        <p:spPr>
          <a:xfrm>
            <a:off x="481275" y="2052220"/>
            <a:ext cx="7905459" cy="901065"/>
          </a:xfrm>
          <a:prstGeom prst="rect">
            <a:avLst/>
          </a:prstGeom>
        </p:spPr>
        <p:txBody>
          <a:bodyPr lIns="0" tIns="0" rIns="0" bIns="0" rtlCol="0" anchor="t">
            <a:spAutoFit/>
          </a:bodyPr>
          <a:lstStyle/>
          <a:p>
            <a:pPr marL="0" lvl="0" indent="0" algn="l">
              <a:lnSpc>
                <a:spcPts val="7080"/>
              </a:lnSpc>
              <a:spcBef>
                <a:spcPct val="0"/>
              </a:spcBef>
            </a:pPr>
            <a:r>
              <a:rPr lang="en-US" sz="6000" spc="348">
                <a:solidFill>
                  <a:srgbClr val="000000"/>
                </a:solidFill>
                <a:latin typeface="Hussar Bold"/>
              </a:rPr>
              <a:t>STEP 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18784"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7230" y="3308864"/>
            <a:ext cx="3092931" cy="290735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01704" y="3725045"/>
            <a:ext cx="4177797" cy="2376122"/>
          </a:xfrm>
          <a:prstGeom prst="rect">
            <a:avLst/>
          </a:prstGeom>
        </p:spPr>
      </p:pic>
      <p:grpSp>
        <p:nvGrpSpPr>
          <p:cNvPr id="6" name="Group 6"/>
          <p:cNvGrpSpPr/>
          <p:nvPr/>
        </p:nvGrpSpPr>
        <p:grpSpPr>
          <a:xfrm>
            <a:off x="11836138" y="1226080"/>
            <a:ext cx="4225802" cy="8700206"/>
            <a:chOff x="0" y="-85725"/>
            <a:chExt cx="5634402" cy="11600274"/>
          </a:xfrm>
        </p:grpSpPr>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71117">
              <a:off x="3539871" y="1636786"/>
              <a:ext cx="2094531" cy="2137406"/>
            </a:xfrm>
            <a:prstGeom prst="rect">
              <a:avLst/>
            </a:prstGeom>
          </p:spPr>
        </p:pic>
        <p:sp>
          <p:nvSpPr>
            <p:cNvPr id="8" name="TextBox 8"/>
            <p:cNvSpPr txBox="1"/>
            <p:nvPr/>
          </p:nvSpPr>
          <p:spPr>
            <a:xfrm>
              <a:off x="0" y="4739148"/>
              <a:ext cx="5570394" cy="1258570"/>
            </a:xfrm>
            <a:prstGeom prst="rect">
              <a:avLst/>
            </a:prstGeom>
          </p:spPr>
          <p:txBody>
            <a:bodyPr lIns="0" tIns="0" rIns="0" bIns="0" rtlCol="0" anchor="t">
              <a:spAutoFit/>
            </a:bodyPr>
            <a:lstStyle/>
            <a:p>
              <a:pPr lvl="0" algn="ctr">
                <a:lnSpc>
                  <a:spcPts val="3599"/>
                </a:lnSpc>
              </a:pPr>
              <a:r>
                <a:rPr lang="en-US" sz="3599" dirty="0">
                  <a:solidFill>
                    <a:srgbClr val="FFFFFF"/>
                  </a:solidFill>
                  <a:latin typeface="Permanent Marker"/>
                </a:rPr>
                <a:t>Central </a:t>
              </a:r>
              <a:r>
                <a:rPr lang="en-US" sz="3599" dirty="0" err="1">
                  <a:solidFill>
                    <a:srgbClr val="FFFFFF"/>
                  </a:solidFill>
                  <a:latin typeface="Permanent Marker"/>
                </a:rPr>
                <a:t>fråga</a:t>
              </a:r>
              <a:r>
                <a:rPr lang="en-US" sz="3599" dirty="0">
                  <a:solidFill>
                    <a:srgbClr val="FFFFFF"/>
                  </a:solidFill>
                  <a:latin typeface="Permanent Marker"/>
                </a:rPr>
                <a:t>/problem</a:t>
              </a:r>
              <a:endParaRPr lang="en-US" sz="3599" u="none" dirty="0">
                <a:solidFill>
                  <a:srgbClr val="FFFFFF"/>
                </a:solidFill>
                <a:latin typeface="Permanent Marker"/>
              </a:endParaRPr>
            </a:p>
          </p:txBody>
        </p:sp>
        <p:sp>
          <p:nvSpPr>
            <p:cNvPr id="9" name="TextBox 9"/>
            <p:cNvSpPr txBox="1"/>
            <p:nvPr/>
          </p:nvSpPr>
          <p:spPr>
            <a:xfrm>
              <a:off x="3603878" y="9854094"/>
              <a:ext cx="1966516" cy="1660455"/>
            </a:xfrm>
            <a:prstGeom prst="rect">
              <a:avLst/>
            </a:prstGeom>
          </p:spPr>
          <p:txBody>
            <a:bodyPr lIns="0" tIns="0" rIns="0" bIns="0" rtlCol="0" anchor="t">
              <a:spAutoFit/>
            </a:bodyPr>
            <a:lstStyle/>
            <a:p>
              <a:pPr lvl="0" algn="ctr">
                <a:lnSpc>
                  <a:spcPts val="5039"/>
                </a:lnSpc>
                <a:spcBef>
                  <a:spcPct val="0"/>
                </a:spcBef>
              </a:pPr>
              <a:r>
                <a:rPr lang="en-US" sz="3599" dirty="0" err="1">
                  <a:solidFill>
                    <a:srgbClr val="FFFFFF"/>
                  </a:solidFill>
                  <a:latin typeface="Permanent Marker"/>
                </a:rPr>
                <a:t>Orsakar</a:t>
              </a:r>
              <a:endParaRPr lang="en-US" sz="3599" u="none" dirty="0">
                <a:solidFill>
                  <a:srgbClr val="FFFFFF"/>
                </a:solidFill>
                <a:latin typeface="Permanent Marker"/>
              </a:endParaRPr>
            </a:p>
          </p:txBody>
        </p:sp>
        <p:sp>
          <p:nvSpPr>
            <p:cNvPr id="10" name="TextBox 10"/>
            <p:cNvSpPr txBox="1"/>
            <p:nvPr/>
          </p:nvSpPr>
          <p:spPr>
            <a:xfrm>
              <a:off x="3710241" y="-85725"/>
              <a:ext cx="1860153" cy="1660455"/>
            </a:xfrm>
            <a:prstGeom prst="rect">
              <a:avLst/>
            </a:prstGeom>
          </p:spPr>
          <p:txBody>
            <a:bodyPr lIns="0" tIns="0" rIns="0" bIns="0" rtlCol="0" anchor="t">
              <a:spAutoFit/>
            </a:bodyPr>
            <a:lstStyle/>
            <a:p>
              <a:pPr algn="ctr">
                <a:lnSpc>
                  <a:spcPts val="5039"/>
                </a:lnSpc>
              </a:pPr>
              <a:r>
                <a:rPr lang="en-US" sz="3599" dirty="0" err="1">
                  <a:solidFill>
                    <a:srgbClr val="FFFFFF"/>
                  </a:solidFill>
                  <a:latin typeface="Permanent Marker"/>
                </a:rPr>
                <a:t>Effekt</a:t>
              </a:r>
              <a:endParaRPr lang="en-US" sz="3599" dirty="0">
                <a:solidFill>
                  <a:srgbClr val="FFFFFF"/>
                </a:solidFill>
                <a:latin typeface="Permanent Marker"/>
              </a:endParaRPr>
            </a:p>
          </p:txBody>
        </p:sp>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71117">
              <a:off x="3539871" y="6900066"/>
              <a:ext cx="2094531" cy="2137406"/>
            </a:xfrm>
            <a:prstGeom prst="rect">
              <a:avLst/>
            </a:prstGeom>
          </p:spPr>
        </p:pic>
      </p:grpSp>
      <p:grpSp>
        <p:nvGrpSpPr>
          <p:cNvPr id="12" name="Group 12"/>
          <p:cNvGrpSpPr/>
          <p:nvPr/>
        </p:nvGrpSpPr>
        <p:grpSpPr>
          <a:xfrm>
            <a:off x="446626" y="3725045"/>
            <a:ext cx="3211214" cy="3548303"/>
            <a:chOff x="-6147" y="-712684"/>
            <a:chExt cx="4281619" cy="4731070"/>
          </a:xfrm>
        </p:grpSpPr>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147" y="-712684"/>
              <a:ext cx="4281619" cy="4731070"/>
            </a:xfrm>
            <a:prstGeom prst="rect">
              <a:avLst/>
            </a:prstGeom>
          </p:spPr>
        </p:pic>
        <p:sp>
          <p:nvSpPr>
            <p:cNvPr id="14" name="TextBox 14"/>
            <p:cNvSpPr txBox="1"/>
            <p:nvPr/>
          </p:nvSpPr>
          <p:spPr>
            <a:xfrm>
              <a:off x="199593" y="1086470"/>
              <a:ext cx="3601679" cy="1333698"/>
            </a:xfrm>
            <a:prstGeom prst="rect">
              <a:avLst/>
            </a:prstGeom>
          </p:spPr>
          <p:txBody>
            <a:bodyPr wrap="square" lIns="0" tIns="0" rIns="0" bIns="0" rtlCol="0" anchor="t">
              <a:spAutoFit/>
            </a:bodyPr>
            <a:lstStyle/>
            <a:p>
              <a:pPr lvl="0" algn="ctr">
                <a:lnSpc>
                  <a:spcPts val="2640"/>
                </a:lnSpc>
                <a:spcBef>
                  <a:spcPct val="0"/>
                </a:spcBef>
              </a:pPr>
              <a:r>
                <a:rPr lang="sv-SE" sz="2400" dirty="0">
                  <a:solidFill>
                    <a:srgbClr val="000000"/>
                  </a:solidFill>
                  <a:latin typeface="Agrandir Medium"/>
                </a:rPr>
                <a:t>Underutvecklat kritisk tänkande bland studenter</a:t>
              </a:r>
              <a:endParaRPr lang="en-US" sz="2400" u="none" dirty="0">
                <a:solidFill>
                  <a:srgbClr val="000000"/>
                </a:solidFill>
                <a:latin typeface="Agrandir Medium"/>
              </a:endParaRPr>
            </a:p>
          </p:txBody>
        </p:sp>
      </p:grpSp>
      <p:grpSp>
        <p:nvGrpSpPr>
          <p:cNvPr id="15" name="Group 15"/>
          <p:cNvGrpSpPr/>
          <p:nvPr/>
        </p:nvGrpSpPr>
        <p:grpSpPr>
          <a:xfrm>
            <a:off x="1354822" y="6900572"/>
            <a:ext cx="2186432" cy="2549775"/>
            <a:chOff x="0" y="0"/>
            <a:chExt cx="2915243" cy="3399700"/>
          </a:xfrm>
        </p:grpSpPr>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2915243" cy="3399700"/>
            </a:xfrm>
            <a:prstGeom prst="rect">
              <a:avLst/>
            </a:prstGeom>
          </p:spPr>
        </p:pic>
        <p:sp>
          <p:nvSpPr>
            <p:cNvPr id="17" name="TextBox 17"/>
            <p:cNvSpPr txBox="1"/>
            <p:nvPr/>
          </p:nvSpPr>
          <p:spPr>
            <a:xfrm>
              <a:off x="0" y="992775"/>
              <a:ext cx="2915243" cy="2059539"/>
            </a:xfrm>
            <a:prstGeom prst="rect">
              <a:avLst/>
            </a:prstGeom>
          </p:spPr>
          <p:txBody>
            <a:bodyPr lIns="0" tIns="0" rIns="0" bIns="0" rtlCol="0" anchor="t">
              <a:spAutoFit/>
            </a:bodyPr>
            <a:lstStyle/>
            <a:p>
              <a:pPr marL="0" lvl="0" indent="0" algn="ctr">
                <a:lnSpc>
                  <a:spcPts val="2400"/>
                </a:lnSpc>
                <a:spcBef>
                  <a:spcPct val="0"/>
                </a:spcBef>
              </a:pPr>
              <a:r>
                <a:rPr lang="en-US" sz="2400" u="none" dirty="0" err="1">
                  <a:solidFill>
                    <a:srgbClr val="000000"/>
                  </a:solidFill>
                  <a:latin typeface="Agrandir Medium"/>
                </a:rPr>
                <a:t>Otillräckliga</a:t>
              </a:r>
              <a:r>
                <a:rPr lang="en-US" sz="2400" u="none" dirty="0">
                  <a:solidFill>
                    <a:srgbClr val="000000"/>
                  </a:solidFill>
                  <a:latin typeface="Agrandir Medium"/>
                </a:rPr>
                <a:t> </a:t>
              </a:r>
              <a:r>
                <a:rPr lang="en-US" sz="2400" u="none" dirty="0" err="1">
                  <a:solidFill>
                    <a:srgbClr val="000000"/>
                  </a:solidFill>
                  <a:latin typeface="Agrandir Medium"/>
                </a:rPr>
                <a:t>kunskaper</a:t>
              </a:r>
              <a:r>
                <a:rPr lang="en-US" sz="2400" u="none" dirty="0">
                  <a:solidFill>
                    <a:srgbClr val="000000"/>
                  </a:solidFill>
                  <a:latin typeface="Agrandir Medium"/>
                </a:rPr>
                <a:t> i </a:t>
              </a:r>
              <a:r>
                <a:rPr lang="en-US" sz="2400" u="none" dirty="0" err="1">
                  <a:solidFill>
                    <a:srgbClr val="000000"/>
                  </a:solidFill>
                  <a:latin typeface="Agrandir Medium"/>
                </a:rPr>
                <a:t>hur</a:t>
              </a:r>
              <a:r>
                <a:rPr lang="en-US" sz="2400" u="none" dirty="0">
                  <a:solidFill>
                    <a:srgbClr val="000000"/>
                  </a:solidFill>
                  <a:latin typeface="Agrandir Medium"/>
                </a:rPr>
                <a:t> </a:t>
              </a:r>
              <a:r>
                <a:rPr lang="en-US" sz="2400" u="none" dirty="0" err="1">
                  <a:solidFill>
                    <a:srgbClr val="000000"/>
                  </a:solidFill>
                  <a:latin typeface="Agrandir Medium"/>
                </a:rPr>
                <a:t>digitala</a:t>
              </a:r>
              <a:r>
                <a:rPr lang="en-US" sz="2400" u="none" dirty="0">
                  <a:solidFill>
                    <a:srgbClr val="000000"/>
                  </a:solidFill>
                  <a:latin typeface="Agrandir Medium"/>
                </a:rPr>
                <a:t> </a:t>
              </a:r>
              <a:r>
                <a:rPr lang="en-US" sz="2400" u="none" dirty="0" err="1">
                  <a:solidFill>
                    <a:srgbClr val="000000"/>
                  </a:solidFill>
                  <a:latin typeface="Agrandir Medium"/>
                </a:rPr>
                <a:t>verktyg</a:t>
              </a:r>
              <a:r>
                <a:rPr lang="en-US" sz="2400" u="none" dirty="0">
                  <a:solidFill>
                    <a:srgbClr val="000000"/>
                  </a:solidFill>
                  <a:latin typeface="Agrandir Medium"/>
                </a:rPr>
                <a:t> </a:t>
              </a:r>
              <a:r>
                <a:rPr lang="en-US" sz="2400" u="none" dirty="0" err="1">
                  <a:solidFill>
                    <a:srgbClr val="000000"/>
                  </a:solidFill>
                  <a:latin typeface="Agrandir Medium"/>
                </a:rPr>
                <a:t>kan</a:t>
              </a:r>
              <a:r>
                <a:rPr lang="en-US" sz="2400" u="none" dirty="0">
                  <a:solidFill>
                    <a:srgbClr val="000000"/>
                  </a:solidFill>
                  <a:latin typeface="Agrandir Medium"/>
                </a:rPr>
                <a:t> </a:t>
              </a:r>
              <a:r>
                <a:rPr lang="en-US" sz="2400" u="none" dirty="0" err="1">
                  <a:solidFill>
                    <a:srgbClr val="000000"/>
                  </a:solidFill>
                  <a:latin typeface="Agrandir Medium"/>
                </a:rPr>
                <a:t>användas</a:t>
              </a:r>
              <a:endParaRPr lang="en-US" sz="2400" u="none" dirty="0">
                <a:solidFill>
                  <a:srgbClr val="000000"/>
                </a:solidFill>
                <a:latin typeface="Agrandir Medium"/>
              </a:endParaRPr>
            </a:p>
          </p:txBody>
        </p:sp>
      </p:grpSp>
      <p:grpSp>
        <p:nvGrpSpPr>
          <p:cNvPr id="18" name="Group 18"/>
          <p:cNvGrpSpPr/>
          <p:nvPr/>
        </p:nvGrpSpPr>
        <p:grpSpPr>
          <a:xfrm rot="206250">
            <a:off x="3930611" y="7485855"/>
            <a:ext cx="2212940" cy="2425955"/>
            <a:chOff x="0" y="0"/>
            <a:chExt cx="2950586" cy="3234606"/>
          </a:xfrm>
        </p:grpSpPr>
        <p:pic>
          <p:nvPicPr>
            <p:cNvPr id="19"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0802" y="0"/>
              <a:ext cx="2708983" cy="3234606"/>
            </a:xfrm>
            <a:prstGeom prst="rect">
              <a:avLst/>
            </a:prstGeom>
          </p:spPr>
        </p:pic>
        <p:sp>
          <p:nvSpPr>
            <p:cNvPr id="20" name="TextBox 20"/>
            <p:cNvSpPr txBox="1"/>
            <p:nvPr/>
          </p:nvSpPr>
          <p:spPr>
            <a:xfrm>
              <a:off x="0" y="1174512"/>
              <a:ext cx="2950586" cy="828432"/>
            </a:xfrm>
            <a:prstGeom prst="rect">
              <a:avLst/>
            </a:prstGeom>
          </p:spPr>
          <p:txBody>
            <a:bodyPr lIns="0" tIns="0" rIns="0" bIns="0" rtlCol="0" anchor="t">
              <a:spAutoFit/>
            </a:bodyPr>
            <a:lstStyle/>
            <a:p>
              <a:pPr lvl="0" algn="ctr">
                <a:lnSpc>
                  <a:spcPts val="2400"/>
                </a:lnSpc>
                <a:spcBef>
                  <a:spcPct val="0"/>
                </a:spcBef>
              </a:pPr>
              <a:r>
                <a:rPr lang="en-US" sz="2400" dirty="0" err="1">
                  <a:solidFill>
                    <a:srgbClr val="000000"/>
                  </a:solidFill>
                  <a:latin typeface="Agrandir Medium"/>
                </a:rPr>
                <a:t>Föråldrat</a:t>
              </a:r>
              <a:r>
                <a:rPr lang="en-US" sz="2400" dirty="0">
                  <a:solidFill>
                    <a:srgbClr val="000000"/>
                  </a:solidFill>
                  <a:latin typeface="Agrandir Medium"/>
                </a:rPr>
                <a:t> </a:t>
              </a:r>
              <a:r>
                <a:rPr lang="en-US" sz="2400" dirty="0" err="1">
                  <a:solidFill>
                    <a:srgbClr val="000000"/>
                  </a:solidFill>
                  <a:latin typeface="Agrandir Medium"/>
                </a:rPr>
                <a:t>innehåll</a:t>
              </a:r>
              <a:endParaRPr lang="en-US" sz="2400" u="none" dirty="0">
                <a:solidFill>
                  <a:srgbClr val="000000"/>
                </a:solidFill>
                <a:latin typeface="Agrandir Medium"/>
              </a:endParaRPr>
            </a:p>
          </p:txBody>
        </p:sp>
      </p:grpSp>
      <p:grpSp>
        <p:nvGrpSpPr>
          <p:cNvPr id="21" name="Group 21"/>
          <p:cNvGrpSpPr/>
          <p:nvPr/>
        </p:nvGrpSpPr>
        <p:grpSpPr>
          <a:xfrm rot="-202749">
            <a:off x="6225441" y="6963175"/>
            <a:ext cx="2196996" cy="2468535"/>
            <a:chOff x="0" y="0"/>
            <a:chExt cx="2929328" cy="3291380"/>
          </a:xfrm>
        </p:grpSpPr>
        <p:pic>
          <p:nvPicPr>
            <p:cNvPr id="22" name="Picture 2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0" y="0"/>
              <a:ext cx="2929328" cy="3291380"/>
            </a:xfrm>
            <a:prstGeom prst="rect">
              <a:avLst/>
            </a:prstGeom>
          </p:spPr>
        </p:pic>
        <p:sp>
          <p:nvSpPr>
            <p:cNvPr id="23" name="TextBox 23"/>
            <p:cNvSpPr txBox="1"/>
            <p:nvPr/>
          </p:nvSpPr>
          <p:spPr>
            <a:xfrm>
              <a:off x="149177" y="1244768"/>
              <a:ext cx="2630975" cy="1238800"/>
            </a:xfrm>
            <a:prstGeom prst="rect">
              <a:avLst/>
            </a:prstGeom>
          </p:spPr>
          <p:txBody>
            <a:bodyPr lIns="0" tIns="0" rIns="0" bIns="0" rtlCol="0" anchor="t">
              <a:spAutoFit/>
            </a:bodyPr>
            <a:lstStyle/>
            <a:p>
              <a:pPr lvl="0" algn="ctr">
                <a:lnSpc>
                  <a:spcPts val="2400"/>
                </a:lnSpc>
                <a:spcBef>
                  <a:spcPct val="0"/>
                </a:spcBef>
              </a:pPr>
              <a:r>
                <a:rPr lang="en-US" sz="2400" dirty="0" err="1">
                  <a:solidFill>
                    <a:srgbClr val="000000"/>
                  </a:solidFill>
                  <a:latin typeface="Agrandir Medium"/>
                </a:rPr>
                <a:t>Låg</a:t>
              </a:r>
              <a:r>
                <a:rPr lang="en-US" sz="2400" dirty="0">
                  <a:solidFill>
                    <a:srgbClr val="000000"/>
                  </a:solidFill>
                  <a:latin typeface="Agrandir Medium"/>
                </a:rPr>
                <a:t> motivation hos </a:t>
              </a:r>
              <a:r>
                <a:rPr lang="en-US" sz="2400" dirty="0" err="1">
                  <a:solidFill>
                    <a:srgbClr val="000000"/>
                  </a:solidFill>
                  <a:latin typeface="Agrandir Medium"/>
                </a:rPr>
                <a:t>elever</a:t>
              </a:r>
              <a:endParaRPr lang="en-US" sz="2400" u="none" dirty="0">
                <a:solidFill>
                  <a:srgbClr val="000000"/>
                </a:solidFill>
                <a:latin typeface="Agrandir Medium"/>
              </a:endParaRPr>
            </a:p>
          </p:txBody>
        </p:sp>
      </p:grpSp>
      <p:grpSp>
        <p:nvGrpSpPr>
          <p:cNvPr id="24" name="Group 24"/>
          <p:cNvGrpSpPr/>
          <p:nvPr/>
        </p:nvGrpSpPr>
        <p:grpSpPr>
          <a:xfrm rot="262556">
            <a:off x="8130344" y="6875315"/>
            <a:ext cx="2813038" cy="2644255"/>
            <a:chOff x="0" y="0"/>
            <a:chExt cx="3750717" cy="3525674"/>
          </a:xfrm>
        </p:grpSpPr>
        <p:pic>
          <p:nvPicPr>
            <p:cNvPr id="25" name="Picture 2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0"/>
              <a:ext cx="3750717" cy="3525674"/>
            </a:xfrm>
            <a:prstGeom prst="rect">
              <a:avLst/>
            </a:prstGeom>
          </p:spPr>
        </p:pic>
        <p:sp>
          <p:nvSpPr>
            <p:cNvPr id="26" name="TextBox 26"/>
            <p:cNvSpPr txBox="1"/>
            <p:nvPr/>
          </p:nvSpPr>
          <p:spPr>
            <a:xfrm>
              <a:off x="242017" y="1085076"/>
              <a:ext cx="3266682" cy="1649170"/>
            </a:xfrm>
            <a:prstGeom prst="rect">
              <a:avLst/>
            </a:prstGeom>
          </p:spPr>
          <p:txBody>
            <a:bodyPr lIns="0" tIns="0" rIns="0" bIns="0" rtlCol="0" anchor="t">
              <a:spAutoFit/>
            </a:bodyPr>
            <a:lstStyle/>
            <a:p>
              <a:pPr lvl="0" algn="ctr">
                <a:lnSpc>
                  <a:spcPts val="2400"/>
                </a:lnSpc>
                <a:spcBef>
                  <a:spcPct val="0"/>
                </a:spcBef>
              </a:pPr>
              <a:r>
                <a:rPr lang="sv-SE" sz="2400" dirty="0">
                  <a:solidFill>
                    <a:srgbClr val="000000"/>
                  </a:solidFill>
                  <a:latin typeface="Agrandir Medium"/>
                </a:rPr>
                <a:t>Otillräcklig förmåga hos eleverna om att arbeta i grupp</a:t>
              </a:r>
              <a:endParaRPr lang="en-US" sz="2400" u="none" dirty="0">
                <a:solidFill>
                  <a:srgbClr val="000000"/>
                </a:solidFill>
                <a:latin typeface="Agrandir Medium"/>
              </a:endParaRPr>
            </a:p>
          </p:txBody>
        </p:sp>
      </p:grpSp>
      <p:pic>
        <p:nvPicPr>
          <p:cNvPr id="27" name="Picture 27"/>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1040160" y="7127556"/>
            <a:ext cx="2209044" cy="2637664"/>
          </a:xfrm>
          <a:prstGeom prst="rect">
            <a:avLst/>
          </a:prstGeom>
        </p:spPr>
      </p:pic>
      <p:pic>
        <p:nvPicPr>
          <p:cNvPr id="28" name="Picture 2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607266" y="668264"/>
            <a:ext cx="7315200" cy="2121408"/>
          </a:xfrm>
          <a:prstGeom prst="rect">
            <a:avLst/>
          </a:prstGeom>
        </p:spPr>
      </p:pic>
      <p:sp>
        <p:nvSpPr>
          <p:cNvPr id="30" name="TextBox 30"/>
          <p:cNvSpPr txBox="1"/>
          <p:nvPr/>
        </p:nvSpPr>
        <p:spPr>
          <a:xfrm>
            <a:off x="11122360" y="7463408"/>
            <a:ext cx="2044644" cy="1544654"/>
          </a:xfrm>
          <a:prstGeom prst="rect">
            <a:avLst/>
          </a:prstGeom>
        </p:spPr>
        <p:txBody>
          <a:bodyPr lIns="0" tIns="0" rIns="0" bIns="0" rtlCol="0" anchor="t">
            <a:spAutoFit/>
          </a:bodyPr>
          <a:lstStyle/>
          <a:p>
            <a:pPr lvl="0" algn="ctr">
              <a:lnSpc>
                <a:spcPts val="2400"/>
              </a:lnSpc>
            </a:pPr>
            <a:r>
              <a:rPr lang="sv-SE" sz="2400" dirty="0">
                <a:solidFill>
                  <a:srgbClr val="000000"/>
                </a:solidFill>
                <a:latin typeface="Agrandir Medium"/>
              </a:rPr>
              <a:t>Bristande kunskap om undervisningsmetoder i andra länder</a:t>
            </a:r>
            <a:endParaRPr lang="en-US" sz="2400" u="none" dirty="0">
              <a:solidFill>
                <a:srgbClr val="000000"/>
              </a:solidFill>
              <a:latin typeface="Agrandir Medium"/>
            </a:endParaRPr>
          </a:p>
        </p:txBody>
      </p:sp>
      <p:sp>
        <p:nvSpPr>
          <p:cNvPr id="35" name="textruta 34">
            <a:extLst>
              <a:ext uri="{FF2B5EF4-FFF2-40B4-BE49-F238E27FC236}">
                <a16:creationId xmlns:a16="http://schemas.microsoft.com/office/drawing/2014/main" id="{9ED4FAE7-CEAB-8C8B-B1A4-D72F31075467}"/>
              </a:ext>
            </a:extLst>
          </p:cNvPr>
          <p:cNvSpPr txBox="1"/>
          <p:nvPr/>
        </p:nvSpPr>
        <p:spPr>
          <a:xfrm>
            <a:off x="4724400" y="4118550"/>
            <a:ext cx="2781762" cy="1323439"/>
          </a:xfrm>
          <a:prstGeom prst="rect">
            <a:avLst/>
          </a:prstGeom>
          <a:noFill/>
        </p:spPr>
        <p:txBody>
          <a:bodyPr wrap="square">
            <a:spAutoFit/>
          </a:bodyPr>
          <a:lstStyle/>
          <a:p>
            <a:pPr marL="0" lvl="0" indent="0" algn="ctr">
              <a:lnSpc>
                <a:spcPts val="2400"/>
              </a:lnSpc>
              <a:spcBef>
                <a:spcPct val="0"/>
              </a:spcBef>
            </a:pPr>
            <a:r>
              <a:rPr lang="en-US" sz="2200" u="none" dirty="0" err="1">
                <a:solidFill>
                  <a:srgbClr val="000000"/>
                </a:solidFill>
                <a:latin typeface="Agrandir Medium"/>
              </a:rPr>
              <a:t>Begränsadekunskaper</a:t>
            </a:r>
            <a:r>
              <a:rPr lang="en-US" sz="2200" u="none" dirty="0">
                <a:solidFill>
                  <a:srgbClr val="000000"/>
                </a:solidFill>
                <a:latin typeface="Agrandir Medium"/>
              </a:rPr>
              <a:t> i </a:t>
            </a:r>
            <a:r>
              <a:rPr lang="en-US" sz="2200" u="none" dirty="0" err="1">
                <a:solidFill>
                  <a:srgbClr val="000000"/>
                </a:solidFill>
                <a:latin typeface="Agrandir Medium"/>
              </a:rPr>
              <a:t>hur</a:t>
            </a:r>
            <a:r>
              <a:rPr lang="en-US" sz="2200" u="none" dirty="0">
                <a:solidFill>
                  <a:srgbClr val="000000"/>
                </a:solidFill>
                <a:latin typeface="Agrandir Medium"/>
              </a:rPr>
              <a:t> man </a:t>
            </a:r>
            <a:r>
              <a:rPr lang="en-US" sz="2200" u="none" dirty="0" err="1">
                <a:solidFill>
                  <a:srgbClr val="000000"/>
                </a:solidFill>
                <a:latin typeface="Agrandir Medium"/>
              </a:rPr>
              <a:t>undervisar</a:t>
            </a:r>
            <a:r>
              <a:rPr lang="en-US" sz="2200" u="none" dirty="0">
                <a:solidFill>
                  <a:srgbClr val="000000"/>
                </a:solidFill>
                <a:latin typeface="Agrandir Medium"/>
              </a:rPr>
              <a:t> på </a:t>
            </a:r>
            <a:r>
              <a:rPr lang="en-US" sz="2200" u="none" dirty="0" err="1">
                <a:solidFill>
                  <a:srgbClr val="000000"/>
                </a:solidFill>
                <a:latin typeface="Agrandir Medium"/>
              </a:rPr>
              <a:t>nya</a:t>
            </a:r>
            <a:r>
              <a:rPr lang="en-US" sz="2200" u="none" dirty="0">
                <a:solidFill>
                  <a:srgbClr val="000000"/>
                </a:solidFill>
                <a:latin typeface="Agrandir Medium"/>
              </a:rPr>
              <a:t> </a:t>
            </a:r>
            <a:r>
              <a:rPr lang="en-US" sz="2200" u="none" dirty="0" err="1">
                <a:solidFill>
                  <a:srgbClr val="000000"/>
                </a:solidFill>
                <a:latin typeface="Agrandir Medium"/>
              </a:rPr>
              <a:t>sätt</a:t>
            </a:r>
            <a:r>
              <a:rPr lang="en-US" sz="2200" u="none" dirty="0">
                <a:solidFill>
                  <a:srgbClr val="000000"/>
                </a:solidFill>
                <a:latin typeface="Agrandir Medium"/>
              </a:rPr>
              <a:t> I dessa </a:t>
            </a:r>
            <a:r>
              <a:rPr lang="en-US" sz="2200" u="none" dirty="0" err="1">
                <a:solidFill>
                  <a:srgbClr val="000000"/>
                </a:solidFill>
                <a:latin typeface="Agrandir Medium"/>
              </a:rPr>
              <a:t>ämnen</a:t>
            </a:r>
            <a:endParaRPr lang="en-US" sz="2200" u="none" dirty="0">
              <a:solidFill>
                <a:srgbClr val="000000"/>
              </a:solidFill>
              <a:latin typeface="Agrandir Medium"/>
            </a:endParaRPr>
          </a:p>
        </p:txBody>
      </p:sp>
      <p:sp>
        <p:nvSpPr>
          <p:cNvPr id="4" name="TextBox 29">
            <a:extLst>
              <a:ext uri="{FF2B5EF4-FFF2-40B4-BE49-F238E27FC236}">
                <a16:creationId xmlns:a16="http://schemas.microsoft.com/office/drawing/2014/main" id="{CDFE2E49-BDC8-3CAC-AA77-CC37F95CF9BD}"/>
              </a:ext>
            </a:extLst>
          </p:cNvPr>
          <p:cNvSpPr txBox="1"/>
          <p:nvPr/>
        </p:nvSpPr>
        <p:spPr>
          <a:xfrm rot="-206609">
            <a:off x="3707377" y="982902"/>
            <a:ext cx="5489046" cy="1814471"/>
          </a:xfrm>
          <a:prstGeom prst="rect">
            <a:avLst/>
          </a:prstGeom>
        </p:spPr>
        <p:txBody>
          <a:bodyPr lIns="0" tIns="0" rIns="0" bIns="0" rtlCol="0" anchor="t">
            <a:spAutoFit/>
          </a:bodyPr>
          <a:lstStyle/>
          <a:p>
            <a:pPr marL="0" lvl="0" indent="0" algn="ctr">
              <a:lnSpc>
                <a:spcPts val="4648"/>
              </a:lnSpc>
            </a:pPr>
            <a:r>
              <a:rPr lang="en-US" sz="4998" spc="-114" dirty="0">
                <a:solidFill>
                  <a:srgbClr val="BE1931"/>
                </a:solidFill>
                <a:latin typeface="WC Mano Negra Bold"/>
              </a:rPr>
              <a:t>ELEVRESULTAT I NATURVETENSKAPLIGA ÄMNEN-</a:t>
            </a:r>
          </a:p>
        </p:txBody>
      </p:sp>
    </p:spTree>
    <p:extLst>
      <p:ext uri="{BB962C8B-B14F-4D97-AF65-F5344CB8AC3E}">
        <p14:creationId xmlns:p14="http://schemas.microsoft.com/office/powerpoint/2010/main" val="13013687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37" b="137"/>
          <a:stretch>
            <a:fillRect/>
          </a:stretch>
        </p:blipFill>
        <p:spPr>
          <a:xfrm>
            <a:off x="9259679" y="2827628"/>
            <a:ext cx="2387752" cy="2238295"/>
          </a:xfrm>
          <a:prstGeom prst="rect">
            <a:avLst/>
          </a:prstGeom>
        </p:spPr>
      </p:pic>
      <p:sp>
        <p:nvSpPr>
          <p:cNvPr id="4" name="TextBox 4"/>
          <p:cNvSpPr txBox="1"/>
          <p:nvPr/>
        </p:nvSpPr>
        <p:spPr>
          <a:xfrm>
            <a:off x="9535689" y="3287588"/>
            <a:ext cx="1872044" cy="1538883"/>
          </a:xfrm>
          <a:prstGeom prst="rect">
            <a:avLst/>
          </a:prstGeom>
        </p:spPr>
        <p:txBody>
          <a:bodyPr lIns="0" tIns="0" rIns="0" bIns="0" rtlCol="0" anchor="t">
            <a:spAutoFit/>
          </a:bodyPr>
          <a:lstStyle/>
          <a:p>
            <a:pPr marL="0" lvl="0" indent="0" algn="ctr">
              <a:lnSpc>
                <a:spcPts val="2419"/>
              </a:lnSpc>
              <a:spcBef>
                <a:spcPct val="0"/>
              </a:spcBef>
            </a:pPr>
            <a:r>
              <a:rPr lang="sv-SE" sz="2199" dirty="0">
                <a:solidFill>
                  <a:srgbClr val="000000"/>
                </a:solidFill>
                <a:latin typeface="Agrandir Medium Bold"/>
              </a:rPr>
              <a:t>Begränsadekunskaper i hur man undervisar på nya sätt</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097" b="2097"/>
          <a:stretch>
            <a:fillRect/>
          </a:stretch>
        </p:blipFill>
        <p:spPr>
          <a:xfrm rot="-378618">
            <a:off x="5909182" y="6946627"/>
            <a:ext cx="2430201" cy="2572675"/>
          </a:xfrm>
          <a:prstGeom prst="rect">
            <a:avLst/>
          </a:prstGeom>
        </p:spPr>
      </p:pic>
      <p:grpSp>
        <p:nvGrpSpPr>
          <p:cNvPr id="6" name="Group 6"/>
          <p:cNvGrpSpPr/>
          <p:nvPr/>
        </p:nvGrpSpPr>
        <p:grpSpPr>
          <a:xfrm>
            <a:off x="13935036" y="7422499"/>
            <a:ext cx="2186432" cy="2432935"/>
            <a:chOff x="0" y="0"/>
            <a:chExt cx="2915243" cy="3243913"/>
          </a:xfrm>
        </p:grpSpPr>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2291" b="2291"/>
            <a:stretch>
              <a:fillRect/>
            </a:stretch>
          </p:blipFill>
          <p:spPr>
            <a:xfrm>
              <a:off x="0" y="0"/>
              <a:ext cx="2915243" cy="3243913"/>
            </a:xfrm>
            <a:prstGeom prst="rect">
              <a:avLst/>
            </a:prstGeom>
          </p:spPr>
        </p:pic>
        <p:sp>
          <p:nvSpPr>
            <p:cNvPr id="8" name="TextBox 8"/>
            <p:cNvSpPr txBox="1"/>
            <p:nvPr/>
          </p:nvSpPr>
          <p:spPr>
            <a:xfrm>
              <a:off x="0" y="1002299"/>
              <a:ext cx="2915243" cy="1314463"/>
            </a:xfrm>
            <a:prstGeom prst="rect">
              <a:avLst/>
            </a:prstGeom>
          </p:spPr>
          <p:txBody>
            <a:bodyPr lIns="0" tIns="0" rIns="0" bIns="0" rtlCol="0" anchor="t">
              <a:spAutoFit/>
            </a:bodyPr>
            <a:lstStyle/>
            <a:p>
              <a:pPr lvl="0" algn="ctr">
                <a:lnSpc>
                  <a:spcPts val="2640"/>
                </a:lnSpc>
                <a:spcBef>
                  <a:spcPct val="0"/>
                </a:spcBef>
              </a:pPr>
              <a:r>
                <a:rPr lang="sv-SE" sz="2000" dirty="0">
                  <a:solidFill>
                    <a:srgbClr val="000000"/>
                  </a:solidFill>
                  <a:latin typeface="Agrandir Medium"/>
                </a:rPr>
                <a:t>Underutvecklat kritisk tänkande bland studenter</a:t>
              </a:r>
              <a:endParaRPr lang="en-US" sz="2000" u="none" dirty="0">
                <a:solidFill>
                  <a:srgbClr val="000000"/>
                </a:solidFill>
                <a:latin typeface="Agrandir Medium"/>
              </a:endParaRPr>
            </a:p>
          </p:txBody>
        </p:sp>
      </p:grpSp>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409671" y="4297536"/>
            <a:ext cx="1512977" cy="1806539"/>
          </a:xfrm>
          <a:prstGeom prst="rect">
            <a:avLst/>
          </a:prstGeom>
        </p:spPr>
      </p:pic>
      <p:grpSp>
        <p:nvGrpSpPr>
          <p:cNvPr id="10" name="Group 10"/>
          <p:cNvGrpSpPr/>
          <p:nvPr/>
        </p:nvGrpSpPr>
        <p:grpSpPr>
          <a:xfrm>
            <a:off x="9450435" y="6230121"/>
            <a:ext cx="2196996" cy="2408845"/>
            <a:chOff x="0" y="0"/>
            <a:chExt cx="2929328" cy="3211794"/>
          </a:xfrm>
        </p:grpSpPr>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209" b="1209"/>
            <a:stretch>
              <a:fillRect/>
            </a:stretch>
          </p:blipFill>
          <p:spPr>
            <a:xfrm>
              <a:off x="0" y="0"/>
              <a:ext cx="2929328" cy="3211794"/>
            </a:xfrm>
            <a:prstGeom prst="rect">
              <a:avLst/>
            </a:prstGeom>
          </p:spPr>
        </p:pic>
        <p:sp>
          <p:nvSpPr>
            <p:cNvPr id="12" name="TextBox 12"/>
            <p:cNvSpPr txBox="1"/>
            <p:nvPr/>
          </p:nvSpPr>
          <p:spPr>
            <a:xfrm>
              <a:off x="149177" y="1380298"/>
              <a:ext cx="2630975" cy="820738"/>
            </a:xfrm>
            <a:prstGeom prst="rect">
              <a:avLst/>
            </a:prstGeom>
          </p:spPr>
          <p:txBody>
            <a:bodyPr lIns="0" tIns="0" rIns="0" bIns="0" rtlCol="0" anchor="t">
              <a:spAutoFit/>
            </a:bodyPr>
            <a:lstStyle/>
            <a:p>
              <a:pPr lvl="0" algn="ctr">
                <a:lnSpc>
                  <a:spcPts val="2400"/>
                </a:lnSpc>
                <a:spcBef>
                  <a:spcPct val="0"/>
                </a:spcBef>
              </a:pPr>
              <a:r>
                <a:rPr lang="en-US" sz="2000" dirty="0" err="1">
                  <a:solidFill>
                    <a:srgbClr val="000000"/>
                  </a:solidFill>
                  <a:latin typeface="Agrandir Medium"/>
                </a:rPr>
                <a:t>Låg</a:t>
              </a:r>
              <a:r>
                <a:rPr lang="en-US" sz="2000" dirty="0">
                  <a:solidFill>
                    <a:srgbClr val="000000"/>
                  </a:solidFill>
                  <a:latin typeface="Agrandir Medium"/>
                </a:rPr>
                <a:t> motivation hos </a:t>
              </a:r>
              <a:r>
                <a:rPr lang="en-US" sz="2000" dirty="0" err="1">
                  <a:solidFill>
                    <a:srgbClr val="000000"/>
                  </a:solidFill>
                  <a:latin typeface="Agrandir Medium"/>
                </a:rPr>
                <a:t>elever</a:t>
              </a:r>
              <a:endParaRPr lang="en-US" sz="2000" u="none" dirty="0">
                <a:solidFill>
                  <a:srgbClr val="000000"/>
                </a:solidFill>
                <a:latin typeface="Agrandir Medium"/>
              </a:endParaRPr>
            </a:p>
          </p:txBody>
        </p:sp>
      </p:grpSp>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4705" r="4705"/>
          <a:stretch>
            <a:fillRect/>
          </a:stretch>
        </p:blipFill>
        <p:spPr>
          <a:xfrm>
            <a:off x="13448894" y="4543068"/>
            <a:ext cx="2195805" cy="2278478"/>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15845" flipH="1" flipV="1">
            <a:off x="11606593" y="3730553"/>
            <a:ext cx="2263799" cy="784784"/>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7041091" y="3443980"/>
            <a:ext cx="2111676" cy="732048"/>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9893690" y="5510085"/>
            <a:ext cx="1119730" cy="649443"/>
          </a:xfrm>
          <a:prstGeom prst="rect">
            <a:avLst/>
          </a:prstGeom>
        </p:spPr>
      </p:pic>
      <p:sp>
        <p:nvSpPr>
          <p:cNvPr id="17" name="TextBox 17"/>
          <p:cNvSpPr txBox="1"/>
          <p:nvPr/>
        </p:nvSpPr>
        <p:spPr>
          <a:xfrm>
            <a:off x="6013451" y="7760659"/>
            <a:ext cx="2221663" cy="1231106"/>
          </a:xfrm>
          <a:prstGeom prst="rect">
            <a:avLst/>
          </a:prstGeom>
        </p:spPr>
        <p:txBody>
          <a:bodyPr lIns="0" tIns="0" rIns="0" bIns="0" rtlCol="0" anchor="t">
            <a:spAutoFit/>
          </a:bodyPr>
          <a:lstStyle/>
          <a:p>
            <a:pPr marL="0" lvl="0" indent="0" algn="ctr">
              <a:lnSpc>
                <a:spcPts val="2400"/>
              </a:lnSpc>
              <a:spcBef>
                <a:spcPct val="0"/>
              </a:spcBef>
            </a:pPr>
            <a:r>
              <a:rPr lang="en-US" sz="2000" u="none" dirty="0" err="1">
                <a:solidFill>
                  <a:srgbClr val="000000"/>
                </a:solidFill>
                <a:latin typeface="Agrandir Medium"/>
              </a:rPr>
              <a:t>Otillräckliga</a:t>
            </a:r>
            <a:r>
              <a:rPr lang="en-US" sz="2000" u="none" dirty="0">
                <a:solidFill>
                  <a:srgbClr val="000000"/>
                </a:solidFill>
                <a:latin typeface="Agrandir Medium"/>
              </a:rPr>
              <a:t> </a:t>
            </a:r>
            <a:r>
              <a:rPr lang="en-US" sz="2000" u="none" dirty="0" err="1">
                <a:solidFill>
                  <a:srgbClr val="000000"/>
                </a:solidFill>
                <a:latin typeface="Agrandir Medium"/>
              </a:rPr>
              <a:t>kunskaper</a:t>
            </a:r>
            <a:r>
              <a:rPr lang="en-US" sz="2000" u="none" dirty="0">
                <a:solidFill>
                  <a:srgbClr val="000000"/>
                </a:solidFill>
                <a:latin typeface="Agrandir Medium"/>
              </a:rPr>
              <a:t> i </a:t>
            </a:r>
            <a:r>
              <a:rPr lang="en-US" sz="2000" u="none" dirty="0" err="1">
                <a:solidFill>
                  <a:srgbClr val="000000"/>
                </a:solidFill>
                <a:latin typeface="Agrandir Medium"/>
              </a:rPr>
              <a:t>hur</a:t>
            </a:r>
            <a:r>
              <a:rPr lang="en-US" sz="2000" u="none" dirty="0">
                <a:solidFill>
                  <a:srgbClr val="000000"/>
                </a:solidFill>
                <a:latin typeface="Agrandir Medium"/>
              </a:rPr>
              <a:t> </a:t>
            </a:r>
            <a:r>
              <a:rPr lang="en-US" sz="2000" u="none" dirty="0" err="1">
                <a:solidFill>
                  <a:srgbClr val="000000"/>
                </a:solidFill>
                <a:latin typeface="Agrandir Medium"/>
              </a:rPr>
              <a:t>digitala</a:t>
            </a:r>
            <a:r>
              <a:rPr lang="en-US" sz="2000" u="none" dirty="0">
                <a:solidFill>
                  <a:srgbClr val="000000"/>
                </a:solidFill>
                <a:latin typeface="Agrandir Medium"/>
              </a:rPr>
              <a:t> </a:t>
            </a:r>
            <a:r>
              <a:rPr lang="en-US" sz="2000" u="none" dirty="0" err="1">
                <a:solidFill>
                  <a:srgbClr val="000000"/>
                </a:solidFill>
                <a:latin typeface="Agrandir Medium"/>
              </a:rPr>
              <a:t>verktyg</a:t>
            </a:r>
            <a:r>
              <a:rPr lang="en-US" sz="2000" u="none" dirty="0">
                <a:solidFill>
                  <a:srgbClr val="000000"/>
                </a:solidFill>
                <a:latin typeface="Agrandir Medium"/>
              </a:rPr>
              <a:t> </a:t>
            </a:r>
            <a:r>
              <a:rPr lang="en-US" sz="2000" u="none" dirty="0" err="1">
                <a:solidFill>
                  <a:srgbClr val="000000"/>
                </a:solidFill>
                <a:latin typeface="Agrandir Medium"/>
              </a:rPr>
              <a:t>kan</a:t>
            </a:r>
            <a:r>
              <a:rPr lang="en-US" sz="2000" u="none" dirty="0">
                <a:solidFill>
                  <a:srgbClr val="000000"/>
                </a:solidFill>
                <a:latin typeface="Agrandir Medium"/>
              </a:rPr>
              <a:t> </a:t>
            </a:r>
            <a:r>
              <a:rPr lang="en-US" sz="2000" u="none" dirty="0" err="1">
                <a:solidFill>
                  <a:srgbClr val="000000"/>
                </a:solidFill>
                <a:latin typeface="Agrandir Medium"/>
              </a:rPr>
              <a:t>användas</a:t>
            </a:r>
            <a:endParaRPr lang="en-US" sz="2000" u="none" dirty="0">
              <a:solidFill>
                <a:srgbClr val="000000"/>
              </a:solidFill>
              <a:latin typeface="Agrandir Medium"/>
            </a:endParaRPr>
          </a:p>
        </p:txBody>
      </p:sp>
      <p:sp>
        <p:nvSpPr>
          <p:cNvPr id="18" name="TextBox 18"/>
          <p:cNvSpPr txBox="1"/>
          <p:nvPr/>
        </p:nvSpPr>
        <p:spPr>
          <a:xfrm>
            <a:off x="5265699" y="4845522"/>
            <a:ext cx="1873750" cy="615553"/>
          </a:xfrm>
          <a:prstGeom prst="rect">
            <a:avLst/>
          </a:prstGeom>
        </p:spPr>
        <p:txBody>
          <a:bodyPr wrap="square" lIns="0" tIns="0" rIns="0" bIns="0" rtlCol="0" anchor="t">
            <a:spAutoFit/>
          </a:bodyPr>
          <a:lstStyle/>
          <a:p>
            <a:pPr lvl="0" algn="ctr">
              <a:lnSpc>
                <a:spcPts val="2400"/>
              </a:lnSpc>
              <a:spcBef>
                <a:spcPct val="0"/>
              </a:spcBef>
            </a:pPr>
            <a:r>
              <a:rPr lang="en-US" sz="2000">
                <a:solidFill>
                  <a:srgbClr val="000000"/>
                </a:solidFill>
                <a:latin typeface="Agrandir Medium"/>
              </a:rPr>
              <a:t>Föråldrat</a:t>
            </a:r>
            <a:r>
              <a:rPr lang="en-US" sz="2000" dirty="0">
                <a:solidFill>
                  <a:srgbClr val="000000"/>
                </a:solidFill>
                <a:latin typeface="Agrandir Medium"/>
              </a:rPr>
              <a:t> </a:t>
            </a:r>
            <a:r>
              <a:rPr lang="en-US" sz="2000" dirty="0" err="1">
                <a:solidFill>
                  <a:srgbClr val="000000"/>
                </a:solidFill>
                <a:latin typeface="Agrandir Medium"/>
              </a:rPr>
              <a:t>innehåll</a:t>
            </a:r>
            <a:endParaRPr lang="en-US" sz="2000" u="none" dirty="0">
              <a:solidFill>
                <a:srgbClr val="000000"/>
              </a:solidFill>
              <a:latin typeface="Agrandir Medium"/>
            </a:endParaRPr>
          </a:p>
        </p:txBody>
      </p:sp>
      <p:sp>
        <p:nvSpPr>
          <p:cNvPr id="19" name="TextBox 19"/>
          <p:cNvSpPr txBox="1"/>
          <p:nvPr/>
        </p:nvSpPr>
        <p:spPr>
          <a:xfrm>
            <a:off x="13486106" y="5136334"/>
            <a:ext cx="2121379" cy="1231106"/>
          </a:xfrm>
          <a:prstGeom prst="rect">
            <a:avLst/>
          </a:prstGeom>
        </p:spPr>
        <p:txBody>
          <a:bodyPr lIns="0" tIns="0" rIns="0" bIns="0" rtlCol="0" anchor="t">
            <a:spAutoFit/>
          </a:bodyPr>
          <a:lstStyle/>
          <a:p>
            <a:pPr lvl="0" algn="ctr">
              <a:lnSpc>
                <a:spcPts val="2400"/>
              </a:lnSpc>
              <a:spcBef>
                <a:spcPct val="0"/>
              </a:spcBef>
            </a:pPr>
            <a:r>
              <a:rPr lang="sv-SE" sz="2000" dirty="0">
                <a:solidFill>
                  <a:srgbClr val="000000"/>
                </a:solidFill>
                <a:latin typeface="Agrandir Medium"/>
              </a:rPr>
              <a:t>Otillräcklig förmåga hos eleverna om att arbeta i grupp</a:t>
            </a:r>
            <a:endParaRPr lang="en-US" sz="2000" u="none" dirty="0">
              <a:solidFill>
                <a:srgbClr val="000000"/>
              </a:solidFill>
              <a:latin typeface="Agrandir Medium"/>
            </a:endParaRPr>
          </a:p>
        </p:txBody>
      </p:sp>
      <p:pic>
        <p:nvPicPr>
          <p:cNvPr id="20" name="Picture 2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11457797" y="5864097"/>
            <a:ext cx="2111676" cy="732048"/>
          </a:xfrm>
          <a:prstGeom prst="rect">
            <a:avLst/>
          </a:prstGeom>
        </p:spPr>
      </p:pic>
      <p:pic>
        <p:nvPicPr>
          <p:cNvPr id="21" name="Picture 2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3616552" y="6205143"/>
            <a:ext cx="1772368" cy="614421"/>
          </a:xfrm>
          <a:prstGeom prst="rect">
            <a:avLst/>
          </a:prstGeom>
        </p:spPr>
      </p:pic>
      <p:pic>
        <p:nvPicPr>
          <p:cNvPr id="22" name="Picture 2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4238882" flipH="1" flipV="1">
            <a:off x="6737799" y="6537446"/>
            <a:ext cx="1639036" cy="568199"/>
          </a:xfrm>
          <a:prstGeom prst="rect">
            <a:avLst/>
          </a:prstGeom>
        </p:spPr>
      </p:pic>
      <p:pic>
        <p:nvPicPr>
          <p:cNvPr id="23" name="Picture 2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15845" flipH="1">
            <a:off x="11712075" y="7816852"/>
            <a:ext cx="2263799" cy="784784"/>
          </a:xfrm>
          <a:prstGeom prst="rect">
            <a:avLst/>
          </a:prstGeom>
        </p:spPr>
      </p:pic>
      <p:pic>
        <p:nvPicPr>
          <p:cNvPr id="24" name="Picture 2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14468387" y="7056008"/>
            <a:ext cx="1119730" cy="649443"/>
          </a:xfrm>
          <a:prstGeom prst="rect">
            <a:avLst/>
          </a:prstGeom>
        </p:spPr>
      </p:pic>
      <p:pic>
        <p:nvPicPr>
          <p:cNvPr id="25" name="Picture 2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9893690" y="2451613"/>
            <a:ext cx="1119730" cy="649443"/>
          </a:xfrm>
          <a:prstGeom prst="rect">
            <a:avLst/>
          </a:prstGeom>
        </p:spPr>
      </p:pic>
      <p:pic>
        <p:nvPicPr>
          <p:cNvPr id="26" name="Picture 2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506296" y="408376"/>
            <a:ext cx="6085274" cy="1543162"/>
          </a:xfrm>
          <a:prstGeom prst="rect">
            <a:avLst/>
          </a:prstGeom>
        </p:spPr>
      </p:pic>
      <p:pic>
        <p:nvPicPr>
          <p:cNvPr id="28" name="Picture 2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83057" y="6855391"/>
            <a:ext cx="2209044" cy="2637664"/>
          </a:xfrm>
          <a:prstGeom prst="rect">
            <a:avLst/>
          </a:prstGeom>
        </p:spPr>
      </p:pic>
      <p:sp>
        <p:nvSpPr>
          <p:cNvPr id="29" name="TextBox 29"/>
          <p:cNvSpPr txBox="1"/>
          <p:nvPr/>
        </p:nvSpPr>
        <p:spPr>
          <a:xfrm>
            <a:off x="2166532" y="7256969"/>
            <a:ext cx="1756940" cy="1538883"/>
          </a:xfrm>
          <a:prstGeom prst="rect">
            <a:avLst/>
          </a:prstGeom>
        </p:spPr>
        <p:txBody>
          <a:bodyPr wrap="square" lIns="0" tIns="0" rIns="0" bIns="0" rtlCol="0" anchor="t">
            <a:spAutoFit/>
          </a:bodyPr>
          <a:lstStyle/>
          <a:p>
            <a:pPr lvl="0" algn="ctr">
              <a:lnSpc>
                <a:spcPts val="2400"/>
              </a:lnSpc>
            </a:pPr>
            <a:r>
              <a:rPr lang="sv-SE" sz="2000" dirty="0">
                <a:solidFill>
                  <a:srgbClr val="000000"/>
                </a:solidFill>
                <a:latin typeface="Agrandir Medium"/>
              </a:rPr>
              <a:t>Bristande kunskap om undervisningsmetoder i andra länder</a:t>
            </a:r>
            <a:endParaRPr lang="en-US" sz="2000" u="none" dirty="0">
              <a:solidFill>
                <a:srgbClr val="000000"/>
              </a:solidFill>
              <a:latin typeface="Agrandir Medium"/>
            </a:endParaRPr>
          </a:p>
        </p:txBody>
      </p:sp>
      <p:sp>
        <p:nvSpPr>
          <p:cNvPr id="30" name="TextBox 29">
            <a:extLst>
              <a:ext uri="{FF2B5EF4-FFF2-40B4-BE49-F238E27FC236}">
                <a16:creationId xmlns:a16="http://schemas.microsoft.com/office/drawing/2014/main" id="{EB3B9622-8409-1215-5344-2488724856F0}"/>
              </a:ext>
            </a:extLst>
          </p:cNvPr>
          <p:cNvSpPr txBox="1"/>
          <p:nvPr/>
        </p:nvSpPr>
        <p:spPr>
          <a:xfrm rot="-206609">
            <a:off x="7734458" y="479456"/>
            <a:ext cx="5474506" cy="1179810"/>
          </a:xfrm>
          <a:prstGeom prst="rect">
            <a:avLst/>
          </a:prstGeom>
        </p:spPr>
        <p:txBody>
          <a:bodyPr wrap="square" lIns="0" tIns="0" rIns="0" bIns="0" rtlCol="0" anchor="t">
            <a:spAutoFit/>
          </a:bodyPr>
          <a:lstStyle/>
          <a:p>
            <a:pPr marL="0" lvl="0" indent="0" algn="ctr">
              <a:lnSpc>
                <a:spcPts val="4648"/>
              </a:lnSpc>
            </a:pPr>
            <a:r>
              <a:rPr lang="en-US" sz="3600" spc="-114" dirty="0">
                <a:solidFill>
                  <a:srgbClr val="BE1931"/>
                </a:solidFill>
                <a:latin typeface="WC Mano Negra Bold"/>
              </a:rPr>
              <a:t>ELEVRESULTAT I NATURVETENSKAPLIGA ÄMNEN</a:t>
            </a:r>
          </a:p>
        </p:txBody>
      </p:sp>
    </p:spTree>
    <p:extLst>
      <p:ext uri="{BB962C8B-B14F-4D97-AF65-F5344CB8AC3E}">
        <p14:creationId xmlns:p14="http://schemas.microsoft.com/office/powerpoint/2010/main" val="3770947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sv-SE"/>
          </a:p>
        </p:txBody>
      </p:sp>
      <p:sp>
        <p:nvSpPr>
          <p:cNvPr id="4" name="TextBox 4"/>
          <p:cNvSpPr txBox="1"/>
          <p:nvPr/>
        </p:nvSpPr>
        <p:spPr>
          <a:xfrm>
            <a:off x="481275" y="3037605"/>
            <a:ext cx="12598366" cy="1564531"/>
          </a:xfrm>
          <a:prstGeom prst="rect">
            <a:avLst/>
          </a:prstGeom>
        </p:spPr>
        <p:txBody>
          <a:bodyPr lIns="0" tIns="0" rIns="0" bIns="0" rtlCol="0" anchor="t">
            <a:spAutoFit/>
          </a:bodyPr>
          <a:lstStyle/>
          <a:p>
            <a:pPr>
              <a:lnSpc>
                <a:spcPts val="6106"/>
              </a:lnSpc>
            </a:pPr>
            <a:r>
              <a:rPr lang="sv-SE" sz="5175" spc="300" dirty="0">
                <a:solidFill>
                  <a:srgbClr val="004AAD"/>
                </a:solidFill>
                <a:latin typeface="Hussar Bold Bold Italics"/>
              </a:rPr>
              <a:t>OMVANDLA PROBLEMET TILL MÅL OCH ORSAKERNA TILL RESULTAT</a:t>
            </a:r>
            <a:endParaRPr lang="en-US" sz="5175" spc="300" dirty="0">
              <a:solidFill>
                <a:srgbClr val="004AAD"/>
              </a:solidFill>
              <a:latin typeface="Hussar Bold Bold Italics"/>
            </a:endParaRPr>
          </a:p>
        </p:txBody>
      </p:sp>
      <p:sp>
        <p:nvSpPr>
          <p:cNvPr id="5" name="TextBox 5"/>
          <p:cNvSpPr txBox="1"/>
          <p:nvPr/>
        </p:nvSpPr>
        <p:spPr>
          <a:xfrm>
            <a:off x="481275" y="2052220"/>
            <a:ext cx="7905459" cy="913712"/>
          </a:xfrm>
          <a:prstGeom prst="rect">
            <a:avLst/>
          </a:prstGeom>
        </p:spPr>
        <p:txBody>
          <a:bodyPr lIns="0" tIns="0" rIns="0" bIns="0" rtlCol="0" anchor="t">
            <a:spAutoFit/>
          </a:bodyPr>
          <a:lstStyle/>
          <a:p>
            <a:pPr lvl="0">
              <a:lnSpc>
                <a:spcPts val="7080"/>
              </a:lnSpc>
              <a:spcBef>
                <a:spcPct val="0"/>
              </a:spcBef>
            </a:pPr>
            <a:r>
              <a:rPr lang="en-US" sz="6000" spc="348" dirty="0">
                <a:solidFill>
                  <a:srgbClr val="000000"/>
                </a:solidFill>
                <a:latin typeface="Hussar Bold"/>
              </a:rPr>
              <a:t>STEG 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5028534">
            <a:off x="6082312" y="-7560544"/>
            <a:ext cx="3692880" cy="22626789"/>
          </a:xfrm>
          <a:prstGeom prst="rect">
            <a:avLst/>
          </a:prstGeom>
          <a:solidFill>
            <a:srgbClr val="6CE8F4"/>
          </a:solidFill>
        </p:spPr>
        <p:txBody>
          <a:bodyPr/>
          <a:lstStyle/>
          <a:p>
            <a:endParaRPr lang="sv-SE"/>
          </a:p>
        </p:txBody>
      </p:sp>
      <p:grpSp>
        <p:nvGrpSpPr>
          <p:cNvPr id="3" name="Group 3"/>
          <p:cNvGrpSpPr/>
          <p:nvPr/>
        </p:nvGrpSpPr>
        <p:grpSpPr>
          <a:xfrm>
            <a:off x="990600" y="1028700"/>
            <a:ext cx="16268700" cy="5448300"/>
            <a:chOff x="0" y="0"/>
            <a:chExt cx="21691600" cy="7264400"/>
          </a:xfrm>
        </p:grpSpPr>
        <p:pic>
          <p:nvPicPr>
            <p:cNvPr id="4" name="Picture 4"/>
            <p:cNvPicPr>
              <a:picLocks noChangeAspect="1"/>
            </p:cNvPicPr>
            <p:nvPr/>
          </p:nvPicPr>
          <p:blipFill>
            <a:blip r:embed="rId2"/>
            <a:srcRect r="22"/>
            <a:stretch>
              <a:fillRect/>
            </a:stretch>
          </p:blipFill>
          <p:spPr>
            <a:xfrm>
              <a:off x="0" y="0"/>
              <a:ext cx="7145867" cy="7264400"/>
            </a:xfrm>
            <a:prstGeom prst="rect">
              <a:avLst/>
            </a:prstGeom>
          </p:spPr>
        </p:pic>
        <p:pic>
          <p:nvPicPr>
            <p:cNvPr id="5" name="Picture 5"/>
            <p:cNvPicPr>
              <a:picLocks noChangeAspect="1"/>
            </p:cNvPicPr>
            <p:nvPr/>
          </p:nvPicPr>
          <p:blipFill>
            <a:blip r:embed="rId3"/>
            <a:srcRect l="93" r="7"/>
            <a:stretch>
              <a:fillRect/>
            </a:stretch>
          </p:blipFill>
          <p:spPr>
            <a:xfrm>
              <a:off x="7272867" y="0"/>
              <a:ext cx="7145867" cy="7264400"/>
            </a:xfrm>
            <a:prstGeom prst="rect">
              <a:avLst/>
            </a:prstGeom>
          </p:spPr>
        </p:pic>
        <p:pic>
          <p:nvPicPr>
            <p:cNvPr id="6" name="Picture 6"/>
            <p:cNvPicPr>
              <a:picLocks noChangeAspect="1"/>
            </p:cNvPicPr>
            <p:nvPr/>
          </p:nvPicPr>
          <p:blipFill>
            <a:blip r:embed="rId4"/>
            <a:srcRect l="35" r="35"/>
            <a:stretch>
              <a:fillRect/>
            </a:stretch>
          </p:blipFill>
          <p:spPr>
            <a:xfrm>
              <a:off x="14545733" y="0"/>
              <a:ext cx="7145867" cy="7264400"/>
            </a:xfrm>
            <a:prstGeom prst="rect">
              <a:avLst/>
            </a:prstGeom>
          </p:spPr>
        </p:pic>
      </p:grpSp>
      <p:sp>
        <p:nvSpPr>
          <p:cNvPr id="7" name="TextBox 7"/>
          <p:cNvSpPr txBox="1"/>
          <p:nvPr/>
        </p:nvSpPr>
        <p:spPr>
          <a:xfrm>
            <a:off x="5121644" y="7628067"/>
            <a:ext cx="8899156" cy="705321"/>
          </a:xfrm>
          <a:prstGeom prst="rect">
            <a:avLst/>
          </a:prstGeom>
        </p:spPr>
        <p:txBody>
          <a:bodyPr wrap="square" lIns="0" tIns="0" rIns="0" bIns="0" rtlCol="0" anchor="t">
            <a:spAutoFit/>
          </a:bodyPr>
          <a:lstStyle/>
          <a:p>
            <a:pPr lvl="0" algn="ctr">
              <a:lnSpc>
                <a:spcPts val="5499"/>
              </a:lnSpc>
              <a:spcBef>
                <a:spcPct val="0"/>
              </a:spcBef>
            </a:pPr>
            <a:r>
              <a:rPr lang="en-US" sz="4999" spc="144" dirty="0">
                <a:solidFill>
                  <a:srgbClr val="FFFFFF"/>
                </a:solidFill>
                <a:latin typeface="Montserrat Classic Bold"/>
              </a:rPr>
              <a:t>3 HUVUDINGREDIENSER</a:t>
            </a:r>
            <a:endParaRPr lang="en-US" sz="4999" u="none" spc="144" dirty="0">
              <a:solidFill>
                <a:srgbClr val="FFFFFF"/>
              </a:solidFill>
              <a:latin typeface="Montserrat Classic Bo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37" b="137"/>
          <a:stretch>
            <a:fillRect/>
          </a:stretch>
        </p:blipFill>
        <p:spPr>
          <a:xfrm>
            <a:off x="9259679" y="2827628"/>
            <a:ext cx="2387752" cy="2238295"/>
          </a:xfrm>
          <a:prstGeom prst="rect">
            <a:avLst/>
          </a:prstGeom>
        </p:spPr>
      </p:pic>
      <p:sp>
        <p:nvSpPr>
          <p:cNvPr id="4" name="TextBox 4"/>
          <p:cNvSpPr txBox="1"/>
          <p:nvPr/>
        </p:nvSpPr>
        <p:spPr>
          <a:xfrm>
            <a:off x="9535689" y="3287588"/>
            <a:ext cx="1872044" cy="1538883"/>
          </a:xfrm>
          <a:prstGeom prst="rect">
            <a:avLst/>
          </a:prstGeom>
        </p:spPr>
        <p:txBody>
          <a:bodyPr lIns="0" tIns="0" rIns="0" bIns="0" rtlCol="0" anchor="t">
            <a:spAutoFit/>
          </a:bodyPr>
          <a:lstStyle/>
          <a:p>
            <a:pPr marL="0" lvl="0" indent="0" algn="ctr">
              <a:lnSpc>
                <a:spcPts val="2419"/>
              </a:lnSpc>
              <a:spcBef>
                <a:spcPct val="0"/>
              </a:spcBef>
            </a:pPr>
            <a:r>
              <a:rPr lang="sv-SE" sz="2199" dirty="0">
                <a:solidFill>
                  <a:srgbClr val="000000"/>
                </a:solidFill>
                <a:latin typeface="Agrandir Medium Bold"/>
              </a:rPr>
              <a:t>Begränsadekunskaper i hur man undervisar på nya sätt</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097" b="2097"/>
          <a:stretch>
            <a:fillRect/>
          </a:stretch>
        </p:blipFill>
        <p:spPr>
          <a:xfrm rot="-378618">
            <a:off x="5909182" y="6946627"/>
            <a:ext cx="2430201" cy="2572675"/>
          </a:xfrm>
          <a:prstGeom prst="rect">
            <a:avLst/>
          </a:prstGeom>
        </p:spPr>
      </p:pic>
      <p:grpSp>
        <p:nvGrpSpPr>
          <p:cNvPr id="6" name="Group 6"/>
          <p:cNvGrpSpPr/>
          <p:nvPr/>
        </p:nvGrpSpPr>
        <p:grpSpPr>
          <a:xfrm>
            <a:off x="13935036" y="7422499"/>
            <a:ext cx="2186432" cy="2432935"/>
            <a:chOff x="0" y="0"/>
            <a:chExt cx="2915243" cy="3243913"/>
          </a:xfrm>
        </p:grpSpPr>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2291" b="2291"/>
            <a:stretch>
              <a:fillRect/>
            </a:stretch>
          </p:blipFill>
          <p:spPr>
            <a:xfrm>
              <a:off x="0" y="0"/>
              <a:ext cx="2915243" cy="3243913"/>
            </a:xfrm>
            <a:prstGeom prst="rect">
              <a:avLst/>
            </a:prstGeom>
          </p:spPr>
        </p:pic>
        <p:sp>
          <p:nvSpPr>
            <p:cNvPr id="8" name="TextBox 8"/>
            <p:cNvSpPr txBox="1"/>
            <p:nvPr/>
          </p:nvSpPr>
          <p:spPr>
            <a:xfrm>
              <a:off x="0" y="1002299"/>
              <a:ext cx="2915243" cy="1314463"/>
            </a:xfrm>
            <a:prstGeom prst="rect">
              <a:avLst/>
            </a:prstGeom>
          </p:spPr>
          <p:txBody>
            <a:bodyPr lIns="0" tIns="0" rIns="0" bIns="0" rtlCol="0" anchor="t">
              <a:spAutoFit/>
            </a:bodyPr>
            <a:lstStyle/>
            <a:p>
              <a:pPr lvl="0" algn="ctr">
                <a:lnSpc>
                  <a:spcPts val="2640"/>
                </a:lnSpc>
                <a:spcBef>
                  <a:spcPct val="0"/>
                </a:spcBef>
              </a:pPr>
              <a:r>
                <a:rPr lang="sv-SE" sz="2000" dirty="0">
                  <a:solidFill>
                    <a:srgbClr val="000000"/>
                  </a:solidFill>
                  <a:latin typeface="Agrandir Medium"/>
                </a:rPr>
                <a:t>Underutvecklat kritisk tänkande bland studenter</a:t>
              </a:r>
              <a:endParaRPr lang="en-US" sz="2000" u="none" dirty="0">
                <a:solidFill>
                  <a:srgbClr val="000000"/>
                </a:solidFill>
                <a:latin typeface="Agrandir Medium"/>
              </a:endParaRPr>
            </a:p>
          </p:txBody>
        </p:sp>
      </p:grpSp>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409671" y="4297536"/>
            <a:ext cx="1512977" cy="1806539"/>
          </a:xfrm>
          <a:prstGeom prst="rect">
            <a:avLst/>
          </a:prstGeom>
        </p:spPr>
      </p:pic>
      <p:grpSp>
        <p:nvGrpSpPr>
          <p:cNvPr id="10" name="Group 10"/>
          <p:cNvGrpSpPr/>
          <p:nvPr/>
        </p:nvGrpSpPr>
        <p:grpSpPr>
          <a:xfrm>
            <a:off x="9450435" y="6230121"/>
            <a:ext cx="2196996" cy="2408845"/>
            <a:chOff x="0" y="0"/>
            <a:chExt cx="2929328" cy="3211794"/>
          </a:xfrm>
        </p:grpSpPr>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209" b="1209"/>
            <a:stretch>
              <a:fillRect/>
            </a:stretch>
          </p:blipFill>
          <p:spPr>
            <a:xfrm>
              <a:off x="0" y="0"/>
              <a:ext cx="2929328" cy="3211794"/>
            </a:xfrm>
            <a:prstGeom prst="rect">
              <a:avLst/>
            </a:prstGeom>
          </p:spPr>
        </p:pic>
        <p:sp>
          <p:nvSpPr>
            <p:cNvPr id="12" name="TextBox 12"/>
            <p:cNvSpPr txBox="1"/>
            <p:nvPr/>
          </p:nvSpPr>
          <p:spPr>
            <a:xfrm>
              <a:off x="149177" y="1380298"/>
              <a:ext cx="2630975" cy="820738"/>
            </a:xfrm>
            <a:prstGeom prst="rect">
              <a:avLst/>
            </a:prstGeom>
          </p:spPr>
          <p:txBody>
            <a:bodyPr lIns="0" tIns="0" rIns="0" bIns="0" rtlCol="0" anchor="t">
              <a:spAutoFit/>
            </a:bodyPr>
            <a:lstStyle/>
            <a:p>
              <a:pPr lvl="0" algn="ctr">
                <a:lnSpc>
                  <a:spcPts val="2400"/>
                </a:lnSpc>
                <a:spcBef>
                  <a:spcPct val="0"/>
                </a:spcBef>
              </a:pPr>
              <a:r>
                <a:rPr lang="en-US" sz="2000" dirty="0" err="1">
                  <a:solidFill>
                    <a:srgbClr val="000000"/>
                  </a:solidFill>
                  <a:latin typeface="Agrandir Medium"/>
                </a:rPr>
                <a:t>Låg</a:t>
              </a:r>
              <a:r>
                <a:rPr lang="en-US" sz="2000" dirty="0">
                  <a:solidFill>
                    <a:srgbClr val="000000"/>
                  </a:solidFill>
                  <a:latin typeface="Agrandir Medium"/>
                </a:rPr>
                <a:t> motivation hos </a:t>
              </a:r>
              <a:r>
                <a:rPr lang="en-US" sz="2000" dirty="0" err="1">
                  <a:solidFill>
                    <a:srgbClr val="000000"/>
                  </a:solidFill>
                  <a:latin typeface="Agrandir Medium"/>
                </a:rPr>
                <a:t>elever</a:t>
              </a:r>
              <a:endParaRPr lang="en-US" sz="2000" u="none" dirty="0">
                <a:solidFill>
                  <a:srgbClr val="000000"/>
                </a:solidFill>
                <a:latin typeface="Agrandir Medium"/>
              </a:endParaRPr>
            </a:p>
          </p:txBody>
        </p:sp>
      </p:grpSp>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4705" r="4705"/>
          <a:stretch>
            <a:fillRect/>
          </a:stretch>
        </p:blipFill>
        <p:spPr>
          <a:xfrm>
            <a:off x="13448894" y="4543068"/>
            <a:ext cx="2195805" cy="2278478"/>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15845" flipH="1" flipV="1">
            <a:off x="11606593" y="3730553"/>
            <a:ext cx="2263799" cy="784784"/>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7041091" y="3443980"/>
            <a:ext cx="2111676" cy="732048"/>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9893690" y="5510085"/>
            <a:ext cx="1119730" cy="649443"/>
          </a:xfrm>
          <a:prstGeom prst="rect">
            <a:avLst/>
          </a:prstGeom>
        </p:spPr>
      </p:pic>
      <p:sp>
        <p:nvSpPr>
          <p:cNvPr id="17" name="TextBox 17"/>
          <p:cNvSpPr txBox="1"/>
          <p:nvPr/>
        </p:nvSpPr>
        <p:spPr>
          <a:xfrm>
            <a:off x="6013451" y="7760659"/>
            <a:ext cx="2221663" cy="1231106"/>
          </a:xfrm>
          <a:prstGeom prst="rect">
            <a:avLst/>
          </a:prstGeom>
        </p:spPr>
        <p:txBody>
          <a:bodyPr lIns="0" tIns="0" rIns="0" bIns="0" rtlCol="0" anchor="t">
            <a:spAutoFit/>
          </a:bodyPr>
          <a:lstStyle/>
          <a:p>
            <a:pPr marL="0" lvl="0" indent="0" algn="ctr">
              <a:lnSpc>
                <a:spcPts val="2400"/>
              </a:lnSpc>
              <a:spcBef>
                <a:spcPct val="0"/>
              </a:spcBef>
            </a:pPr>
            <a:r>
              <a:rPr lang="en-US" sz="2000" u="none" dirty="0" err="1">
                <a:solidFill>
                  <a:srgbClr val="000000"/>
                </a:solidFill>
                <a:latin typeface="Agrandir Medium"/>
              </a:rPr>
              <a:t>Otillräckliga</a:t>
            </a:r>
            <a:r>
              <a:rPr lang="en-US" sz="2000" u="none" dirty="0">
                <a:solidFill>
                  <a:srgbClr val="000000"/>
                </a:solidFill>
                <a:latin typeface="Agrandir Medium"/>
              </a:rPr>
              <a:t> </a:t>
            </a:r>
            <a:r>
              <a:rPr lang="en-US" sz="2000" u="none" dirty="0" err="1">
                <a:solidFill>
                  <a:srgbClr val="000000"/>
                </a:solidFill>
                <a:latin typeface="Agrandir Medium"/>
              </a:rPr>
              <a:t>kunskaper</a:t>
            </a:r>
            <a:r>
              <a:rPr lang="en-US" sz="2000" u="none" dirty="0">
                <a:solidFill>
                  <a:srgbClr val="000000"/>
                </a:solidFill>
                <a:latin typeface="Agrandir Medium"/>
              </a:rPr>
              <a:t> i </a:t>
            </a:r>
            <a:r>
              <a:rPr lang="en-US" sz="2000" u="none" dirty="0" err="1">
                <a:solidFill>
                  <a:srgbClr val="000000"/>
                </a:solidFill>
                <a:latin typeface="Agrandir Medium"/>
              </a:rPr>
              <a:t>hur</a:t>
            </a:r>
            <a:r>
              <a:rPr lang="en-US" sz="2000" u="none" dirty="0">
                <a:solidFill>
                  <a:srgbClr val="000000"/>
                </a:solidFill>
                <a:latin typeface="Agrandir Medium"/>
              </a:rPr>
              <a:t> </a:t>
            </a:r>
            <a:r>
              <a:rPr lang="en-US" sz="2000" u="none" dirty="0" err="1">
                <a:solidFill>
                  <a:srgbClr val="000000"/>
                </a:solidFill>
                <a:latin typeface="Agrandir Medium"/>
              </a:rPr>
              <a:t>digitala</a:t>
            </a:r>
            <a:r>
              <a:rPr lang="en-US" sz="2000" u="none" dirty="0">
                <a:solidFill>
                  <a:srgbClr val="000000"/>
                </a:solidFill>
                <a:latin typeface="Agrandir Medium"/>
              </a:rPr>
              <a:t> </a:t>
            </a:r>
            <a:r>
              <a:rPr lang="en-US" sz="2000" u="none" dirty="0" err="1">
                <a:solidFill>
                  <a:srgbClr val="000000"/>
                </a:solidFill>
                <a:latin typeface="Agrandir Medium"/>
              </a:rPr>
              <a:t>verktyg</a:t>
            </a:r>
            <a:r>
              <a:rPr lang="en-US" sz="2000" u="none" dirty="0">
                <a:solidFill>
                  <a:srgbClr val="000000"/>
                </a:solidFill>
                <a:latin typeface="Agrandir Medium"/>
              </a:rPr>
              <a:t> </a:t>
            </a:r>
            <a:r>
              <a:rPr lang="en-US" sz="2000" u="none" dirty="0" err="1">
                <a:solidFill>
                  <a:srgbClr val="000000"/>
                </a:solidFill>
                <a:latin typeface="Agrandir Medium"/>
              </a:rPr>
              <a:t>kan</a:t>
            </a:r>
            <a:r>
              <a:rPr lang="en-US" sz="2000" u="none" dirty="0">
                <a:solidFill>
                  <a:srgbClr val="000000"/>
                </a:solidFill>
                <a:latin typeface="Agrandir Medium"/>
              </a:rPr>
              <a:t> </a:t>
            </a:r>
            <a:r>
              <a:rPr lang="en-US" sz="2000" u="none" dirty="0" err="1">
                <a:solidFill>
                  <a:srgbClr val="000000"/>
                </a:solidFill>
                <a:latin typeface="Agrandir Medium"/>
              </a:rPr>
              <a:t>användas</a:t>
            </a:r>
            <a:endParaRPr lang="en-US" sz="2000" u="none" dirty="0">
              <a:solidFill>
                <a:srgbClr val="000000"/>
              </a:solidFill>
              <a:latin typeface="Agrandir Medium"/>
            </a:endParaRPr>
          </a:p>
        </p:txBody>
      </p:sp>
      <p:sp>
        <p:nvSpPr>
          <p:cNvPr id="18" name="TextBox 18"/>
          <p:cNvSpPr txBox="1"/>
          <p:nvPr/>
        </p:nvSpPr>
        <p:spPr>
          <a:xfrm>
            <a:off x="5265699" y="4845522"/>
            <a:ext cx="1873750" cy="615553"/>
          </a:xfrm>
          <a:prstGeom prst="rect">
            <a:avLst/>
          </a:prstGeom>
        </p:spPr>
        <p:txBody>
          <a:bodyPr wrap="square" lIns="0" tIns="0" rIns="0" bIns="0" rtlCol="0" anchor="t">
            <a:spAutoFit/>
          </a:bodyPr>
          <a:lstStyle/>
          <a:p>
            <a:pPr lvl="0" algn="ctr">
              <a:lnSpc>
                <a:spcPts val="2400"/>
              </a:lnSpc>
              <a:spcBef>
                <a:spcPct val="0"/>
              </a:spcBef>
            </a:pPr>
            <a:r>
              <a:rPr lang="en-US" sz="2000">
                <a:solidFill>
                  <a:srgbClr val="000000"/>
                </a:solidFill>
                <a:latin typeface="Agrandir Medium"/>
              </a:rPr>
              <a:t>Föråldrat</a:t>
            </a:r>
            <a:r>
              <a:rPr lang="en-US" sz="2000" dirty="0">
                <a:solidFill>
                  <a:srgbClr val="000000"/>
                </a:solidFill>
                <a:latin typeface="Agrandir Medium"/>
              </a:rPr>
              <a:t> </a:t>
            </a:r>
            <a:r>
              <a:rPr lang="en-US" sz="2000" dirty="0" err="1">
                <a:solidFill>
                  <a:srgbClr val="000000"/>
                </a:solidFill>
                <a:latin typeface="Agrandir Medium"/>
              </a:rPr>
              <a:t>innehåll</a:t>
            </a:r>
            <a:endParaRPr lang="en-US" sz="2000" u="none" dirty="0">
              <a:solidFill>
                <a:srgbClr val="000000"/>
              </a:solidFill>
              <a:latin typeface="Agrandir Medium"/>
            </a:endParaRPr>
          </a:p>
        </p:txBody>
      </p:sp>
      <p:sp>
        <p:nvSpPr>
          <p:cNvPr id="19" name="TextBox 19"/>
          <p:cNvSpPr txBox="1"/>
          <p:nvPr/>
        </p:nvSpPr>
        <p:spPr>
          <a:xfrm>
            <a:off x="13486106" y="5136334"/>
            <a:ext cx="2121379" cy="1231106"/>
          </a:xfrm>
          <a:prstGeom prst="rect">
            <a:avLst/>
          </a:prstGeom>
        </p:spPr>
        <p:txBody>
          <a:bodyPr lIns="0" tIns="0" rIns="0" bIns="0" rtlCol="0" anchor="t">
            <a:spAutoFit/>
          </a:bodyPr>
          <a:lstStyle/>
          <a:p>
            <a:pPr lvl="0" algn="ctr">
              <a:lnSpc>
                <a:spcPts val="2400"/>
              </a:lnSpc>
              <a:spcBef>
                <a:spcPct val="0"/>
              </a:spcBef>
            </a:pPr>
            <a:r>
              <a:rPr lang="sv-SE" sz="2000" dirty="0">
                <a:solidFill>
                  <a:srgbClr val="000000"/>
                </a:solidFill>
                <a:latin typeface="Agrandir Medium"/>
              </a:rPr>
              <a:t>Otillräcklig förmåga hos eleverna om att arbeta i grupp</a:t>
            </a:r>
            <a:endParaRPr lang="en-US" sz="2000" u="none" dirty="0">
              <a:solidFill>
                <a:srgbClr val="000000"/>
              </a:solidFill>
              <a:latin typeface="Agrandir Medium"/>
            </a:endParaRPr>
          </a:p>
        </p:txBody>
      </p:sp>
      <p:pic>
        <p:nvPicPr>
          <p:cNvPr id="20" name="Picture 2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11457797" y="5864097"/>
            <a:ext cx="2111676" cy="732048"/>
          </a:xfrm>
          <a:prstGeom prst="rect">
            <a:avLst/>
          </a:prstGeom>
        </p:spPr>
      </p:pic>
      <p:pic>
        <p:nvPicPr>
          <p:cNvPr id="21" name="Picture 2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3616552" y="6205143"/>
            <a:ext cx="1772368" cy="614421"/>
          </a:xfrm>
          <a:prstGeom prst="rect">
            <a:avLst/>
          </a:prstGeom>
        </p:spPr>
      </p:pic>
      <p:pic>
        <p:nvPicPr>
          <p:cNvPr id="22" name="Picture 2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4238882" flipH="1" flipV="1">
            <a:off x="6737799" y="6537446"/>
            <a:ext cx="1639036" cy="568199"/>
          </a:xfrm>
          <a:prstGeom prst="rect">
            <a:avLst/>
          </a:prstGeom>
        </p:spPr>
      </p:pic>
      <p:pic>
        <p:nvPicPr>
          <p:cNvPr id="23" name="Picture 2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15845" flipH="1">
            <a:off x="11712075" y="7816852"/>
            <a:ext cx="2263799" cy="784784"/>
          </a:xfrm>
          <a:prstGeom prst="rect">
            <a:avLst/>
          </a:prstGeom>
        </p:spPr>
      </p:pic>
      <p:pic>
        <p:nvPicPr>
          <p:cNvPr id="24" name="Picture 2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14468387" y="7056008"/>
            <a:ext cx="1119730" cy="649443"/>
          </a:xfrm>
          <a:prstGeom prst="rect">
            <a:avLst/>
          </a:prstGeom>
        </p:spPr>
      </p:pic>
      <p:pic>
        <p:nvPicPr>
          <p:cNvPr id="25" name="Picture 2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9893690" y="2451613"/>
            <a:ext cx="1119730" cy="649443"/>
          </a:xfrm>
          <a:prstGeom prst="rect">
            <a:avLst/>
          </a:prstGeom>
        </p:spPr>
      </p:pic>
      <p:pic>
        <p:nvPicPr>
          <p:cNvPr id="26" name="Picture 2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506296" y="408376"/>
            <a:ext cx="6085274" cy="1543162"/>
          </a:xfrm>
          <a:prstGeom prst="rect">
            <a:avLst/>
          </a:prstGeom>
        </p:spPr>
      </p:pic>
      <p:pic>
        <p:nvPicPr>
          <p:cNvPr id="28" name="Picture 2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83057" y="6855391"/>
            <a:ext cx="2209044" cy="2637664"/>
          </a:xfrm>
          <a:prstGeom prst="rect">
            <a:avLst/>
          </a:prstGeom>
        </p:spPr>
      </p:pic>
      <p:sp>
        <p:nvSpPr>
          <p:cNvPr id="29" name="TextBox 29"/>
          <p:cNvSpPr txBox="1"/>
          <p:nvPr/>
        </p:nvSpPr>
        <p:spPr>
          <a:xfrm>
            <a:off x="2166532" y="7256969"/>
            <a:ext cx="1756940" cy="1538883"/>
          </a:xfrm>
          <a:prstGeom prst="rect">
            <a:avLst/>
          </a:prstGeom>
        </p:spPr>
        <p:txBody>
          <a:bodyPr wrap="square" lIns="0" tIns="0" rIns="0" bIns="0" rtlCol="0" anchor="t">
            <a:spAutoFit/>
          </a:bodyPr>
          <a:lstStyle/>
          <a:p>
            <a:pPr lvl="0" algn="ctr">
              <a:lnSpc>
                <a:spcPts val="2400"/>
              </a:lnSpc>
            </a:pPr>
            <a:r>
              <a:rPr lang="sv-SE" sz="2000" dirty="0">
                <a:solidFill>
                  <a:srgbClr val="000000"/>
                </a:solidFill>
                <a:latin typeface="Agrandir Medium"/>
              </a:rPr>
              <a:t>Bristande kunskap om undervisningsmetoder i andra länder</a:t>
            </a:r>
            <a:endParaRPr lang="en-US" sz="2000" u="none" dirty="0">
              <a:solidFill>
                <a:srgbClr val="000000"/>
              </a:solidFill>
              <a:latin typeface="Agrandir Medium"/>
            </a:endParaRPr>
          </a:p>
        </p:txBody>
      </p:sp>
      <p:sp>
        <p:nvSpPr>
          <p:cNvPr id="30" name="TextBox 29">
            <a:extLst>
              <a:ext uri="{FF2B5EF4-FFF2-40B4-BE49-F238E27FC236}">
                <a16:creationId xmlns:a16="http://schemas.microsoft.com/office/drawing/2014/main" id="{EB3B9622-8409-1215-5344-2488724856F0}"/>
              </a:ext>
            </a:extLst>
          </p:cNvPr>
          <p:cNvSpPr txBox="1"/>
          <p:nvPr/>
        </p:nvSpPr>
        <p:spPr>
          <a:xfrm rot="-206609">
            <a:off x="7734458" y="479456"/>
            <a:ext cx="5474506" cy="1179810"/>
          </a:xfrm>
          <a:prstGeom prst="rect">
            <a:avLst/>
          </a:prstGeom>
        </p:spPr>
        <p:txBody>
          <a:bodyPr wrap="square" lIns="0" tIns="0" rIns="0" bIns="0" rtlCol="0" anchor="t">
            <a:spAutoFit/>
          </a:bodyPr>
          <a:lstStyle/>
          <a:p>
            <a:pPr marL="0" lvl="0" indent="0" algn="ctr">
              <a:lnSpc>
                <a:spcPts val="4648"/>
              </a:lnSpc>
            </a:pPr>
            <a:r>
              <a:rPr lang="en-US" sz="3600" spc="-114" dirty="0">
                <a:solidFill>
                  <a:srgbClr val="BE1931"/>
                </a:solidFill>
                <a:latin typeface="WC Mano Negra Bold"/>
              </a:rPr>
              <a:t>ELEVRESULTAT I NATURVETENSKAPLIGA ÄMNEN</a:t>
            </a:r>
          </a:p>
        </p:txBody>
      </p:sp>
    </p:spTree>
    <p:extLst>
      <p:ext uri="{BB962C8B-B14F-4D97-AF65-F5344CB8AC3E}">
        <p14:creationId xmlns:p14="http://schemas.microsoft.com/office/powerpoint/2010/main" val="2721329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0" y="-7166"/>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8" b="8"/>
          <a:stretch>
            <a:fillRect/>
          </a:stretch>
        </p:blipFill>
        <p:spPr>
          <a:xfrm>
            <a:off x="9259679" y="2827628"/>
            <a:ext cx="2387752" cy="2238295"/>
          </a:xfrm>
          <a:prstGeom prst="rect">
            <a:avLst/>
          </a:prstGeom>
        </p:spPr>
      </p:pic>
      <p:sp>
        <p:nvSpPr>
          <p:cNvPr id="4" name="TextBox 4"/>
          <p:cNvSpPr txBox="1"/>
          <p:nvPr/>
        </p:nvSpPr>
        <p:spPr>
          <a:xfrm>
            <a:off x="9535689" y="3287588"/>
            <a:ext cx="1872044" cy="1538883"/>
          </a:xfrm>
          <a:prstGeom prst="rect">
            <a:avLst/>
          </a:prstGeom>
        </p:spPr>
        <p:txBody>
          <a:bodyPr lIns="0" tIns="0" rIns="0" bIns="0" rtlCol="0" anchor="t">
            <a:spAutoFit/>
          </a:bodyPr>
          <a:lstStyle/>
          <a:p>
            <a:pPr marL="0" lvl="0" indent="0" algn="ctr">
              <a:lnSpc>
                <a:spcPts val="2419"/>
              </a:lnSpc>
              <a:spcBef>
                <a:spcPct val="0"/>
              </a:spcBef>
            </a:pPr>
            <a:r>
              <a:rPr lang="en-US" sz="2199" dirty="0" err="1">
                <a:solidFill>
                  <a:srgbClr val="000000"/>
                </a:solidFill>
                <a:latin typeface="Agrandir Medium Bold"/>
              </a:rPr>
              <a:t>Stärkta</a:t>
            </a:r>
            <a:r>
              <a:rPr lang="en-US" sz="2199" dirty="0">
                <a:solidFill>
                  <a:srgbClr val="000000"/>
                </a:solidFill>
                <a:latin typeface="Agrandir Medium Bold"/>
              </a:rPr>
              <a:t> </a:t>
            </a:r>
            <a:r>
              <a:rPr lang="en-US" sz="2199" dirty="0" err="1">
                <a:solidFill>
                  <a:srgbClr val="000000"/>
                </a:solidFill>
                <a:latin typeface="Agrandir Medium Bold"/>
              </a:rPr>
              <a:t>kunskaper</a:t>
            </a:r>
            <a:r>
              <a:rPr lang="en-US" sz="2199" dirty="0">
                <a:solidFill>
                  <a:srgbClr val="000000"/>
                </a:solidFill>
                <a:latin typeface="Agrandir Medium Bold"/>
              </a:rPr>
              <a:t> i </a:t>
            </a:r>
            <a:r>
              <a:rPr lang="en-US" sz="2199" dirty="0" err="1">
                <a:solidFill>
                  <a:srgbClr val="000000"/>
                </a:solidFill>
                <a:latin typeface="Agrandir Medium Bold"/>
              </a:rPr>
              <a:t>hur</a:t>
            </a:r>
            <a:r>
              <a:rPr lang="en-US" sz="2199" dirty="0">
                <a:solidFill>
                  <a:srgbClr val="000000"/>
                </a:solidFill>
                <a:latin typeface="Agrandir Medium Bold"/>
              </a:rPr>
              <a:t> </a:t>
            </a:r>
            <a:r>
              <a:rPr lang="en-US" sz="2199" dirty="0" err="1">
                <a:solidFill>
                  <a:srgbClr val="000000"/>
                </a:solidFill>
                <a:latin typeface="Agrandir Medium Bold"/>
              </a:rPr>
              <a:t>elevers</a:t>
            </a:r>
            <a:r>
              <a:rPr lang="en-US" sz="2199" dirty="0">
                <a:solidFill>
                  <a:srgbClr val="000000"/>
                </a:solidFill>
                <a:latin typeface="Agrandir Medium Bold"/>
              </a:rPr>
              <a:t> </a:t>
            </a:r>
            <a:r>
              <a:rPr lang="en-US" sz="2199" dirty="0" err="1">
                <a:solidFill>
                  <a:srgbClr val="000000"/>
                </a:solidFill>
                <a:latin typeface="Agrandir Medium Bold"/>
              </a:rPr>
              <a:t>målupfyllelse</a:t>
            </a:r>
            <a:r>
              <a:rPr lang="en-US" sz="2199" dirty="0">
                <a:solidFill>
                  <a:srgbClr val="000000"/>
                </a:solidFill>
                <a:latin typeface="Agrandir Medium Bold"/>
              </a:rPr>
              <a:t> </a:t>
            </a:r>
            <a:r>
              <a:rPr lang="en-US" sz="2199" dirty="0" err="1">
                <a:solidFill>
                  <a:srgbClr val="000000"/>
                </a:solidFill>
                <a:latin typeface="Agrandir Medium Bold"/>
              </a:rPr>
              <a:t>kan</a:t>
            </a:r>
            <a:r>
              <a:rPr lang="en-US" sz="2199" dirty="0">
                <a:solidFill>
                  <a:srgbClr val="000000"/>
                </a:solidFill>
                <a:latin typeface="Agrandir Medium Bold"/>
              </a:rPr>
              <a:t> </a:t>
            </a:r>
            <a:r>
              <a:rPr lang="en-US" sz="2199" dirty="0" err="1">
                <a:solidFill>
                  <a:srgbClr val="000000"/>
                </a:solidFill>
                <a:latin typeface="Agrandir Medium Bold"/>
              </a:rPr>
              <a:t>öka</a:t>
            </a:r>
            <a:endParaRPr lang="en-US" sz="2199" dirty="0">
              <a:solidFill>
                <a:srgbClr val="000000"/>
              </a:solidFill>
              <a:latin typeface="Agrandir Medium Bold"/>
            </a:endParaRP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9" b="9"/>
          <a:stretch>
            <a:fillRect/>
          </a:stretch>
        </p:blipFill>
        <p:spPr>
          <a:xfrm rot="-378618">
            <a:off x="5909182" y="6946627"/>
            <a:ext cx="2430201" cy="257267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9" b="19"/>
          <a:stretch>
            <a:fillRect/>
          </a:stretch>
        </p:blipFill>
        <p:spPr>
          <a:xfrm>
            <a:off x="13935036" y="7422499"/>
            <a:ext cx="2186432" cy="2432935"/>
          </a:xfrm>
          <a:prstGeom prst="rect">
            <a:avLst/>
          </a:prstGeom>
        </p:spPr>
      </p:pic>
      <p:sp>
        <p:nvSpPr>
          <p:cNvPr id="7" name="TextBox 7"/>
          <p:cNvSpPr txBox="1"/>
          <p:nvPr/>
        </p:nvSpPr>
        <p:spPr>
          <a:xfrm>
            <a:off x="13935036" y="8162317"/>
            <a:ext cx="2186432" cy="923330"/>
          </a:xfrm>
          <a:prstGeom prst="rect">
            <a:avLst/>
          </a:prstGeom>
        </p:spPr>
        <p:txBody>
          <a:bodyPr lIns="0" tIns="0" rIns="0" bIns="0" rtlCol="0" anchor="t">
            <a:spAutoFit/>
          </a:bodyPr>
          <a:lstStyle/>
          <a:p>
            <a:pPr marL="0" lvl="0" indent="0" algn="ctr">
              <a:lnSpc>
                <a:spcPts val="2420"/>
              </a:lnSpc>
              <a:spcBef>
                <a:spcPct val="0"/>
              </a:spcBef>
            </a:pPr>
            <a:r>
              <a:rPr lang="en-US" sz="2200" dirty="0" err="1">
                <a:solidFill>
                  <a:srgbClr val="000000"/>
                </a:solidFill>
                <a:latin typeface="Agrandir Medium"/>
              </a:rPr>
              <a:t>Elevers</a:t>
            </a:r>
            <a:r>
              <a:rPr lang="en-US" sz="2200" dirty="0">
                <a:solidFill>
                  <a:srgbClr val="000000"/>
                </a:solidFill>
                <a:latin typeface="Agrandir Medium"/>
              </a:rPr>
              <a:t> </a:t>
            </a:r>
            <a:r>
              <a:rPr lang="en-US" sz="2200" dirty="0" err="1">
                <a:solidFill>
                  <a:srgbClr val="000000"/>
                </a:solidFill>
                <a:latin typeface="Agrandir Medium"/>
              </a:rPr>
              <a:t>kritiska</a:t>
            </a:r>
            <a:r>
              <a:rPr lang="en-US" sz="2200" dirty="0">
                <a:solidFill>
                  <a:srgbClr val="000000"/>
                </a:solidFill>
                <a:latin typeface="Agrandir Medium"/>
              </a:rPr>
              <a:t> </a:t>
            </a:r>
            <a:r>
              <a:rPr lang="en-US" sz="2200" dirty="0" err="1">
                <a:solidFill>
                  <a:srgbClr val="000000"/>
                </a:solidFill>
                <a:latin typeface="Agrandir Medium"/>
              </a:rPr>
              <a:t>tänkande</a:t>
            </a:r>
            <a:r>
              <a:rPr lang="en-US" sz="2200" dirty="0">
                <a:solidFill>
                  <a:srgbClr val="000000"/>
                </a:solidFill>
                <a:latin typeface="Agrandir Medium"/>
              </a:rPr>
              <a:t> </a:t>
            </a:r>
            <a:r>
              <a:rPr lang="en-US" sz="2200" dirty="0" err="1">
                <a:solidFill>
                  <a:srgbClr val="000000"/>
                </a:solidFill>
                <a:latin typeface="Agrandir Medium"/>
              </a:rPr>
              <a:t>har</a:t>
            </a:r>
            <a:r>
              <a:rPr lang="en-US" sz="2200" dirty="0">
                <a:solidFill>
                  <a:srgbClr val="000000"/>
                </a:solidFill>
                <a:latin typeface="Agrandir Medium"/>
              </a:rPr>
              <a:t> </a:t>
            </a:r>
            <a:r>
              <a:rPr lang="en-US" sz="2200" dirty="0" err="1">
                <a:solidFill>
                  <a:srgbClr val="000000"/>
                </a:solidFill>
                <a:latin typeface="Agrandir Medium"/>
              </a:rPr>
              <a:t>ökat</a:t>
            </a:r>
            <a:endParaRPr lang="en-US" sz="2200" u="none" dirty="0">
              <a:solidFill>
                <a:srgbClr val="000000"/>
              </a:solidFill>
              <a:latin typeface="Agrandir Medium"/>
            </a:endParaRPr>
          </a:p>
        </p:txBody>
      </p:sp>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948793" y="4087196"/>
            <a:ext cx="1962450" cy="2343224"/>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209" b="1209"/>
          <a:stretch>
            <a:fillRect/>
          </a:stretch>
        </p:blipFill>
        <p:spPr>
          <a:xfrm>
            <a:off x="9450435" y="6230121"/>
            <a:ext cx="2196996" cy="2408845"/>
          </a:xfrm>
          <a:prstGeom prst="rect">
            <a:avLst/>
          </a:prstGeom>
        </p:spPr>
      </p:pic>
      <p:sp>
        <p:nvSpPr>
          <p:cNvPr id="10" name="TextBox 10"/>
          <p:cNvSpPr txBox="1"/>
          <p:nvPr/>
        </p:nvSpPr>
        <p:spPr>
          <a:xfrm>
            <a:off x="9562317" y="7079431"/>
            <a:ext cx="1973232" cy="923330"/>
          </a:xfrm>
          <a:prstGeom prst="rect">
            <a:avLst/>
          </a:prstGeom>
        </p:spPr>
        <p:txBody>
          <a:bodyPr lIns="0" tIns="0" rIns="0" bIns="0" rtlCol="0" anchor="t">
            <a:spAutoFit/>
          </a:bodyPr>
          <a:lstStyle/>
          <a:p>
            <a:pPr marL="0" lvl="0" indent="0" algn="ctr">
              <a:lnSpc>
                <a:spcPts val="2420"/>
              </a:lnSpc>
              <a:spcBef>
                <a:spcPct val="0"/>
              </a:spcBef>
            </a:pPr>
            <a:r>
              <a:rPr lang="en-US" sz="2200" dirty="0" err="1">
                <a:solidFill>
                  <a:srgbClr val="000000"/>
                </a:solidFill>
                <a:latin typeface="Agrandir Medium"/>
              </a:rPr>
              <a:t>Ökad</a:t>
            </a:r>
            <a:r>
              <a:rPr lang="en-US" sz="2200" dirty="0">
                <a:solidFill>
                  <a:srgbClr val="000000"/>
                </a:solidFill>
                <a:latin typeface="Agrandir Medium"/>
              </a:rPr>
              <a:t> motivation hos </a:t>
            </a:r>
            <a:r>
              <a:rPr lang="en-US" sz="2200" dirty="0" err="1">
                <a:solidFill>
                  <a:srgbClr val="000000"/>
                </a:solidFill>
                <a:latin typeface="Agrandir Medium"/>
              </a:rPr>
              <a:t>elever</a:t>
            </a:r>
            <a:endParaRPr lang="en-US" sz="2200" u="none" dirty="0">
              <a:solidFill>
                <a:srgbClr val="000000"/>
              </a:solidFill>
              <a:latin typeface="Agrandir Medium"/>
            </a:endParaRPr>
          </a:p>
        </p:txBody>
      </p:sp>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49" r="49"/>
          <a:stretch>
            <a:fillRect/>
          </a:stretch>
        </p:blipFill>
        <p:spPr>
          <a:xfrm>
            <a:off x="13448894" y="4543068"/>
            <a:ext cx="2195805" cy="2278478"/>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15845" flipH="1" flipV="1">
            <a:off x="11606593" y="3730553"/>
            <a:ext cx="2263799" cy="784784"/>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7041091" y="3443980"/>
            <a:ext cx="2111676" cy="732048"/>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9893690" y="5510085"/>
            <a:ext cx="1119730" cy="649443"/>
          </a:xfrm>
          <a:prstGeom prst="rect">
            <a:avLst/>
          </a:prstGeom>
        </p:spPr>
      </p:pic>
      <p:sp>
        <p:nvSpPr>
          <p:cNvPr id="15" name="TextBox 15"/>
          <p:cNvSpPr txBox="1"/>
          <p:nvPr/>
        </p:nvSpPr>
        <p:spPr>
          <a:xfrm>
            <a:off x="6013451" y="7760659"/>
            <a:ext cx="2221663" cy="923330"/>
          </a:xfrm>
          <a:prstGeom prst="rect">
            <a:avLst/>
          </a:prstGeom>
        </p:spPr>
        <p:txBody>
          <a:bodyPr lIns="0" tIns="0" rIns="0" bIns="0" rtlCol="0" anchor="t">
            <a:spAutoFit/>
          </a:bodyPr>
          <a:lstStyle/>
          <a:p>
            <a:pPr algn="ctr">
              <a:lnSpc>
                <a:spcPts val="2420"/>
              </a:lnSpc>
            </a:pPr>
            <a:r>
              <a:rPr lang="en-US" sz="2200" dirty="0" err="1">
                <a:solidFill>
                  <a:srgbClr val="000000"/>
                </a:solidFill>
                <a:latin typeface="Agrandir Medium"/>
              </a:rPr>
              <a:t>Stärkt</a:t>
            </a:r>
            <a:r>
              <a:rPr lang="en-US" sz="2200" dirty="0">
                <a:solidFill>
                  <a:srgbClr val="000000"/>
                </a:solidFill>
                <a:latin typeface="Agrandir Medium"/>
              </a:rPr>
              <a:t> digital </a:t>
            </a:r>
            <a:r>
              <a:rPr lang="en-US" sz="2200" dirty="0" err="1">
                <a:solidFill>
                  <a:srgbClr val="000000"/>
                </a:solidFill>
                <a:latin typeface="Agrandir Medium"/>
              </a:rPr>
              <a:t>kompetens</a:t>
            </a:r>
            <a:r>
              <a:rPr lang="en-US" sz="2200" dirty="0">
                <a:solidFill>
                  <a:srgbClr val="000000"/>
                </a:solidFill>
                <a:latin typeface="Agrandir Medium"/>
              </a:rPr>
              <a:t> bland </a:t>
            </a:r>
            <a:r>
              <a:rPr lang="en-US" sz="2200" dirty="0" err="1">
                <a:solidFill>
                  <a:srgbClr val="000000"/>
                </a:solidFill>
                <a:latin typeface="Agrandir Medium"/>
              </a:rPr>
              <a:t>lärare</a:t>
            </a:r>
            <a:endParaRPr lang="en-US" sz="2200" u="none" dirty="0">
              <a:solidFill>
                <a:srgbClr val="000000"/>
              </a:solidFill>
              <a:latin typeface="Agrandir Medium"/>
            </a:endParaRPr>
          </a:p>
        </p:txBody>
      </p:sp>
      <p:sp>
        <p:nvSpPr>
          <p:cNvPr id="16" name="TextBox 16"/>
          <p:cNvSpPr txBox="1"/>
          <p:nvPr/>
        </p:nvSpPr>
        <p:spPr>
          <a:xfrm>
            <a:off x="4872950" y="4640412"/>
            <a:ext cx="2212940" cy="923330"/>
          </a:xfrm>
          <a:prstGeom prst="rect">
            <a:avLst/>
          </a:prstGeom>
        </p:spPr>
        <p:txBody>
          <a:bodyPr lIns="0" tIns="0" rIns="0" bIns="0" rtlCol="0" anchor="t">
            <a:spAutoFit/>
          </a:bodyPr>
          <a:lstStyle/>
          <a:p>
            <a:pPr marL="0" lvl="0" indent="0" algn="ctr">
              <a:lnSpc>
                <a:spcPts val="2420"/>
              </a:lnSpc>
              <a:spcBef>
                <a:spcPct val="0"/>
              </a:spcBef>
            </a:pPr>
            <a:r>
              <a:rPr lang="en-US" sz="2200" dirty="0">
                <a:solidFill>
                  <a:srgbClr val="000000"/>
                </a:solidFill>
                <a:latin typeface="Agrandir Medium"/>
              </a:rPr>
              <a:t>Nya </a:t>
            </a:r>
            <a:r>
              <a:rPr lang="en-US" sz="2200" dirty="0" err="1">
                <a:solidFill>
                  <a:srgbClr val="000000"/>
                </a:solidFill>
                <a:latin typeface="Agrandir Medium"/>
              </a:rPr>
              <a:t>undervisnings-metoder</a:t>
            </a:r>
            <a:endParaRPr lang="en-US" sz="2200" u="none" dirty="0">
              <a:solidFill>
                <a:srgbClr val="000000"/>
              </a:solidFill>
              <a:latin typeface="Agrandir Medium"/>
            </a:endParaRPr>
          </a:p>
        </p:txBody>
      </p:sp>
      <p:sp>
        <p:nvSpPr>
          <p:cNvPr id="17" name="TextBox 17"/>
          <p:cNvSpPr txBox="1"/>
          <p:nvPr/>
        </p:nvSpPr>
        <p:spPr>
          <a:xfrm>
            <a:off x="13486106" y="5136334"/>
            <a:ext cx="2121379" cy="1538883"/>
          </a:xfrm>
          <a:prstGeom prst="rect">
            <a:avLst/>
          </a:prstGeom>
        </p:spPr>
        <p:txBody>
          <a:bodyPr lIns="0" tIns="0" rIns="0" bIns="0" rtlCol="0" anchor="t">
            <a:spAutoFit/>
          </a:bodyPr>
          <a:lstStyle/>
          <a:p>
            <a:pPr marL="0" lvl="0" indent="0" algn="ctr">
              <a:lnSpc>
                <a:spcPts val="2420"/>
              </a:lnSpc>
              <a:spcBef>
                <a:spcPct val="0"/>
              </a:spcBef>
            </a:pPr>
            <a:r>
              <a:rPr lang="en-US" sz="2200" u="none" dirty="0" err="1">
                <a:solidFill>
                  <a:srgbClr val="000000"/>
                </a:solidFill>
                <a:latin typeface="Agrandir Medium"/>
              </a:rPr>
              <a:t>Stärkta</a:t>
            </a:r>
            <a:r>
              <a:rPr lang="en-US" sz="2200" u="none" dirty="0">
                <a:solidFill>
                  <a:srgbClr val="000000"/>
                </a:solidFill>
                <a:latin typeface="Agrandir Medium"/>
              </a:rPr>
              <a:t> </a:t>
            </a:r>
            <a:r>
              <a:rPr lang="en-US" sz="2200" u="none" dirty="0" err="1">
                <a:solidFill>
                  <a:srgbClr val="000000"/>
                </a:solidFill>
                <a:latin typeface="Agrandir Medium"/>
              </a:rPr>
              <a:t>kunskaper</a:t>
            </a:r>
            <a:r>
              <a:rPr lang="en-US" sz="2200" u="none" dirty="0">
                <a:solidFill>
                  <a:srgbClr val="000000"/>
                </a:solidFill>
                <a:latin typeface="Agrandir Medium"/>
              </a:rPr>
              <a:t> hos </a:t>
            </a:r>
            <a:r>
              <a:rPr lang="en-US" sz="2200" u="none" dirty="0" err="1">
                <a:solidFill>
                  <a:srgbClr val="000000"/>
                </a:solidFill>
                <a:latin typeface="Agrandir Medium"/>
              </a:rPr>
              <a:t>elever</a:t>
            </a:r>
            <a:r>
              <a:rPr lang="en-US" sz="2200" u="none" dirty="0">
                <a:solidFill>
                  <a:srgbClr val="000000"/>
                </a:solidFill>
                <a:latin typeface="Agrandir Medium"/>
              </a:rPr>
              <a:t> </a:t>
            </a:r>
            <a:r>
              <a:rPr lang="en-US" sz="2200" u="none" dirty="0" err="1">
                <a:solidFill>
                  <a:srgbClr val="000000"/>
                </a:solidFill>
                <a:latin typeface="Agrandir Medium"/>
              </a:rPr>
              <a:t>när</a:t>
            </a:r>
            <a:r>
              <a:rPr lang="en-US" sz="2200" u="none" dirty="0">
                <a:solidFill>
                  <a:srgbClr val="000000"/>
                </a:solidFill>
                <a:latin typeface="Agrandir Medium"/>
              </a:rPr>
              <a:t> det </a:t>
            </a:r>
            <a:r>
              <a:rPr lang="en-US" sz="2200" u="none" dirty="0" err="1">
                <a:solidFill>
                  <a:srgbClr val="000000"/>
                </a:solidFill>
                <a:latin typeface="Agrandir Medium"/>
              </a:rPr>
              <a:t>gäller</a:t>
            </a:r>
            <a:r>
              <a:rPr lang="en-US" sz="2200" u="none" dirty="0">
                <a:solidFill>
                  <a:srgbClr val="000000"/>
                </a:solidFill>
                <a:latin typeface="Agrandir Medium"/>
              </a:rPr>
              <a:t> </a:t>
            </a:r>
            <a:r>
              <a:rPr lang="en-US" sz="2200" u="none" dirty="0" err="1">
                <a:solidFill>
                  <a:srgbClr val="000000"/>
                </a:solidFill>
                <a:latin typeface="Agrandir Medium"/>
              </a:rPr>
              <a:t>samarbete</a:t>
            </a:r>
            <a:r>
              <a:rPr lang="en-US" sz="2200" u="none" dirty="0">
                <a:solidFill>
                  <a:srgbClr val="000000"/>
                </a:solidFill>
                <a:latin typeface="Agrandir Medium"/>
              </a:rPr>
              <a:t> </a:t>
            </a:r>
          </a:p>
        </p:txBody>
      </p:sp>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11457797" y="5864097"/>
            <a:ext cx="2111676" cy="732048"/>
          </a:xfrm>
          <a:prstGeom prst="rect">
            <a:avLst/>
          </a:prstGeom>
        </p:spPr>
      </p:pic>
      <p:pic>
        <p:nvPicPr>
          <p:cNvPr id="19" name="Picture 1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3616552" y="6205143"/>
            <a:ext cx="1772368" cy="614421"/>
          </a:xfrm>
          <a:prstGeom prst="rect">
            <a:avLst/>
          </a:prstGeom>
        </p:spPr>
      </p:pic>
      <p:pic>
        <p:nvPicPr>
          <p:cNvPr id="20" name="Picture 2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4238882" flipH="1" flipV="1">
            <a:off x="6737799" y="6537446"/>
            <a:ext cx="1639036" cy="568199"/>
          </a:xfrm>
          <a:prstGeom prst="rect">
            <a:avLst/>
          </a:prstGeom>
        </p:spPr>
      </p:pic>
      <p:pic>
        <p:nvPicPr>
          <p:cNvPr id="21" name="Picture 2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15845" flipH="1">
            <a:off x="11712075" y="7816852"/>
            <a:ext cx="2263799" cy="784784"/>
          </a:xfrm>
          <a:prstGeom prst="rect">
            <a:avLst/>
          </a:prstGeom>
        </p:spPr>
      </p:pic>
      <p:pic>
        <p:nvPicPr>
          <p:cNvPr id="22" name="Picture 2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14468387" y="7056008"/>
            <a:ext cx="1119730" cy="649443"/>
          </a:xfrm>
          <a:prstGeom prst="rect">
            <a:avLst/>
          </a:prstGeom>
        </p:spPr>
      </p:pic>
      <p:pic>
        <p:nvPicPr>
          <p:cNvPr id="23" name="Picture 2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9893690" y="2451613"/>
            <a:ext cx="1119730" cy="649443"/>
          </a:xfrm>
          <a:prstGeom prst="rect">
            <a:avLst/>
          </a:prstGeom>
        </p:spPr>
      </p:pic>
      <p:pic>
        <p:nvPicPr>
          <p:cNvPr id="24" name="Picture 2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796628" y="6914132"/>
            <a:ext cx="2209044" cy="2637664"/>
          </a:xfrm>
          <a:prstGeom prst="rect">
            <a:avLst/>
          </a:prstGeom>
        </p:spPr>
      </p:pic>
      <p:sp>
        <p:nvSpPr>
          <p:cNvPr id="25" name="TextBox 25"/>
          <p:cNvSpPr txBox="1"/>
          <p:nvPr/>
        </p:nvSpPr>
        <p:spPr>
          <a:xfrm>
            <a:off x="1878828" y="7240459"/>
            <a:ext cx="2044644" cy="1538883"/>
          </a:xfrm>
          <a:prstGeom prst="rect">
            <a:avLst/>
          </a:prstGeom>
        </p:spPr>
        <p:txBody>
          <a:bodyPr lIns="0" tIns="0" rIns="0" bIns="0" rtlCol="0" anchor="t">
            <a:spAutoFit/>
          </a:bodyPr>
          <a:lstStyle/>
          <a:p>
            <a:pPr marL="0" lvl="0" indent="0" algn="ctr">
              <a:lnSpc>
                <a:spcPts val="2420"/>
              </a:lnSpc>
              <a:spcBef>
                <a:spcPct val="0"/>
              </a:spcBef>
            </a:pPr>
            <a:r>
              <a:rPr lang="en-US" sz="2200" u="none" dirty="0" err="1">
                <a:solidFill>
                  <a:srgbClr val="000000"/>
                </a:solidFill>
                <a:latin typeface="Agrandir Medium"/>
              </a:rPr>
              <a:t>Stärkta</a:t>
            </a:r>
            <a:r>
              <a:rPr lang="en-US" sz="2200" u="none" dirty="0">
                <a:solidFill>
                  <a:srgbClr val="000000"/>
                </a:solidFill>
                <a:latin typeface="Agrandir Medium"/>
              </a:rPr>
              <a:t> </a:t>
            </a:r>
            <a:r>
              <a:rPr lang="en-US" sz="2200" u="none" dirty="0" err="1">
                <a:solidFill>
                  <a:srgbClr val="000000"/>
                </a:solidFill>
                <a:latin typeface="Agrandir Medium"/>
              </a:rPr>
              <a:t>kunskaper</a:t>
            </a:r>
            <a:r>
              <a:rPr lang="en-US" sz="2200" u="none" dirty="0">
                <a:solidFill>
                  <a:srgbClr val="000000"/>
                </a:solidFill>
                <a:latin typeface="Agrandir Medium"/>
              </a:rPr>
              <a:t> om </a:t>
            </a:r>
            <a:r>
              <a:rPr lang="en-US" sz="2200" u="none" dirty="0" err="1">
                <a:solidFill>
                  <a:srgbClr val="000000"/>
                </a:solidFill>
                <a:latin typeface="Agrandir Medium"/>
              </a:rPr>
              <a:t>undervisnings-strategier</a:t>
            </a:r>
            <a:r>
              <a:rPr lang="en-US" sz="2200" u="none" dirty="0">
                <a:solidFill>
                  <a:srgbClr val="000000"/>
                </a:solidFill>
                <a:latin typeface="Agrandir Medium"/>
              </a:rPr>
              <a:t> </a:t>
            </a:r>
            <a:r>
              <a:rPr lang="en-US" sz="2200" u="none" dirty="0" err="1">
                <a:solidFill>
                  <a:srgbClr val="000000"/>
                </a:solidFill>
                <a:latin typeface="Agrandir Medium"/>
              </a:rPr>
              <a:t>utomlands</a:t>
            </a:r>
            <a:endParaRPr lang="en-US" sz="2200" u="none" dirty="0">
              <a:solidFill>
                <a:srgbClr val="000000"/>
              </a:solidFill>
              <a:latin typeface="Agrandir Medium"/>
            </a:endParaRPr>
          </a:p>
        </p:txBody>
      </p:sp>
      <p:pic>
        <p:nvPicPr>
          <p:cNvPr id="26" name="Picture 2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281140" y="207970"/>
            <a:ext cx="6091483" cy="1940379"/>
          </a:xfrm>
          <a:prstGeom prst="rect">
            <a:avLst/>
          </a:prstGeom>
        </p:spPr>
      </p:pic>
      <p:sp>
        <p:nvSpPr>
          <p:cNvPr id="27" name="TextBox 27"/>
          <p:cNvSpPr txBox="1"/>
          <p:nvPr/>
        </p:nvSpPr>
        <p:spPr>
          <a:xfrm rot="-206609">
            <a:off x="7784760" y="531630"/>
            <a:ext cx="5084244" cy="1379224"/>
          </a:xfrm>
          <a:prstGeom prst="rect">
            <a:avLst/>
          </a:prstGeom>
        </p:spPr>
        <p:txBody>
          <a:bodyPr wrap="square" lIns="0" tIns="0" rIns="0" bIns="0" rtlCol="0" anchor="t">
            <a:spAutoFit/>
          </a:bodyPr>
          <a:lstStyle/>
          <a:p>
            <a:pPr marL="0" lvl="0" indent="0" algn="ctr">
              <a:lnSpc>
                <a:spcPts val="3504"/>
              </a:lnSpc>
              <a:spcBef>
                <a:spcPct val="0"/>
              </a:spcBef>
            </a:pPr>
            <a:r>
              <a:rPr lang="en-US" sz="3767" u="none" spc="-86" dirty="0">
                <a:solidFill>
                  <a:srgbClr val="FFFFFF"/>
                </a:solidFill>
                <a:latin typeface="WC Mano Negra Bold"/>
              </a:rPr>
              <a:t>FÖRBÄTTRADE ELEVRESULTAT I NATURVETENSKAPLIGA ÄMNEN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sv-SE"/>
          </a:p>
        </p:txBody>
      </p:sp>
      <p:sp>
        <p:nvSpPr>
          <p:cNvPr id="4" name="TextBox 4"/>
          <p:cNvSpPr txBox="1"/>
          <p:nvPr/>
        </p:nvSpPr>
        <p:spPr>
          <a:xfrm>
            <a:off x="481275" y="3037605"/>
            <a:ext cx="12598366" cy="782265"/>
          </a:xfrm>
          <a:prstGeom prst="rect">
            <a:avLst/>
          </a:prstGeom>
        </p:spPr>
        <p:txBody>
          <a:bodyPr lIns="0" tIns="0" rIns="0" bIns="0" rtlCol="0" anchor="t">
            <a:spAutoFit/>
          </a:bodyPr>
          <a:lstStyle/>
          <a:p>
            <a:pPr>
              <a:lnSpc>
                <a:spcPts val="6106"/>
              </a:lnSpc>
            </a:pPr>
            <a:r>
              <a:rPr lang="sv-SE" sz="5175" spc="300" dirty="0">
                <a:solidFill>
                  <a:srgbClr val="004AAD"/>
                </a:solidFill>
                <a:latin typeface="Hussar Bold Bold Italics"/>
              </a:rPr>
              <a:t>LÅT OSS NU DEFINIERA VÅR STRATEGI</a:t>
            </a:r>
            <a:endParaRPr lang="en-US" sz="5175" spc="300" dirty="0">
              <a:solidFill>
                <a:srgbClr val="004AAD"/>
              </a:solidFill>
              <a:latin typeface="Hussar Bold Bold Italics"/>
            </a:endParaRPr>
          </a:p>
        </p:txBody>
      </p:sp>
      <p:sp>
        <p:nvSpPr>
          <p:cNvPr id="5" name="TextBox 5"/>
          <p:cNvSpPr txBox="1"/>
          <p:nvPr/>
        </p:nvSpPr>
        <p:spPr>
          <a:xfrm>
            <a:off x="481275" y="2052220"/>
            <a:ext cx="7905459" cy="913712"/>
          </a:xfrm>
          <a:prstGeom prst="rect">
            <a:avLst/>
          </a:prstGeom>
        </p:spPr>
        <p:txBody>
          <a:bodyPr lIns="0" tIns="0" rIns="0" bIns="0" rtlCol="0" anchor="t">
            <a:spAutoFit/>
          </a:bodyPr>
          <a:lstStyle/>
          <a:p>
            <a:pPr lvl="0">
              <a:lnSpc>
                <a:spcPts val="7080"/>
              </a:lnSpc>
              <a:spcBef>
                <a:spcPct val="0"/>
              </a:spcBef>
            </a:pPr>
            <a:r>
              <a:rPr lang="en-US" sz="6000" spc="348" dirty="0">
                <a:solidFill>
                  <a:srgbClr val="000000"/>
                </a:solidFill>
                <a:latin typeface="Hussar Bold"/>
              </a:rPr>
              <a:t>STEG 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2" r="22"/>
          <a:stretch>
            <a:fillRect/>
          </a:stretch>
        </p:blipFill>
        <p:spPr>
          <a:xfrm>
            <a:off x="-94563" y="-56379"/>
            <a:ext cx="18696192" cy="1051660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8" b="8"/>
          <a:stretch>
            <a:fillRect/>
          </a:stretch>
        </p:blipFill>
        <p:spPr>
          <a:xfrm>
            <a:off x="7964279" y="2827628"/>
            <a:ext cx="2387752" cy="2238295"/>
          </a:xfrm>
          <a:prstGeom prst="rect">
            <a:avLst/>
          </a:prstGeom>
        </p:spPr>
      </p:pic>
      <p:sp>
        <p:nvSpPr>
          <p:cNvPr id="4" name="TextBox 4"/>
          <p:cNvSpPr txBox="1"/>
          <p:nvPr/>
        </p:nvSpPr>
        <p:spPr>
          <a:xfrm>
            <a:off x="8240289" y="3287588"/>
            <a:ext cx="1872044" cy="1538883"/>
          </a:xfrm>
          <a:prstGeom prst="rect">
            <a:avLst/>
          </a:prstGeom>
        </p:spPr>
        <p:txBody>
          <a:bodyPr lIns="0" tIns="0" rIns="0" bIns="0" rtlCol="0" anchor="t">
            <a:spAutoFit/>
          </a:bodyPr>
          <a:lstStyle/>
          <a:p>
            <a:pPr marL="0" lvl="0" indent="0" algn="ctr">
              <a:lnSpc>
                <a:spcPts val="2419"/>
              </a:lnSpc>
              <a:spcBef>
                <a:spcPct val="0"/>
              </a:spcBef>
            </a:pPr>
            <a:r>
              <a:rPr lang="en-US" sz="2199" dirty="0" err="1">
                <a:solidFill>
                  <a:srgbClr val="000000"/>
                </a:solidFill>
                <a:latin typeface="Agrandir Medium Bold"/>
              </a:rPr>
              <a:t>Ökade</a:t>
            </a:r>
            <a:r>
              <a:rPr lang="en-US" sz="2199" dirty="0">
                <a:solidFill>
                  <a:srgbClr val="000000"/>
                </a:solidFill>
                <a:latin typeface="Agrandir Medium Bold"/>
              </a:rPr>
              <a:t> </a:t>
            </a:r>
            <a:r>
              <a:rPr lang="en-US" sz="2199" dirty="0" err="1">
                <a:solidFill>
                  <a:srgbClr val="000000"/>
                </a:solidFill>
                <a:latin typeface="Agrandir Medium Bold"/>
              </a:rPr>
              <a:t>kunskaper</a:t>
            </a:r>
            <a:r>
              <a:rPr lang="en-US" sz="2199" dirty="0">
                <a:solidFill>
                  <a:srgbClr val="000000"/>
                </a:solidFill>
                <a:latin typeface="Agrandir Medium Bold"/>
              </a:rPr>
              <a:t> I </a:t>
            </a:r>
            <a:r>
              <a:rPr lang="en-US" sz="2199" dirty="0" err="1">
                <a:solidFill>
                  <a:srgbClr val="000000"/>
                </a:solidFill>
                <a:latin typeface="Agrandir Medium Bold"/>
              </a:rPr>
              <a:t>att</a:t>
            </a:r>
            <a:r>
              <a:rPr lang="en-US" sz="2199" dirty="0">
                <a:solidFill>
                  <a:srgbClr val="000000"/>
                </a:solidFill>
                <a:latin typeface="Agrandir Medium Bold"/>
              </a:rPr>
              <a:t> </a:t>
            </a:r>
            <a:r>
              <a:rPr lang="en-US" sz="2199" dirty="0" err="1">
                <a:solidFill>
                  <a:srgbClr val="000000"/>
                </a:solidFill>
                <a:latin typeface="Agrandir Medium Bold"/>
              </a:rPr>
              <a:t>undervisa</a:t>
            </a:r>
            <a:r>
              <a:rPr lang="en-US" sz="2199" dirty="0">
                <a:solidFill>
                  <a:srgbClr val="000000"/>
                </a:solidFill>
                <a:latin typeface="Agrandir Medium Bold"/>
              </a:rPr>
              <a:t> på ett </a:t>
            </a:r>
            <a:r>
              <a:rPr lang="en-US" sz="2199" dirty="0" err="1">
                <a:solidFill>
                  <a:srgbClr val="000000"/>
                </a:solidFill>
                <a:latin typeface="Agrandir Medium Bold"/>
              </a:rPr>
              <a:t>nytt</a:t>
            </a:r>
            <a:r>
              <a:rPr lang="en-US" sz="2199" dirty="0">
                <a:solidFill>
                  <a:srgbClr val="000000"/>
                </a:solidFill>
                <a:latin typeface="Agrandir Medium Bold"/>
              </a:rPr>
              <a:t> </a:t>
            </a:r>
            <a:r>
              <a:rPr lang="en-US" sz="2199" dirty="0" err="1">
                <a:solidFill>
                  <a:srgbClr val="000000"/>
                </a:solidFill>
                <a:latin typeface="Agrandir Medium Bold"/>
              </a:rPr>
              <a:t>sätt</a:t>
            </a:r>
            <a:endParaRPr lang="en-US" sz="2199" dirty="0">
              <a:solidFill>
                <a:srgbClr val="000000"/>
              </a:solidFill>
              <a:latin typeface="Agrandir Medium Bold"/>
            </a:endParaRP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9" b="9"/>
          <a:stretch>
            <a:fillRect/>
          </a:stretch>
        </p:blipFill>
        <p:spPr>
          <a:xfrm rot="-378618">
            <a:off x="4613782" y="6946627"/>
            <a:ext cx="2430201" cy="257267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9" b="19"/>
          <a:stretch>
            <a:fillRect/>
          </a:stretch>
        </p:blipFill>
        <p:spPr>
          <a:xfrm>
            <a:off x="12639636" y="7422499"/>
            <a:ext cx="2186432" cy="2432935"/>
          </a:xfrm>
          <a:prstGeom prst="rect">
            <a:avLst/>
          </a:prstGeom>
        </p:spPr>
      </p:pic>
      <p:sp>
        <p:nvSpPr>
          <p:cNvPr id="7" name="TextBox 7"/>
          <p:cNvSpPr txBox="1"/>
          <p:nvPr/>
        </p:nvSpPr>
        <p:spPr>
          <a:xfrm>
            <a:off x="12639636" y="8162317"/>
            <a:ext cx="2186432" cy="1231106"/>
          </a:xfrm>
          <a:prstGeom prst="rect">
            <a:avLst/>
          </a:prstGeom>
        </p:spPr>
        <p:txBody>
          <a:bodyPr lIns="0" tIns="0" rIns="0" bIns="0" rtlCol="0" anchor="t">
            <a:spAutoFit/>
          </a:bodyPr>
          <a:lstStyle/>
          <a:p>
            <a:pPr marL="0" lvl="0" indent="0" algn="ctr">
              <a:lnSpc>
                <a:spcPts val="2420"/>
              </a:lnSpc>
              <a:spcBef>
                <a:spcPct val="0"/>
              </a:spcBef>
            </a:pPr>
            <a:r>
              <a:rPr lang="en-US" sz="2200" dirty="0" err="1">
                <a:solidFill>
                  <a:srgbClr val="000000"/>
                </a:solidFill>
                <a:latin typeface="Agrandir Medium"/>
              </a:rPr>
              <a:t>Kritiskt</a:t>
            </a:r>
            <a:r>
              <a:rPr lang="en-US" sz="2200" dirty="0">
                <a:solidFill>
                  <a:srgbClr val="000000"/>
                </a:solidFill>
                <a:latin typeface="Agrandir Medium"/>
              </a:rPr>
              <a:t> </a:t>
            </a:r>
            <a:r>
              <a:rPr lang="en-US" sz="2200" dirty="0" err="1">
                <a:solidFill>
                  <a:srgbClr val="000000"/>
                </a:solidFill>
                <a:latin typeface="Agrandir Medium"/>
              </a:rPr>
              <a:t>tänkande</a:t>
            </a:r>
            <a:r>
              <a:rPr lang="en-US" sz="2200" dirty="0">
                <a:solidFill>
                  <a:srgbClr val="000000"/>
                </a:solidFill>
                <a:latin typeface="Agrandir Medium"/>
              </a:rPr>
              <a:t> </a:t>
            </a:r>
            <a:r>
              <a:rPr lang="en-US" sz="2200" dirty="0" err="1">
                <a:solidFill>
                  <a:srgbClr val="000000"/>
                </a:solidFill>
                <a:latin typeface="Agrandir Medium"/>
              </a:rPr>
              <a:t>har</a:t>
            </a:r>
            <a:r>
              <a:rPr lang="en-US" sz="2200" dirty="0">
                <a:solidFill>
                  <a:srgbClr val="000000"/>
                </a:solidFill>
                <a:latin typeface="Agrandir Medium"/>
              </a:rPr>
              <a:t> </a:t>
            </a:r>
            <a:r>
              <a:rPr lang="en-US" sz="2200" dirty="0" err="1">
                <a:solidFill>
                  <a:srgbClr val="000000"/>
                </a:solidFill>
                <a:latin typeface="Agrandir Medium"/>
              </a:rPr>
              <a:t>ökat</a:t>
            </a:r>
            <a:r>
              <a:rPr lang="en-US" sz="2200" dirty="0">
                <a:solidFill>
                  <a:srgbClr val="000000"/>
                </a:solidFill>
                <a:latin typeface="Agrandir Medium"/>
              </a:rPr>
              <a:t> bland </a:t>
            </a:r>
            <a:r>
              <a:rPr lang="en-US" sz="2200" dirty="0" err="1">
                <a:solidFill>
                  <a:srgbClr val="000000"/>
                </a:solidFill>
                <a:latin typeface="Agrandir Medium"/>
              </a:rPr>
              <a:t>eleverna</a:t>
            </a:r>
            <a:endParaRPr lang="en-US" sz="2200" u="none" dirty="0">
              <a:solidFill>
                <a:srgbClr val="000000"/>
              </a:solidFill>
              <a:latin typeface="Agrandir Medium"/>
            </a:endParaRPr>
          </a:p>
        </p:txBody>
      </p:sp>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53393" y="4087196"/>
            <a:ext cx="1962450" cy="234322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1209" b="1209"/>
          <a:stretch>
            <a:fillRect/>
          </a:stretch>
        </p:blipFill>
        <p:spPr>
          <a:xfrm>
            <a:off x="8155035" y="6230121"/>
            <a:ext cx="2196996" cy="2408845"/>
          </a:xfrm>
          <a:prstGeom prst="rect">
            <a:avLst/>
          </a:prstGeom>
        </p:spPr>
      </p:pic>
      <p:sp>
        <p:nvSpPr>
          <p:cNvPr id="10" name="TextBox 10"/>
          <p:cNvSpPr txBox="1"/>
          <p:nvPr/>
        </p:nvSpPr>
        <p:spPr>
          <a:xfrm>
            <a:off x="8266917" y="7079431"/>
            <a:ext cx="1973232" cy="923330"/>
          </a:xfrm>
          <a:prstGeom prst="rect">
            <a:avLst/>
          </a:prstGeom>
        </p:spPr>
        <p:txBody>
          <a:bodyPr lIns="0" tIns="0" rIns="0" bIns="0" rtlCol="0" anchor="t">
            <a:spAutoFit/>
          </a:bodyPr>
          <a:lstStyle/>
          <a:p>
            <a:pPr marL="0" lvl="0" indent="0" algn="ctr">
              <a:lnSpc>
                <a:spcPts val="2420"/>
              </a:lnSpc>
              <a:spcBef>
                <a:spcPct val="0"/>
              </a:spcBef>
            </a:pPr>
            <a:r>
              <a:rPr lang="en-US" sz="2200" dirty="0" err="1">
                <a:solidFill>
                  <a:srgbClr val="000000"/>
                </a:solidFill>
                <a:latin typeface="Agrandir Medium"/>
              </a:rPr>
              <a:t>Ökad</a:t>
            </a:r>
            <a:r>
              <a:rPr lang="en-US" sz="2200" dirty="0">
                <a:solidFill>
                  <a:srgbClr val="000000"/>
                </a:solidFill>
                <a:latin typeface="Agrandir Medium"/>
              </a:rPr>
              <a:t> motivation hos </a:t>
            </a:r>
            <a:r>
              <a:rPr lang="en-US" sz="2200" dirty="0" err="1">
                <a:solidFill>
                  <a:srgbClr val="000000"/>
                </a:solidFill>
                <a:latin typeface="Agrandir Medium"/>
              </a:rPr>
              <a:t>elever</a:t>
            </a:r>
            <a:endParaRPr lang="en-US" sz="2200" u="none" dirty="0">
              <a:solidFill>
                <a:srgbClr val="000000"/>
              </a:solidFill>
              <a:latin typeface="Agrandir Medium"/>
            </a:endParaRPr>
          </a:p>
        </p:txBody>
      </p:sp>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49" r="49"/>
          <a:stretch>
            <a:fillRect/>
          </a:stretch>
        </p:blipFill>
        <p:spPr>
          <a:xfrm>
            <a:off x="12153494" y="4543068"/>
            <a:ext cx="2195805" cy="2278478"/>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315845" flipH="1" flipV="1">
            <a:off x="10311193" y="3730553"/>
            <a:ext cx="2263799" cy="784784"/>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309755" flipV="1">
            <a:off x="5745691" y="3443980"/>
            <a:ext cx="2111676" cy="732048"/>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5400000">
            <a:off x="8598290" y="5510085"/>
            <a:ext cx="1119730" cy="649443"/>
          </a:xfrm>
          <a:prstGeom prst="rect">
            <a:avLst/>
          </a:prstGeom>
        </p:spPr>
      </p:pic>
      <p:sp>
        <p:nvSpPr>
          <p:cNvPr id="15" name="TextBox 15"/>
          <p:cNvSpPr txBox="1"/>
          <p:nvPr/>
        </p:nvSpPr>
        <p:spPr>
          <a:xfrm>
            <a:off x="4718051" y="7760659"/>
            <a:ext cx="2221663" cy="1231106"/>
          </a:xfrm>
          <a:prstGeom prst="rect">
            <a:avLst/>
          </a:prstGeom>
        </p:spPr>
        <p:txBody>
          <a:bodyPr lIns="0" tIns="0" rIns="0" bIns="0" rtlCol="0" anchor="t">
            <a:spAutoFit/>
          </a:bodyPr>
          <a:lstStyle/>
          <a:p>
            <a:pPr algn="ctr">
              <a:lnSpc>
                <a:spcPts val="2420"/>
              </a:lnSpc>
            </a:pPr>
            <a:r>
              <a:rPr lang="en-US" sz="2200" dirty="0">
                <a:solidFill>
                  <a:srgbClr val="000000"/>
                </a:solidFill>
                <a:latin typeface="Agrandir Medium"/>
              </a:rPr>
              <a:t>För </a:t>
            </a:r>
            <a:r>
              <a:rPr lang="en-US" sz="2200" dirty="0" err="1">
                <a:solidFill>
                  <a:srgbClr val="000000"/>
                </a:solidFill>
                <a:latin typeface="Agrandir Medium"/>
              </a:rPr>
              <a:t>bättrade</a:t>
            </a:r>
            <a:r>
              <a:rPr lang="en-US" sz="2200" dirty="0">
                <a:solidFill>
                  <a:srgbClr val="000000"/>
                </a:solidFill>
                <a:latin typeface="Agrandir Medium"/>
              </a:rPr>
              <a:t> </a:t>
            </a:r>
            <a:r>
              <a:rPr lang="en-US" sz="2200" dirty="0" err="1">
                <a:solidFill>
                  <a:srgbClr val="000000"/>
                </a:solidFill>
                <a:latin typeface="Agrandir Medium"/>
              </a:rPr>
              <a:t>digitala</a:t>
            </a:r>
            <a:r>
              <a:rPr lang="en-US" sz="2200" dirty="0">
                <a:solidFill>
                  <a:srgbClr val="000000"/>
                </a:solidFill>
                <a:latin typeface="Agrandir Medium"/>
              </a:rPr>
              <a:t> </a:t>
            </a:r>
            <a:r>
              <a:rPr lang="en-US" sz="2200" dirty="0" err="1">
                <a:solidFill>
                  <a:srgbClr val="000000"/>
                </a:solidFill>
                <a:latin typeface="Agrandir Medium"/>
              </a:rPr>
              <a:t>kometenser</a:t>
            </a:r>
            <a:r>
              <a:rPr lang="en-US" sz="2200" dirty="0">
                <a:solidFill>
                  <a:srgbClr val="000000"/>
                </a:solidFill>
                <a:latin typeface="Agrandir Medium"/>
              </a:rPr>
              <a:t> bland </a:t>
            </a:r>
            <a:r>
              <a:rPr lang="en-US" sz="2200" dirty="0" err="1">
                <a:solidFill>
                  <a:srgbClr val="000000"/>
                </a:solidFill>
                <a:latin typeface="Agrandir Medium"/>
              </a:rPr>
              <a:t>lärare</a:t>
            </a:r>
            <a:endParaRPr lang="en-US" sz="2200" u="none" dirty="0">
              <a:solidFill>
                <a:srgbClr val="000000"/>
              </a:solidFill>
              <a:latin typeface="Agrandir Medium"/>
            </a:endParaRPr>
          </a:p>
        </p:txBody>
      </p:sp>
      <p:sp>
        <p:nvSpPr>
          <p:cNvPr id="16" name="TextBox 16"/>
          <p:cNvSpPr txBox="1"/>
          <p:nvPr/>
        </p:nvSpPr>
        <p:spPr>
          <a:xfrm>
            <a:off x="3615943" y="4844842"/>
            <a:ext cx="2212940" cy="923330"/>
          </a:xfrm>
          <a:prstGeom prst="rect">
            <a:avLst/>
          </a:prstGeom>
        </p:spPr>
        <p:txBody>
          <a:bodyPr lIns="0" tIns="0" rIns="0" bIns="0" rtlCol="0" anchor="t">
            <a:spAutoFit/>
          </a:bodyPr>
          <a:lstStyle/>
          <a:p>
            <a:pPr marL="0" lvl="0" indent="0" algn="ctr">
              <a:lnSpc>
                <a:spcPts val="2420"/>
              </a:lnSpc>
              <a:spcBef>
                <a:spcPct val="0"/>
              </a:spcBef>
            </a:pPr>
            <a:r>
              <a:rPr lang="en-US" sz="2200" dirty="0" err="1">
                <a:solidFill>
                  <a:srgbClr val="000000"/>
                </a:solidFill>
                <a:latin typeface="Agrandir Medium"/>
              </a:rPr>
              <a:t>Förnyade</a:t>
            </a:r>
            <a:r>
              <a:rPr lang="en-US" sz="2200" dirty="0">
                <a:solidFill>
                  <a:srgbClr val="000000"/>
                </a:solidFill>
                <a:latin typeface="Agrandir Medium"/>
              </a:rPr>
              <a:t> </a:t>
            </a:r>
            <a:r>
              <a:rPr lang="en-US" sz="2200" dirty="0" err="1">
                <a:solidFill>
                  <a:srgbClr val="000000"/>
                </a:solidFill>
                <a:latin typeface="Agrandir Medium"/>
              </a:rPr>
              <a:t>undervisnings-strategier</a:t>
            </a:r>
            <a:endParaRPr lang="en-US" sz="2200" u="none" dirty="0">
              <a:solidFill>
                <a:srgbClr val="000000"/>
              </a:solidFill>
              <a:latin typeface="Agrandir Medium"/>
            </a:endParaRPr>
          </a:p>
        </p:txBody>
      </p:sp>
      <p:sp>
        <p:nvSpPr>
          <p:cNvPr id="17" name="TextBox 17"/>
          <p:cNvSpPr txBox="1"/>
          <p:nvPr/>
        </p:nvSpPr>
        <p:spPr>
          <a:xfrm>
            <a:off x="12190706" y="5136334"/>
            <a:ext cx="2121379" cy="923330"/>
          </a:xfrm>
          <a:prstGeom prst="rect">
            <a:avLst/>
          </a:prstGeom>
        </p:spPr>
        <p:txBody>
          <a:bodyPr lIns="0" tIns="0" rIns="0" bIns="0" rtlCol="0" anchor="t">
            <a:spAutoFit/>
          </a:bodyPr>
          <a:lstStyle/>
          <a:p>
            <a:pPr marL="0" lvl="0" indent="0" algn="ctr">
              <a:lnSpc>
                <a:spcPts val="2420"/>
              </a:lnSpc>
              <a:spcBef>
                <a:spcPct val="0"/>
              </a:spcBef>
            </a:pPr>
            <a:r>
              <a:rPr lang="en-US" sz="2200" u="none" dirty="0" err="1">
                <a:solidFill>
                  <a:srgbClr val="000000"/>
                </a:solidFill>
                <a:latin typeface="Agrandir Medium"/>
              </a:rPr>
              <a:t>Stärkta</a:t>
            </a:r>
            <a:r>
              <a:rPr lang="en-US" sz="2200" u="none" dirty="0">
                <a:solidFill>
                  <a:srgbClr val="000000"/>
                </a:solidFill>
                <a:latin typeface="Agrandir Medium"/>
              </a:rPr>
              <a:t> </a:t>
            </a:r>
            <a:r>
              <a:rPr lang="en-US" sz="2200" u="none" dirty="0" err="1">
                <a:solidFill>
                  <a:srgbClr val="000000"/>
                </a:solidFill>
                <a:latin typeface="Agrandir Medium"/>
              </a:rPr>
              <a:t>kunskaper</a:t>
            </a:r>
            <a:r>
              <a:rPr lang="en-US" sz="2200" u="none" dirty="0">
                <a:solidFill>
                  <a:srgbClr val="000000"/>
                </a:solidFill>
                <a:latin typeface="Agrandir Medium"/>
              </a:rPr>
              <a:t> i </a:t>
            </a:r>
            <a:r>
              <a:rPr lang="en-US" sz="2200" u="none" dirty="0" err="1">
                <a:solidFill>
                  <a:srgbClr val="000000"/>
                </a:solidFill>
                <a:latin typeface="Agrandir Medium"/>
              </a:rPr>
              <a:t>att</a:t>
            </a:r>
            <a:r>
              <a:rPr lang="en-US" sz="2200" u="none" dirty="0">
                <a:solidFill>
                  <a:srgbClr val="000000"/>
                </a:solidFill>
                <a:latin typeface="Agrandir Medium"/>
              </a:rPr>
              <a:t> </a:t>
            </a:r>
            <a:r>
              <a:rPr lang="en-US" sz="2200" u="none" dirty="0" err="1">
                <a:solidFill>
                  <a:srgbClr val="000000"/>
                </a:solidFill>
                <a:latin typeface="Agrandir Medium"/>
              </a:rPr>
              <a:t>arbeta</a:t>
            </a:r>
            <a:r>
              <a:rPr lang="en-US" sz="2200" u="none" dirty="0">
                <a:solidFill>
                  <a:srgbClr val="000000"/>
                </a:solidFill>
                <a:latin typeface="Agrandir Medium"/>
              </a:rPr>
              <a:t> I </a:t>
            </a:r>
            <a:r>
              <a:rPr lang="en-US" sz="2200" u="none" dirty="0" err="1">
                <a:solidFill>
                  <a:srgbClr val="000000"/>
                </a:solidFill>
                <a:latin typeface="Agrandir Medium"/>
              </a:rPr>
              <a:t>grupp</a:t>
            </a:r>
            <a:endParaRPr lang="en-US" sz="2200" u="none" dirty="0">
              <a:solidFill>
                <a:srgbClr val="000000"/>
              </a:solidFill>
              <a:latin typeface="Agrandir Medium"/>
            </a:endParaRPr>
          </a:p>
        </p:txBody>
      </p:sp>
      <p:pic>
        <p:nvPicPr>
          <p:cNvPr id="18"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309755" flipV="1">
            <a:off x="10162397" y="5864097"/>
            <a:ext cx="2111676" cy="732048"/>
          </a:xfrm>
          <a:prstGeom prst="rect">
            <a:avLst/>
          </a:prstGeom>
        </p:spPr>
      </p:pic>
      <p:pic>
        <p:nvPicPr>
          <p:cNvPr id="19" name="Picture 1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309755" flipV="1">
            <a:off x="2321152" y="6205143"/>
            <a:ext cx="1772368" cy="614421"/>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238882" flipH="1" flipV="1">
            <a:off x="5442399" y="6537446"/>
            <a:ext cx="1639036" cy="568199"/>
          </a:xfrm>
          <a:prstGeom prst="rect">
            <a:avLst/>
          </a:prstGeom>
        </p:spPr>
      </p:pic>
      <p:pic>
        <p:nvPicPr>
          <p:cNvPr id="21"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315845" flipH="1">
            <a:off x="10416675" y="7816852"/>
            <a:ext cx="2263799" cy="784784"/>
          </a:xfrm>
          <a:prstGeom prst="rect">
            <a:avLst/>
          </a:prstGeom>
        </p:spPr>
      </p:pic>
      <p:pic>
        <p:nvPicPr>
          <p:cNvPr id="22" name="Picture 2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5400000">
            <a:off x="13172987" y="7056008"/>
            <a:ext cx="1119730" cy="649443"/>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5400000">
            <a:off x="8598290" y="2451613"/>
            <a:ext cx="1119730" cy="649443"/>
          </a:xfrm>
          <a:prstGeom prst="rect">
            <a:avLst/>
          </a:prstGeom>
        </p:spPr>
      </p:pic>
      <p:pic>
        <p:nvPicPr>
          <p:cNvPr id="24" name="Picture 2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501228" y="6914132"/>
            <a:ext cx="2209044" cy="2637664"/>
          </a:xfrm>
          <a:prstGeom prst="rect">
            <a:avLst/>
          </a:prstGeom>
        </p:spPr>
      </p:pic>
      <p:sp>
        <p:nvSpPr>
          <p:cNvPr id="25" name="TextBox 25"/>
          <p:cNvSpPr txBox="1"/>
          <p:nvPr/>
        </p:nvSpPr>
        <p:spPr>
          <a:xfrm>
            <a:off x="583428" y="7240459"/>
            <a:ext cx="2044644" cy="1538883"/>
          </a:xfrm>
          <a:prstGeom prst="rect">
            <a:avLst/>
          </a:prstGeom>
        </p:spPr>
        <p:txBody>
          <a:bodyPr lIns="0" tIns="0" rIns="0" bIns="0" rtlCol="0" anchor="t">
            <a:spAutoFit/>
          </a:bodyPr>
          <a:lstStyle/>
          <a:p>
            <a:pPr marL="0" lvl="0" indent="0" algn="ctr">
              <a:lnSpc>
                <a:spcPts val="2420"/>
              </a:lnSpc>
              <a:spcBef>
                <a:spcPct val="0"/>
              </a:spcBef>
            </a:pPr>
            <a:r>
              <a:rPr lang="en-US" sz="2200" u="none" dirty="0">
                <a:solidFill>
                  <a:srgbClr val="000000"/>
                </a:solidFill>
                <a:latin typeface="Agrandir Medium"/>
              </a:rPr>
              <a:t>Mer </a:t>
            </a:r>
            <a:r>
              <a:rPr lang="en-US" sz="2200" u="none" dirty="0" err="1">
                <a:solidFill>
                  <a:srgbClr val="000000"/>
                </a:solidFill>
                <a:latin typeface="Agrandir Medium"/>
              </a:rPr>
              <a:t>kunskaper</a:t>
            </a:r>
            <a:r>
              <a:rPr lang="en-US" sz="2200" u="none" dirty="0">
                <a:solidFill>
                  <a:srgbClr val="000000"/>
                </a:solidFill>
                <a:latin typeface="Agrandir Medium"/>
              </a:rPr>
              <a:t> om </a:t>
            </a:r>
            <a:r>
              <a:rPr lang="en-US" sz="2200" u="none" dirty="0" err="1">
                <a:solidFill>
                  <a:srgbClr val="000000"/>
                </a:solidFill>
                <a:latin typeface="Agrandir Medium"/>
              </a:rPr>
              <a:t>undervisningsstrategier</a:t>
            </a:r>
            <a:r>
              <a:rPr lang="en-US" sz="2200" u="none" dirty="0">
                <a:solidFill>
                  <a:srgbClr val="000000"/>
                </a:solidFill>
                <a:latin typeface="Agrandir Medium"/>
              </a:rPr>
              <a:t> I </a:t>
            </a:r>
            <a:r>
              <a:rPr lang="en-US" sz="2200" u="none" dirty="0" err="1">
                <a:solidFill>
                  <a:srgbClr val="000000"/>
                </a:solidFill>
                <a:latin typeface="Agrandir Medium"/>
              </a:rPr>
              <a:t>utlandet</a:t>
            </a:r>
            <a:endParaRPr lang="en-US" sz="2200" u="none" dirty="0">
              <a:solidFill>
                <a:srgbClr val="000000"/>
              </a:solidFill>
              <a:latin typeface="Agrandir Medium"/>
            </a:endParaRPr>
          </a:p>
        </p:txBody>
      </p:sp>
      <p:pic>
        <p:nvPicPr>
          <p:cNvPr id="26" name="Picture 2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985740" y="207970"/>
            <a:ext cx="6091483" cy="1940379"/>
          </a:xfrm>
          <a:prstGeom prst="rect">
            <a:avLst/>
          </a:prstGeom>
        </p:spPr>
      </p:pic>
      <p:sp>
        <p:nvSpPr>
          <p:cNvPr id="27" name="TextBox 27"/>
          <p:cNvSpPr txBox="1"/>
          <p:nvPr/>
        </p:nvSpPr>
        <p:spPr>
          <a:xfrm rot="-206609">
            <a:off x="6489360" y="531630"/>
            <a:ext cx="5084244" cy="1379224"/>
          </a:xfrm>
          <a:prstGeom prst="rect">
            <a:avLst/>
          </a:prstGeom>
        </p:spPr>
        <p:txBody>
          <a:bodyPr wrap="square" lIns="0" tIns="0" rIns="0" bIns="0" rtlCol="0" anchor="t">
            <a:spAutoFit/>
          </a:bodyPr>
          <a:lstStyle/>
          <a:p>
            <a:pPr marL="0" lvl="0" indent="0" algn="ctr">
              <a:lnSpc>
                <a:spcPts val="3504"/>
              </a:lnSpc>
              <a:spcBef>
                <a:spcPct val="0"/>
              </a:spcBef>
            </a:pPr>
            <a:r>
              <a:rPr lang="en-US" sz="3767" u="none" spc="-86" dirty="0">
                <a:solidFill>
                  <a:srgbClr val="FFFFFF"/>
                </a:solidFill>
                <a:latin typeface="WC Mano Negra Bold"/>
              </a:rPr>
              <a:t>FÖRBÄTTRADE ELEVRESULTAT I NATURVETENSKAPLIGA ÄMNEN</a:t>
            </a:r>
          </a:p>
        </p:txBody>
      </p:sp>
      <p:sp>
        <p:nvSpPr>
          <p:cNvPr id="30" name="TextBox 5">
            <a:extLst>
              <a:ext uri="{FF2B5EF4-FFF2-40B4-BE49-F238E27FC236}">
                <a16:creationId xmlns:a16="http://schemas.microsoft.com/office/drawing/2014/main" id="{C41F5677-B5BB-B3AB-CB65-7A99E4C5B0F0}"/>
              </a:ext>
            </a:extLst>
          </p:cNvPr>
          <p:cNvSpPr txBox="1"/>
          <p:nvPr/>
        </p:nvSpPr>
        <p:spPr>
          <a:xfrm>
            <a:off x="14057574" y="877714"/>
            <a:ext cx="3701294" cy="1245341"/>
          </a:xfrm>
          <a:prstGeom prst="rect">
            <a:avLst/>
          </a:prstGeom>
        </p:spPr>
        <p:txBody>
          <a:bodyPr wrap="square" lIns="0" tIns="0" rIns="0" bIns="0" rtlCol="0" anchor="t">
            <a:spAutoFit/>
          </a:bodyPr>
          <a:lstStyle/>
          <a:p>
            <a:pPr algn="ctr">
              <a:lnSpc>
                <a:spcPts val="5039"/>
              </a:lnSpc>
            </a:pPr>
            <a:r>
              <a:rPr lang="en-US" sz="3600" dirty="0">
                <a:solidFill>
                  <a:srgbClr val="FFFFFF"/>
                </a:solidFill>
                <a:latin typeface="Permanent Marker"/>
              </a:rPr>
              <a:t>ÖVERGRIPANDE
SYFTE</a:t>
            </a:r>
          </a:p>
        </p:txBody>
      </p:sp>
      <p:sp>
        <p:nvSpPr>
          <p:cNvPr id="31" name="TextBox 3">
            <a:extLst>
              <a:ext uri="{FF2B5EF4-FFF2-40B4-BE49-F238E27FC236}">
                <a16:creationId xmlns:a16="http://schemas.microsoft.com/office/drawing/2014/main" id="{1BA18197-8C80-EEDF-8D2D-4E34EA06C7DD}"/>
              </a:ext>
            </a:extLst>
          </p:cNvPr>
          <p:cNvSpPr txBox="1"/>
          <p:nvPr/>
        </p:nvSpPr>
        <p:spPr>
          <a:xfrm>
            <a:off x="14921906" y="3599179"/>
            <a:ext cx="2836962" cy="931152"/>
          </a:xfrm>
          <a:prstGeom prst="rect">
            <a:avLst/>
          </a:prstGeom>
        </p:spPr>
        <p:txBody>
          <a:bodyPr lIns="0" tIns="0" rIns="0" bIns="0" rtlCol="0" anchor="t">
            <a:spAutoFit/>
          </a:bodyPr>
          <a:lstStyle/>
          <a:p>
            <a:pPr marL="0" lvl="0" indent="0" algn="ctr">
              <a:lnSpc>
                <a:spcPts val="3599"/>
              </a:lnSpc>
            </a:pPr>
            <a:r>
              <a:rPr lang="en-US" sz="3599" dirty="0">
                <a:solidFill>
                  <a:srgbClr val="FFFFFF"/>
                </a:solidFill>
                <a:latin typeface="Permanent Marker"/>
              </a:rPr>
              <a:t>SPECIFIKA MÅL</a:t>
            </a:r>
          </a:p>
        </p:txBody>
      </p:sp>
      <p:sp>
        <p:nvSpPr>
          <p:cNvPr id="32" name="TextBox 4">
            <a:extLst>
              <a:ext uri="{FF2B5EF4-FFF2-40B4-BE49-F238E27FC236}">
                <a16:creationId xmlns:a16="http://schemas.microsoft.com/office/drawing/2014/main" id="{680D679B-C2CA-5A90-3827-B89B330358F0}"/>
              </a:ext>
            </a:extLst>
          </p:cNvPr>
          <p:cNvSpPr txBox="1"/>
          <p:nvPr/>
        </p:nvSpPr>
        <p:spPr>
          <a:xfrm>
            <a:off x="14931634" y="6655071"/>
            <a:ext cx="3051566" cy="1245341"/>
          </a:xfrm>
          <a:prstGeom prst="rect">
            <a:avLst/>
          </a:prstGeom>
        </p:spPr>
        <p:txBody>
          <a:bodyPr wrap="square" lIns="0" tIns="0" rIns="0" bIns="0" rtlCol="0" anchor="t">
            <a:spAutoFit/>
          </a:bodyPr>
          <a:lstStyle/>
          <a:p>
            <a:pPr marL="0" lvl="0" indent="0" algn="ctr">
              <a:lnSpc>
                <a:spcPts val="5039"/>
              </a:lnSpc>
              <a:spcBef>
                <a:spcPct val="0"/>
              </a:spcBef>
            </a:pPr>
            <a:r>
              <a:rPr lang="en-US" sz="3599" dirty="0">
                <a:solidFill>
                  <a:srgbClr val="FFFFFF"/>
                </a:solidFill>
                <a:latin typeface="Permanent Marker"/>
              </a:rPr>
              <a:t>FÖRVÄNTADE RESULTAT</a:t>
            </a:r>
          </a:p>
        </p:txBody>
      </p:sp>
    </p:spTree>
    <p:extLst>
      <p:ext uri="{BB962C8B-B14F-4D97-AF65-F5344CB8AC3E}">
        <p14:creationId xmlns:p14="http://schemas.microsoft.com/office/powerpoint/2010/main" val="3244696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2" r="22"/>
          <a:stretch>
            <a:fillRect/>
          </a:stretch>
        </p:blipFill>
        <p:spPr>
          <a:xfrm>
            <a:off x="-94563" y="-56379"/>
            <a:ext cx="18696192" cy="1051660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8" b="8"/>
          <a:stretch>
            <a:fillRect/>
          </a:stretch>
        </p:blipFill>
        <p:spPr>
          <a:xfrm>
            <a:off x="7964279" y="2827628"/>
            <a:ext cx="2387752" cy="2238295"/>
          </a:xfrm>
          <a:prstGeom prst="rect">
            <a:avLst/>
          </a:prstGeom>
        </p:spPr>
      </p:pic>
      <p:sp>
        <p:nvSpPr>
          <p:cNvPr id="4" name="TextBox 4"/>
          <p:cNvSpPr txBox="1"/>
          <p:nvPr/>
        </p:nvSpPr>
        <p:spPr>
          <a:xfrm>
            <a:off x="8240289" y="3287588"/>
            <a:ext cx="1872044" cy="1538883"/>
          </a:xfrm>
          <a:prstGeom prst="rect">
            <a:avLst/>
          </a:prstGeom>
        </p:spPr>
        <p:txBody>
          <a:bodyPr lIns="0" tIns="0" rIns="0" bIns="0" rtlCol="0" anchor="t">
            <a:spAutoFit/>
          </a:bodyPr>
          <a:lstStyle/>
          <a:p>
            <a:pPr marL="0" lvl="0" indent="0" algn="ctr">
              <a:lnSpc>
                <a:spcPts val="2419"/>
              </a:lnSpc>
              <a:spcBef>
                <a:spcPct val="0"/>
              </a:spcBef>
            </a:pPr>
            <a:r>
              <a:rPr lang="en-US" sz="2199" dirty="0" err="1">
                <a:solidFill>
                  <a:srgbClr val="000000"/>
                </a:solidFill>
                <a:latin typeface="Agrandir Medium Bold"/>
              </a:rPr>
              <a:t>Ökade</a:t>
            </a:r>
            <a:r>
              <a:rPr lang="en-US" sz="2199" dirty="0">
                <a:solidFill>
                  <a:srgbClr val="000000"/>
                </a:solidFill>
                <a:latin typeface="Agrandir Medium Bold"/>
              </a:rPr>
              <a:t> </a:t>
            </a:r>
            <a:r>
              <a:rPr lang="en-US" sz="2199" dirty="0" err="1">
                <a:solidFill>
                  <a:srgbClr val="000000"/>
                </a:solidFill>
                <a:latin typeface="Agrandir Medium Bold"/>
              </a:rPr>
              <a:t>kunskaper</a:t>
            </a:r>
            <a:r>
              <a:rPr lang="en-US" sz="2199" dirty="0">
                <a:solidFill>
                  <a:srgbClr val="000000"/>
                </a:solidFill>
                <a:latin typeface="Agrandir Medium Bold"/>
              </a:rPr>
              <a:t> I </a:t>
            </a:r>
            <a:r>
              <a:rPr lang="en-US" sz="2199" dirty="0" err="1">
                <a:solidFill>
                  <a:srgbClr val="000000"/>
                </a:solidFill>
                <a:latin typeface="Agrandir Medium Bold"/>
              </a:rPr>
              <a:t>att</a:t>
            </a:r>
            <a:r>
              <a:rPr lang="en-US" sz="2199" dirty="0">
                <a:solidFill>
                  <a:srgbClr val="000000"/>
                </a:solidFill>
                <a:latin typeface="Agrandir Medium Bold"/>
              </a:rPr>
              <a:t> </a:t>
            </a:r>
            <a:r>
              <a:rPr lang="en-US" sz="2199" dirty="0" err="1">
                <a:solidFill>
                  <a:srgbClr val="000000"/>
                </a:solidFill>
                <a:latin typeface="Agrandir Medium Bold"/>
              </a:rPr>
              <a:t>undervisa</a:t>
            </a:r>
            <a:r>
              <a:rPr lang="en-US" sz="2199" dirty="0">
                <a:solidFill>
                  <a:srgbClr val="000000"/>
                </a:solidFill>
                <a:latin typeface="Agrandir Medium Bold"/>
              </a:rPr>
              <a:t> på ett </a:t>
            </a:r>
            <a:r>
              <a:rPr lang="en-US" sz="2199" dirty="0" err="1">
                <a:solidFill>
                  <a:srgbClr val="000000"/>
                </a:solidFill>
                <a:latin typeface="Agrandir Medium Bold"/>
              </a:rPr>
              <a:t>nytt</a:t>
            </a:r>
            <a:r>
              <a:rPr lang="en-US" sz="2199" dirty="0">
                <a:solidFill>
                  <a:srgbClr val="000000"/>
                </a:solidFill>
                <a:latin typeface="Agrandir Medium Bold"/>
              </a:rPr>
              <a:t> </a:t>
            </a:r>
            <a:r>
              <a:rPr lang="en-US" sz="2199" dirty="0" err="1">
                <a:solidFill>
                  <a:srgbClr val="000000"/>
                </a:solidFill>
                <a:latin typeface="Agrandir Medium Bold"/>
              </a:rPr>
              <a:t>sätt</a:t>
            </a:r>
            <a:endParaRPr lang="en-US" sz="2199" dirty="0">
              <a:solidFill>
                <a:srgbClr val="000000"/>
              </a:solidFill>
              <a:latin typeface="Agrandir Medium Bold"/>
            </a:endParaRP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9" b="9"/>
          <a:stretch>
            <a:fillRect/>
          </a:stretch>
        </p:blipFill>
        <p:spPr>
          <a:xfrm rot="-378618">
            <a:off x="4613782" y="6946627"/>
            <a:ext cx="2430201" cy="257267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9" b="19"/>
          <a:stretch>
            <a:fillRect/>
          </a:stretch>
        </p:blipFill>
        <p:spPr>
          <a:xfrm>
            <a:off x="12639636" y="7422499"/>
            <a:ext cx="2186432" cy="2432935"/>
          </a:xfrm>
          <a:prstGeom prst="rect">
            <a:avLst/>
          </a:prstGeom>
        </p:spPr>
      </p:pic>
      <p:sp>
        <p:nvSpPr>
          <p:cNvPr id="7" name="TextBox 7"/>
          <p:cNvSpPr txBox="1"/>
          <p:nvPr/>
        </p:nvSpPr>
        <p:spPr>
          <a:xfrm>
            <a:off x="12639636" y="8162317"/>
            <a:ext cx="2186432" cy="1231106"/>
          </a:xfrm>
          <a:prstGeom prst="rect">
            <a:avLst/>
          </a:prstGeom>
        </p:spPr>
        <p:txBody>
          <a:bodyPr lIns="0" tIns="0" rIns="0" bIns="0" rtlCol="0" anchor="t">
            <a:spAutoFit/>
          </a:bodyPr>
          <a:lstStyle/>
          <a:p>
            <a:pPr marL="0" lvl="0" indent="0" algn="ctr">
              <a:lnSpc>
                <a:spcPts val="2420"/>
              </a:lnSpc>
              <a:spcBef>
                <a:spcPct val="0"/>
              </a:spcBef>
            </a:pPr>
            <a:r>
              <a:rPr lang="en-US" sz="2200" dirty="0" err="1">
                <a:solidFill>
                  <a:srgbClr val="000000"/>
                </a:solidFill>
                <a:latin typeface="Agrandir Medium"/>
              </a:rPr>
              <a:t>Kritiskt</a:t>
            </a:r>
            <a:r>
              <a:rPr lang="en-US" sz="2200" dirty="0">
                <a:solidFill>
                  <a:srgbClr val="000000"/>
                </a:solidFill>
                <a:latin typeface="Agrandir Medium"/>
              </a:rPr>
              <a:t> </a:t>
            </a:r>
            <a:r>
              <a:rPr lang="en-US" sz="2200" dirty="0" err="1">
                <a:solidFill>
                  <a:srgbClr val="000000"/>
                </a:solidFill>
                <a:latin typeface="Agrandir Medium"/>
              </a:rPr>
              <a:t>tänkande</a:t>
            </a:r>
            <a:r>
              <a:rPr lang="en-US" sz="2200" dirty="0">
                <a:solidFill>
                  <a:srgbClr val="000000"/>
                </a:solidFill>
                <a:latin typeface="Agrandir Medium"/>
              </a:rPr>
              <a:t> </a:t>
            </a:r>
            <a:r>
              <a:rPr lang="en-US" sz="2200" dirty="0" err="1">
                <a:solidFill>
                  <a:srgbClr val="000000"/>
                </a:solidFill>
                <a:latin typeface="Agrandir Medium"/>
              </a:rPr>
              <a:t>har</a:t>
            </a:r>
            <a:r>
              <a:rPr lang="en-US" sz="2200" dirty="0">
                <a:solidFill>
                  <a:srgbClr val="000000"/>
                </a:solidFill>
                <a:latin typeface="Agrandir Medium"/>
              </a:rPr>
              <a:t> </a:t>
            </a:r>
            <a:r>
              <a:rPr lang="en-US" sz="2200" dirty="0" err="1">
                <a:solidFill>
                  <a:srgbClr val="000000"/>
                </a:solidFill>
                <a:latin typeface="Agrandir Medium"/>
              </a:rPr>
              <a:t>ökat</a:t>
            </a:r>
            <a:r>
              <a:rPr lang="en-US" sz="2200" dirty="0">
                <a:solidFill>
                  <a:srgbClr val="000000"/>
                </a:solidFill>
                <a:latin typeface="Agrandir Medium"/>
              </a:rPr>
              <a:t> bland </a:t>
            </a:r>
            <a:r>
              <a:rPr lang="en-US" sz="2200" dirty="0" err="1">
                <a:solidFill>
                  <a:srgbClr val="000000"/>
                </a:solidFill>
                <a:latin typeface="Agrandir Medium"/>
              </a:rPr>
              <a:t>eleverna</a:t>
            </a:r>
            <a:endParaRPr lang="en-US" sz="2200" u="none" dirty="0">
              <a:solidFill>
                <a:srgbClr val="000000"/>
              </a:solidFill>
              <a:latin typeface="Agrandir Medium"/>
            </a:endParaRPr>
          </a:p>
        </p:txBody>
      </p:sp>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53393" y="4087196"/>
            <a:ext cx="1962450" cy="234322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1209" b="1209"/>
          <a:stretch>
            <a:fillRect/>
          </a:stretch>
        </p:blipFill>
        <p:spPr>
          <a:xfrm>
            <a:off x="8155035" y="6230121"/>
            <a:ext cx="2196996" cy="2408845"/>
          </a:xfrm>
          <a:prstGeom prst="rect">
            <a:avLst/>
          </a:prstGeom>
        </p:spPr>
      </p:pic>
      <p:sp>
        <p:nvSpPr>
          <p:cNvPr id="10" name="TextBox 10"/>
          <p:cNvSpPr txBox="1"/>
          <p:nvPr/>
        </p:nvSpPr>
        <p:spPr>
          <a:xfrm>
            <a:off x="8266917" y="7079431"/>
            <a:ext cx="1973232" cy="923330"/>
          </a:xfrm>
          <a:prstGeom prst="rect">
            <a:avLst/>
          </a:prstGeom>
        </p:spPr>
        <p:txBody>
          <a:bodyPr lIns="0" tIns="0" rIns="0" bIns="0" rtlCol="0" anchor="t">
            <a:spAutoFit/>
          </a:bodyPr>
          <a:lstStyle/>
          <a:p>
            <a:pPr marL="0" lvl="0" indent="0" algn="ctr">
              <a:lnSpc>
                <a:spcPts val="2420"/>
              </a:lnSpc>
              <a:spcBef>
                <a:spcPct val="0"/>
              </a:spcBef>
            </a:pPr>
            <a:r>
              <a:rPr lang="en-US" sz="2200" dirty="0" err="1">
                <a:solidFill>
                  <a:srgbClr val="000000"/>
                </a:solidFill>
                <a:latin typeface="Agrandir Medium"/>
              </a:rPr>
              <a:t>Ökad</a:t>
            </a:r>
            <a:r>
              <a:rPr lang="en-US" sz="2200" dirty="0">
                <a:solidFill>
                  <a:srgbClr val="000000"/>
                </a:solidFill>
                <a:latin typeface="Agrandir Medium"/>
              </a:rPr>
              <a:t> motivation hos </a:t>
            </a:r>
            <a:r>
              <a:rPr lang="en-US" sz="2200" dirty="0" err="1">
                <a:solidFill>
                  <a:srgbClr val="000000"/>
                </a:solidFill>
                <a:latin typeface="Agrandir Medium"/>
              </a:rPr>
              <a:t>elever</a:t>
            </a:r>
            <a:endParaRPr lang="en-US" sz="2200" u="none" dirty="0">
              <a:solidFill>
                <a:srgbClr val="000000"/>
              </a:solidFill>
              <a:latin typeface="Agrandir Medium"/>
            </a:endParaRPr>
          </a:p>
        </p:txBody>
      </p:sp>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49" r="49"/>
          <a:stretch>
            <a:fillRect/>
          </a:stretch>
        </p:blipFill>
        <p:spPr>
          <a:xfrm>
            <a:off x="12153494" y="4543068"/>
            <a:ext cx="2195805" cy="2278478"/>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315845" flipH="1" flipV="1">
            <a:off x="10311193" y="3730553"/>
            <a:ext cx="2263799" cy="784784"/>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309755" flipV="1">
            <a:off x="5745691" y="3443980"/>
            <a:ext cx="2111676" cy="732048"/>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5400000">
            <a:off x="8598290" y="5510085"/>
            <a:ext cx="1119730" cy="649443"/>
          </a:xfrm>
          <a:prstGeom prst="rect">
            <a:avLst/>
          </a:prstGeom>
        </p:spPr>
      </p:pic>
      <p:sp>
        <p:nvSpPr>
          <p:cNvPr id="15" name="TextBox 15"/>
          <p:cNvSpPr txBox="1"/>
          <p:nvPr/>
        </p:nvSpPr>
        <p:spPr>
          <a:xfrm>
            <a:off x="4718051" y="7760659"/>
            <a:ext cx="2221663" cy="1231106"/>
          </a:xfrm>
          <a:prstGeom prst="rect">
            <a:avLst/>
          </a:prstGeom>
        </p:spPr>
        <p:txBody>
          <a:bodyPr lIns="0" tIns="0" rIns="0" bIns="0" rtlCol="0" anchor="t">
            <a:spAutoFit/>
          </a:bodyPr>
          <a:lstStyle/>
          <a:p>
            <a:pPr algn="ctr">
              <a:lnSpc>
                <a:spcPts val="2420"/>
              </a:lnSpc>
            </a:pPr>
            <a:r>
              <a:rPr lang="en-US" sz="2200" dirty="0">
                <a:solidFill>
                  <a:srgbClr val="000000"/>
                </a:solidFill>
                <a:latin typeface="Agrandir Medium"/>
              </a:rPr>
              <a:t>För </a:t>
            </a:r>
            <a:r>
              <a:rPr lang="en-US" sz="2200" dirty="0" err="1">
                <a:solidFill>
                  <a:srgbClr val="000000"/>
                </a:solidFill>
                <a:latin typeface="Agrandir Medium"/>
              </a:rPr>
              <a:t>bättrade</a:t>
            </a:r>
            <a:r>
              <a:rPr lang="en-US" sz="2200" dirty="0">
                <a:solidFill>
                  <a:srgbClr val="000000"/>
                </a:solidFill>
                <a:latin typeface="Agrandir Medium"/>
              </a:rPr>
              <a:t> </a:t>
            </a:r>
            <a:r>
              <a:rPr lang="en-US" sz="2200" dirty="0" err="1">
                <a:solidFill>
                  <a:srgbClr val="000000"/>
                </a:solidFill>
                <a:latin typeface="Agrandir Medium"/>
              </a:rPr>
              <a:t>digitala</a:t>
            </a:r>
            <a:r>
              <a:rPr lang="en-US" sz="2200" dirty="0">
                <a:solidFill>
                  <a:srgbClr val="000000"/>
                </a:solidFill>
                <a:latin typeface="Agrandir Medium"/>
              </a:rPr>
              <a:t> </a:t>
            </a:r>
            <a:r>
              <a:rPr lang="en-US" sz="2200" dirty="0" err="1">
                <a:solidFill>
                  <a:srgbClr val="000000"/>
                </a:solidFill>
                <a:latin typeface="Agrandir Medium"/>
              </a:rPr>
              <a:t>kometenser</a:t>
            </a:r>
            <a:r>
              <a:rPr lang="en-US" sz="2200" dirty="0">
                <a:solidFill>
                  <a:srgbClr val="000000"/>
                </a:solidFill>
                <a:latin typeface="Agrandir Medium"/>
              </a:rPr>
              <a:t> bland </a:t>
            </a:r>
            <a:r>
              <a:rPr lang="en-US" sz="2200" dirty="0" err="1">
                <a:solidFill>
                  <a:srgbClr val="000000"/>
                </a:solidFill>
                <a:latin typeface="Agrandir Medium"/>
              </a:rPr>
              <a:t>lärare</a:t>
            </a:r>
            <a:endParaRPr lang="en-US" sz="2200" u="none" dirty="0">
              <a:solidFill>
                <a:srgbClr val="000000"/>
              </a:solidFill>
              <a:latin typeface="Agrandir Medium"/>
            </a:endParaRPr>
          </a:p>
        </p:txBody>
      </p:sp>
      <p:sp>
        <p:nvSpPr>
          <p:cNvPr id="16" name="TextBox 16"/>
          <p:cNvSpPr txBox="1"/>
          <p:nvPr/>
        </p:nvSpPr>
        <p:spPr>
          <a:xfrm>
            <a:off x="3615943" y="4844842"/>
            <a:ext cx="2212940" cy="923330"/>
          </a:xfrm>
          <a:prstGeom prst="rect">
            <a:avLst/>
          </a:prstGeom>
        </p:spPr>
        <p:txBody>
          <a:bodyPr lIns="0" tIns="0" rIns="0" bIns="0" rtlCol="0" anchor="t">
            <a:spAutoFit/>
          </a:bodyPr>
          <a:lstStyle/>
          <a:p>
            <a:pPr marL="0" lvl="0" indent="0" algn="ctr">
              <a:lnSpc>
                <a:spcPts val="2420"/>
              </a:lnSpc>
              <a:spcBef>
                <a:spcPct val="0"/>
              </a:spcBef>
            </a:pPr>
            <a:r>
              <a:rPr lang="en-US" sz="2200" dirty="0" err="1">
                <a:solidFill>
                  <a:srgbClr val="000000"/>
                </a:solidFill>
                <a:latin typeface="Agrandir Medium"/>
              </a:rPr>
              <a:t>Förnyade</a:t>
            </a:r>
            <a:r>
              <a:rPr lang="en-US" sz="2200" dirty="0">
                <a:solidFill>
                  <a:srgbClr val="000000"/>
                </a:solidFill>
                <a:latin typeface="Agrandir Medium"/>
              </a:rPr>
              <a:t> </a:t>
            </a:r>
            <a:r>
              <a:rPr lang="en-US" sz="2200" dirty="0" err="1">
                <a:solidFill>
                  <a:srgbClr val="000000"/>
                </a:solidFill>
                <a:latin typeface="Agrandir Medium"/>
              </a:rPr>
              <a:t>undervisnings-strategier</a:t>
            </a:r>
            <a:endParaRPr lang="en-US" sz="2200" u="none" dirty="0">
              <a:solidFill>
                <a:srgbClr val="000000"/>
              </a:solidFill>
              <a:latin typeface="Agrandir Medium"/>
            </a:endParaRPr>
          </a:p>
        </p:txBody>
      </p:sp>
      <p:sp>
        <p:nvSpPr>
          <p:cNvPr id="17" name="TextBox 17"/>
          <p:cNvSpPr txBox="1"/>
          <p:nvPr/>
        </p:nvSpPr>
        <p:spPr>
          <a:xfrm>
            <a:off x="12190706" y="5136334"/>
            <a:ext cx="2121379" cy="923330"/>
          </a:xfrm>
          <a:prstGeom prst="rect">
            <a:avLst/>
          </a:prstGeom>
        </p:spPr>
        <p:txBody>
          <a:bodyPr lIns="0" tIns="0" rIns="0" bIns="0" rtlCol="0" anchor="t">
            <a:spAutoFit/>
          </a:bodyPr>
          <a:lstStyle/>
          <a:p>
            <a:pPr marL="0" lvl="0" indent="0" algn="ctr">
              <a:lnSpc>
                <a:spcPts val="2420"/>
              </a:lnSpc>
              <a:spcBef>
                <a:spcPct val="0"/>
              </a:spcBef>
            </a:pPr>
            <a:r>
              <a:rPr lang="en-US" sz="2200" u="none" dirty="0" err="1">
                <a:solidFill>
                  <a:srgbClr val="000000"/>
                </a:solidFill>
                <a:latin typeface="Agrandir Medium"/>
              </a:rPr>
              <a:t>Stärkta</a:t>
            </a:r>
            <a:r>
              <a:rPr lang="en-US" sz="2200" u="none" dirty="0">
                <a:solidFill>
                  <a:srgbClr val="000000"/>
                </a:solidFill>
                <a:latin typeface="Agrandir Medium"/>
              </a:rPr>
              <a:t> </a:t>
            </a:r>
            <a:r>
              <a:rPr lang="en-US" sz="2200" u="none" dirty="0" err="1">
                <a:solidFill>
                  <a:srgbClr val="000000"/>
                </a:solidFill>
                <a:latin typeface="Agrandir Medium"/>
              </a:rPr>
              <a:t>kunskaper</a:t>
            </a:r>
            <a:r>
              <a:rPr lang="en-US" sz="2200" u="none" dirty="0">
                <a:solidFill>
                  <a:srgbClr val="000000"/>
                </a:solidFill>
                <a:latin typeface="Agrandir Medium"/>
              </a:rPr>
              <a:t> i </a:t>
            </a:r>
            <a:r>
              <a:rPr lang="en-US" sz="2200" u="none" dirty="0" err="1">
                <a:solidFill>
                  <a:srgbClr val="000000"/>
                </a:solidFill>
                <a:latin typeface="Agrandir Medium"/>
              </a:rPr>
              <a:t>att</a:t>
            </a:r>
            <a:r>
              <a:rPr lang="en-US" sz="2200" u="none" dirty="0">
                <a:solidFill>
                  <a:srgbClr val="000000"/>
                </a:solidFill>
                <a:latin typeface="Agrandir Medium"/>
              </a:rPr>
              <a:t> </a:t>
            </a:r>
            <a:r>
              <a:rPr lang="en-US" sz="2200" u="none" dirty="0" err="1">
                <a:solidFill>
                  <a:srgbClr val="000000"/>
                </a:solidFill>
                <a:latin typeface="Agrandir Medium"/>
              </a:rPr>
              <a:t>arbeta</a:t>
            </a:r>
            <a:r>
              <a:rPr lang="en-US" sz="2200" u="none" dirty="0">
                <a:solidFill>
                  <a:srgbClr val="000000"/>
                </a:solidFill>
                <a:latin typeface="Agrandir Medium"/>
              </a:rPr>
              <a:t> I </a:t>
            </a:r>
            <a:r>
              <a:rPr lang="en-US" sz="2200" u="none" dirty="0" err="1">
                <a:solidFill>
                  <a:srgbClr val="000000"/>
                </a:solidFill>
                <a:latin typeface="Agrandir Medium"/>
              </a:rPr>
              <a:t>grupp</a:t>
            </a:r>
            <a:endParaRPr lang="en-US" sz="2200" u="none" dirty="0">
              <a:solidFill>
                <a:srgbClr val="000000"/>
              </a:solidFill>
              <a:latin typeface="Agrandir Medium"/>
            </a:endParaRPr>
          </a:p>
        </p:txBody>
      </p:sp>
      <p:pic>
        <p:nvPicPr>
          <p:cNvPr id="18"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309755" flipV="1">
            <a:off x="10162397" y="5864097"/>
            <a:ext cx="2111676" cy="732048"/>
          </a:xfrm>
          <a:prstGeom prst="rect">
            <a:avLst/>
          </a:prstGeom>
        </p:spPr>
      </p:pic>
      <p:pic>
        <p:nvPicPr>
          <p:cNvPr id="19" name="Picture 1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309755" flipV="1">
            <a:off x="2321152" y="6205143"/>
            <a:ext cx="1772368" cy="614421"/>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238882" flipH="1" flipV="1">
            <a:off x="5442399" y="6537446"/>
            <a:ext cx="1639036" cy="568199"/>
          </a:xfrm>
          <a:prstGeom prst="rect">
            <a:avLst/>
          </a:prstGeom>
        </p:spPr>
      </p:pic>
      <p:pic>
        <p:nvPicPr>
          <p:cNvPr id="21"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315845" flipH="1">
            <a:off x="10416675" y="7816852"/>
            <a:ext cx="2263799" cy="784784"/>
          </a:xfrm>
          <a:prstGeom prst="rect">
            <a:avLst/>
          </a:prstGeom>
        </p:spPr>
      </p:pic>
      <p:pic>
        <p:nvPicPr>
          <p:cNvPr id="22" name="Picture 2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5400000">
            <a:off x="13172987" y="7056008"/>
            <a:ext cx="1119730" cy="649443"/>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5400000">
            <a:off x="8598290" y="2451613"/>
            <a:ext cx="1119730" cy="649443"/>
          </a:xfrm>
          <a:prstGeom prst="rect">
            <a:avLst/>
          </a:prstGeom>
        </p:spPr>
      </p:pic>
      <p:pic>
        <p:nvPicPr>
          <p:cNvPr id="24" name="Picture 2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501228" y="6914132"/>
            <a:ext cx="2209044" cy="2637664"/>
          </a:xfrm>
          <a:prstGeom prst="rect">
            <a:avLst/>
          </a:prstGeom>
        </p:spPr>
      </p:pic>
      <p:sp>
        <p:nvSpPr>
          <p:cNvPr id="25" name="TextBox 25"/>
          <p:cNvSpPr txBox="1"/>
          <p:nvPr/>
        </p:nvSpPr>
        <p:spPr>
          <a:xfrm>
            <a:off x="583428" y="7240459"/>
            <a:ext cx="2044644" cy="1538883"/>
          </a:xfrm>
          <a:prstGeom prst="rect">
            <a:avLst/>
          </a:prstGeom>
        </p:spPr>
        <p:txBody>
          <a:bodyPr lIns="0" tIns="0" rIns="0" bIns="0" rtlCol="0" anchor="t">
            <a:spAutoFit/>
          </a:bodyPr>
          <a:lstStyle/>
          <a:p>
            <a:pPr marL="0" lvl="0" indent="0" algn="ctr">
              <a:lnSpc>
                <a:spcPts val="2420"/>
              </a:lnSpc>
              <a:spcBef>
                <a:spcPct val="0"/>
              </a:spcBef>
            </a:pPr>
            <a:r>
              <a:rPr lang="en-US" sz="2200" u="none" dirty="0">
                <a:solidFill>
                  <a:srgbClr val="000000"/>
                </a:solidFill>
                <a:latin typeface="Agrandir Medium"/>
              </a:rPr>
              <a:t>Mer </a:t>
            </a:r>
            <a:r>
              <a:rPr lang="en-US" sz="2200" u="none" dirty="0" err="1">
                <a:solidFill>
                  <a:srgbClr val="000000"/>
                </a:solidFill>
                <a:latin typeface="Agrandir Medium"/>
              </a:rPr>
              <a:t>kunskaper</a:t>
            </a:r>
            <a:r>
              <a:rPr lang="en-US" sz="2200" u="none" dirty="0">
                <a:solidFill>
                  <a:srgbClr val="000000"/>
                </a:solidFill>
                <a:latin typeface="Agrandir Medium"/>
              </a:rPr>
              <a:t> om </a:t>
            </a:r>
            <a:r>
              <a:rPr lang="en-US" sz="2200" u="none" dirty="0" err="1">
                <a:solidFill>
                  <a:srgbClr val="000000"/>
                </a:solidFill>
                <a:latin typeface="Agrandir Medium"/>
              </a:rPr>
              <a:t>undervisningsstrategier</a:t>
            </a:r>
            <a:r>
              <a:rPr lang="en-US" sz="2200" u="none" dirty="0">
                <a:solidFill>
                  <a:srgbClr val="000000"/>
                </a:solidFill>
                <a:latin typeface="Agrandir Medium"/>
              </a:rPr>
              <a:t> I </a:t>
            </a:r>
            <a:r>
              <a:rPr lang="en-US" sz="2200" u="none" dirty="0" err="1">
                <a:solidFill>
                  <a:srgbClr val="000000"/>
                </a:solidFill>
                <a:latin typeface="Agrandir Medium"/>
              </a:rPr>
              <a:t>utlandet</a:t>
            </a:r>
            <a:endParaRPr lang="en-US" sz="2200" u="none" dirty="0">
              <a:solidFill>
                <a:srgbClr val="000000"/>
              </a:solidFill>
              <a:latin typeface="Agrandir Medium"/>
            </a:endParaRPr>
          </a:p>
        </p:txBody>
      </p:sp>
      <p:pic>
        <p:nvPicPr>
          <p:cNvPr id="26" name="Picture 2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985740" y="207970"/>
            <a:ext cx="6091483" cy="1940379"/>
          </a:xfrm>
          <a:prstGeom prst="rect">
            <a:avLst/>
          </a:prstGeom>
        </p:spPr>
      </p:pic>
      <p:sp>
        <p:nvSpPr>
          <p:cNvPr id="27" name="TextBox 27"/>
          <p:cNvSpPr txBox="1"/>
          <p:nvPr/>
        </p:nvSpPr>
        <p:spPr>
          <a:xfrm rot="-206609">
            <a:off x="6489360" y="531630"/>
            <a:ext cx="5084244" cy="1379224"/>
          </a:xfrm>
          <a:prstGeom prst="rect">
            <a:avLst/>
          </a:prstGeom>
        </p:spPr>
        <p:txBody>
          <a:bodyPr wrap="square" lIns="0" tIns="0" rIns="0" bIns="0" rtlCol="0" anchor="t">
            <a:spAutoFit/>
          </a:bodyPr>
          <a:lstStyle/>
          <a:p>
            <a:pPr marL="0" lvl="0" indent="0" algn="ctr">
              <a:lnSpc>
                <a:spcPts val="3504"/>
              </a:lnSpc>
              <a:spcBef>
                <a:spcPct val="0"/>
              </a:spcBef>
            </a:pPr>
            <a:r>
              <a:rPr lang="en-US" sz="3767" u="none" spc="-86" dirty="0">
                <a:solidFill>
                  <a:srgbClr val="FFFFFF"/>
                </a:solidFill>
                <a:latin typeface="WC Mano Negra Bold"/>
              </a:rPr>
              <a:t>FÖRBÄTTRADE ELEVRESULTAT I NATURVETENSKAPLIGA ÄMNEN</a:t>
            </a:r>
          </a:p>
        </p:txBody>
      </p:sp>
      <p:sp>
        <p:nvSpPr>
          <p:cNvPr id="30" name="TextBox 5">
            <a:extLst>
              <a:ext uri="{FF2B5EF4-FFF2-40B4-BE49-F238E27FC236}">
                <a16:creationId xmlns:a16="http://schemas.microsoft.com/office/drawing/2014/main" id="{C41F5677-B5BB-B3AB-CB65-7A99E4C5B0F0}"/>
              </a:ext>
            </a:extLst>
          </p:cNvPr>
          <p:cNvSpPr txBox="1"/>
          <p:nvPr/>
        </p:nvSpPr>
        <p:spPr>
          <a:xfrm>
            <a:off x="14057574" y="877714"/>
            <a:ext cx="3701294" cy="1245341"/>
          </a:xfrm>
          <a:prstGeom prst="rect">
            <a:avLst/>
          </a:prstGeom>
        </p:spPr>
        <p:txBody>
          <a:bodyPr wrap="square" lIns="0" tIns="0" rIns="0" bIns="0" rtlCol="0" anchor="t">
            <a:spAutoFit/>
          </a:bodyPr>
          <a:lstStyle/>
          <a:p>
            <a:pPr algn="ctr">
              <a:lnSpc>
                <a:spcPts val="5039"/>
              </a:lnSpc>
            </a:pPr>
            <a:r>
              <a:rPr lang="en-US" sz="3600" dirty="0">
                <a:solidFill>
                  <a:srgbClr val="FFFFFF"/>
                </a:solidFill>
                <a:latin typeface="Permanent Marker"/>
              </a:rPr>
              <a:t>ÖVERGRIPANDE
SYFTE</a:t>
            </a:r>
          </a:p>
        </p:txBody>
      </p:sp>
      <p:sp>
        <p:nvSpPr>
          <p:cNvPr id="31" name="TextBox 3">
            <a:extLst>
              <a:ext uri="{FF2B5EF4-FFF2-40B4-BE49-F238E27FC236}">
                <a16:creationId xmlns:a16="http://schemas.microsoft.com/office/drawing/2014/main" id="{1BA18197-8C80-EEDF-8D2D-4E34EA06C7DD}"/>
              </a:ext>
            </a:extLst>
          </p:cNvPr>
          <p:cNvSpPr txBox="1"/>
          <p:nvPr/>
        </p:nvSpPr>
        <p:spPr>
          <a:xfrm>
            <a:off x="14921906" y="3599179"/>
            <a:ext cx="2836962" cy="931152"/>
          </a:xfrm>
          <a:prstGeom prst="rect">
            <a:avLst/>
          </a:prstGeom>
        </p:spPr>
        <p:txBody>
          <a:bodyPr lIns="0" tIns="0" rIns="0" bIns="0" rtlCol="0" anchor="t">
            <a:spAutoFit/>
          </a:bodyPr>
          <a:lstStyle/>
          <a:p>
            <a:pPr marL="0" lvl="0" indent="0" algn="ctr">
              <a:lnSpc>
                <a:spcPts val="3599"/>
              </a:lnSpc>
            </a:pPr>
            <a:r>
              <a:rPr lang="en-US" sz="3599" dirty="0">
                <a:solidFill>
                  <a:srgbClr val="FFFFFF"/>
                </a:solidFill>
                <a:latin typeface="Permanent Marker"/>
              </a:rPr>
              <a:t>SPECIFIKA MÅL</a:t>
            </a:r>
          </a:p>
        </p:txBody>
      </p:sp>
      <p:sp>
        <p:nvSpPr>
          <p:cNvPr id="32" name="TextBox 4">
            <a:extLst>
              <a:ext uri="{FF2B5EF4-FFF2-40B4-BE49-F238E27FC236}">
                <a16:creationId xmlns:a16="http://schemas.microsoft.com/office/drawing/2014/main" id="{680D679B-C2CA-5A90-3827-B89B330358F0}"/>
              </a:ext>
            </a:extLst>
          </p:cNvPr>
          <p:cNvSpPr txBox="1"/>
          <p:nvPr/>
        </p:nvSpPr>
        <p:spPr>
          <a:xfrm>
            <a:off x="14931634" y="6655071"/>
            <a:ext cx="3051566" cy="1245341"/>
          </a:xfrm>
          <a:prstGeom prst="rect">
            <a:avLst/>
          </a:prstGeom>
        </p:spPr>
        <p:txBody>
          <a:bodyPr wrap="square" lIns="0" tIns="0" rIns="0" bIns="0" rtlCol="0" anchor="t">
            <a:spAutoFit/>
          </a:bodyPr>
          <a:lstStyle/>
          <a:p>
            <a:pPr marL="0" lvl="0" indent="0" algn="ctr">
              <a:lnSpc>
                <a:spcPts val="5039"/>
              </a:lnSpc>
              <a:spcBef>
                <a:spcPct val="0"/>
              </a:spcBef>
            </a:pPr>
            <a:r>
              <a:rPr lang="en-US" sz="3599" dirty="0">
                <a:solidFill>
                  <a:srgbClr val="FFFFFF"/>
                </a:solidFill>
                <a:latin typeface="Permanent Marker"/>
              </a:rPr>
              <a:t>FÖRVÄNTADE RESULTAT</a:t>
            </a:r>
          </a:p>
        </p:txBody>
      </p:sp>
      <p:pic>
        <p:nvPicPr>
          <p:cNvPr id="33" name="Picture 4">
            <a:extLst>
              <a:ext uri="{FF2B5EF4-FFF2-40B4-BE49-F238E27FC236}">
                <a16:creationId xmlns:a16="http://schemas.microsoft.com/office/drawing/2014/main" id="{9EA136A0-7409-A689-612D-A4CBE31C7D2D}"/>
              </a:ext>
            </a:extLst>
          </p:cNvPr>
          <p:cNvPicPr>
            <a:picLocks noChangeAspect="1"/>
          </p:cNvPicPr>
          <p:nvPr/>
        </p:nvPicPr>
        <p:blipFill>
          <a:blip r:embed="rId24">
            <a:alphaModFix amt="36000"/>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9467440">
            <a:off x="-431388" y="3586164"/>
            <a:ext cx="9805589" cy="6496203"/>
          </a:xfrm>
          <a:prstGeom prst="rect">
            <a:avLst/>
          </a:prstGeom>
        </p:spPr>
      </p:pic>
      <p:pic>
        <p:nvPicPr>
          <p:cNvPr id="34" name="Picture 5">
            <a:extLst>
              <a:ext uri="{FF2B5EF4-FFF2-40B4-BE49-F238E27FC236}">
                <a16:creationId xmlns:a16="http://schemas.microsoft.com/office/drawing/2014/main" id="{28F88BD3-3972-D85C-D61D-1BECD0125C07}"/>
              </a:ext>
            </a:extLst>
          </p:cNvPr>
          <p:cNvPicPr>
            <a:picLocks noChangeAspect="1"/>
          </p:cNvPicPr>
          <p:nvPr/>
        </p:nvPicPr>
        <p:blipFill>
          <a:blip r:embed="rId26">
            <a:alphaModFix amt="36000"/>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9562976" flipH="1">
            <a:off x="6259486" y="3918222"/>
            <a:ext cx="8547359" cy="5662626"/>
          </a:xfrm>
          <a:prstGeom prst="rect">
            <a:avLst/>
          </a:prstGeom>
        </p:spPr>
      </p:pic>
      <p:sp>
        <p:nvSpPr>
          <p:cNvPr id="35" name="TextBox 34">
            <a:extLst>
              <a:ext uri="{FF2B5EF4-FFF2-40B4-BE49-F238E27FC236}">
                <a16:creationId xmlns:a16="http://schemas.microsoft.com/office/drawing/2014/main" id="{2329CBDE-3D9D-65B1-200C-CF9F5DA92DD3}"/>
              </a:ext>
            </a:extLst>
          </p:cNvPr>
          <p:cNvSpPr txBox="1"/>
          <p:nvPr/>
        </p:nvSpPr>
        <p:spPr>
          <a:xfrm>
            <a:off x="2628072" y="9601035"/>
            <a:ext cx="2632951" cy="393890"/>
          </a:xfrm>
          <a:prstGeom prst="rect">
            <a:avLst/>
          </a:prstGeom>
        </p:spPr>
        <p:txBody>
          <a:bodyPr lIns="0" tIns="0" rIns="0" bIns="0" rtlCol="0" anchor="t">
            <a:spAutoFit/>
          </a:bodyPr>
          <a:lstStyle/>
          <a:p>
            <a:pPr marL="0" lvl="0" indent="0" algn="ctr">
              <a:lnSpc>
                <a:spcPts val="3249"/>
              </a:lnSpc>
              <a:spcBef>
                <a:spcPct val="0"/>
              </a:spcBef>
            </a:pPr>
            <a:r>
              <a:rPr lang="en-US" sz="2499" dirty="0" err="1">
                <a:solidFill>
                  <a:srgbClr val="DD2E44"/>
                </a:solidFill>
                <a:latin typeface="Agrandir Bold"/>
              </a:rPr>
              <a:t>STRATEGi</a:t>
            </a:r>
            <a:r>
              <a:rPr lang="en-US" sz="2499" dirty="0">
                <a:solidFill>
                  <a:srgbClr val="DD2E44"/>
                </a:solidFill>
                <a:latin typeface="Agrandir Bold"/>
              </a:rPr>
              <a:t> A</a:t>
            </a:r>
          </a:p>
        </p:txBody>
      </p:sp>
      <p:sp>
        <p:nvSpPr>
          <p:cNvPr id="37" name="TextBox 35">
            <a:extLst>
              <a:ext uri="{FF2B5EF4-FFF2-40B4-BE49-F238E27FC236}">
                <a16:creationId xmlns:a16="http://schemas.microsoft.com/office/drawing/2014/main" id="{362999B1-B5B5-FC54-06BA-A558B29A9982}"/>
              </a:ext>
            </a:extLst>
          </p:cNvPr>
          <p:cNvSpPr txBox="1"/>
          <p:nvPr/>
        </p:nvSpPr>
        <p:spPr>
          <a:xfrm>
            <a:off x="9444272" y="9408526"/>
            <a:ext cx="2632951" cy="393890"/>
          </a:xfrm>
          <a:prstGeom prst="rect">
            <a:avLst/>
          </a:prstGeom>
        </p:spPr>
        <p:txBody>
          <a:bodyPr lIns="0" tIns="0" rIns="0" bIns="0" rtlCol="0" anchor="t">
            <a:spAutoFit/>
          </a:bodyPr>
          <a:lstStyle/>
          <a:p>
            <a:pPr marL="0" lvl="0" indent="0" algn="ctr">
              <a:lnSpc>
                <a:spcPts val="3249"/>
              </a:lnSpc>
              <a:spcBef>
                <a:spcPct val="0"/>
              </a:spcBef>
            </a:pPr>
            <a:r>
              <a:rPr lang="en-US" sz="2499" dirty="0">
                <a:solidFill>
                  <a:srgbClr val="74CAAB"/>
                </a:solidFill>
                <a:latin typeface="Agrandir Bold"/>
              </a:rPr>
              <a:t>STRATEGI B</a:t>
            </a:r>
          </a:p>
        </p:txBody>
      </p:sp>
    </p:spTree>
    <p:extLst>
      <p:ext uri="{BB962C8B-B14F-4D97-AF65-F5344CB8AC3E}">
        <p14:creationId xmlns:p14="http://schemas.microsoft.com/office/powerpoint/2010/main" val="27405698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sv-SE"/>
          </a:p>
        </p:txBody>
      </p:sp>
      <p:sp>
        <p:nvSpPr>
          <p:cNvPr id="4" name="TextBox 4"/>
          <p:cNvSpPr txBox="1"/>
          <p:nvPr/>
        </p:nvSpPr>
        <p:spPr>
          <a:xfrm>
            <a:off x="481275" y="3037605"/>
            <a:ext cx="12598366" cy="3129062"/>
          </a:xfrm>
          <a:prstGeom prst="rect">
            <a:avLst/>
          </a:prstGeom>
        </p:spPr>
        <p:txBody>
          <a:bodyPr lIns="0" tIns="0" rIns="0" bIns="0" rtlCol="0" anchor="t">
            <a:spAutoFit/>
          </a:bodyPr>
          <a:lstStyle/>
          <a:p>
            <a:pPr>
              <a:lnSpc>
                <a:spcPts val="6106"/>
              </a:lnSpc>
            </a:pPr>
            <a:r>
              <a:rPr lang="sv-SE" sz="5175" spc="300" dirty="0">
                <a:solidFill>
                  <a:srgbClr val="004AAD"/>
                </a:solidFill>
                <a:latin typeface="Hussar Bold Bold Italics"/>
              </a:rPr>
              <a:t>DEFINIERA VÅR STRATEGI KRING
VILKA AKTIVITETER SOM LÄMPAR SIG BÄST FÖR ATT UPPNÅ VARJE ENSKILT RESULTAT</a:t>
            </a:r>
            <a:endParaRPr lang="en-US" sz="5175" spc="300" dirty="0">
              <a:solidFill>
                <a:srgbClr val="004AAD"/>
              </a:solidFill>
              <a:latin typeface="Hussar Bold Bold Italics"/>
            </a:endParaRPr>
          </a:p>
        </p:txBody>
      </p:sp>
      <p:sp>
        <p:nvSpPr>
          <p:cNvPr id="5" name="TextBox 5"/>
          <p:cNvSpPr txBox="1"/>
          <p:nvPr/>
        </p:nvSpPr>
        <p:spPr>
          <a:xfrm>
            <a:off x="481275" y="2052220"/>
            <a:ext cx="7905459" cy="913712"/>
          </a:xfrm>
          <a:prstGeom prst="rect">
            <a:avLst/>
          </a:prstGeom>
        </p:spPr>
        <p:txBody>
          <a:bodyPr lIns="0" tIns="0" rIns="0" bIns="0" rtlCol="0" anchor="t">
            <a:spAutoFit/>
          </a:bodyPr>
          <a:lstStyle/>
          <a:p>
            <a:pPr lvl="0">
              <a:lnSpc>
                <a:spcPts val="7080"/>
              </a:lnSpc>
              <a:spcBef>
                <a:spcPct val="0"/>
              </a:spcBef>
            </a:pPr>
            <a:r>
              <a:rPr lang="en-US" sz="6000" spc="348" dirty="0">
                <a:solidFill>
                  <a:srgbClr val="000000"/>
                </a:solidFill>
                <a:latin typeface="Hussar Bold"/>
              </a:rPr>
              <a:t>STEG 7</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51253">
            <a:off x="2218031" y="4219212"/>
            <a:ext cx="4725070" cy="4459285"/>
          </a:xfrm>
          <a:prstGeom prst="rect">
            <a:avLst/>
          </a:prstGeom>
        </p:spPr>
      </p:pic>
      <p:grpSp>
        <p:nvGrpSpPr>
          <p:cNvPr id="4" name="Group 4"/>
          <p:cNvGrpSpPr/>
          <p:nvPr/>
        </p:nvGrpSpPr>
        <p:grpSpPr>
          <a:xfrm>
            <a:off x="6806465" y="441961"/>
            <a:ext cx="2044571" cy="2259860"/>
            <a:chOff x="0" y="0"/>
            <a:chExt cx="2726095" cy="3013147"/>
          </a:xfrm>
        </p:grpSpPr>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8" b="8"/>
            <a:stretch>
              <a:fillRect/>
            </a:stretch>
          </p:blipFill>
          <p:spPr>
            <a:xfrm>
              <a:off x="0" y="0"/>
              <a:ext cx="2726095" cy="2555460"/>
            </a:xfrm>
            <a:prstGeom prst="rect">
              <a:avLst/>
            </a:prstGeom>
          </p:spPr>
        </p:pic>
        <p:sp>
          <p:nvSpPr>
            <p:cNvPr id="6" name="TextBox 6"/>
            <p:cNvSpPr txBox="1"/>
            <p:nvPr/>
          </p:nvSpPr>
          <p:spPr>
            <a:xfrm>
              <a:off x="315120" y="550935"/>
              <a:ext cx="2137311" cy="2462212"/>
            </a:xfrm>
            <a:prstGeom prst="rect">
              <a:avLst/>
            </a:prstGeom>
          </p:spPr>
          <p:txBody>
            <a:bodyPr lIns="0" tIns="0" rIns="0" bIns="0" rtlCol="0" anchor="t">
              <a:spAutoFit/>
            </a:bodyPr>
            <a:lstStyle/>
            <a:p>
              <a:pPr marL="0" lvl="0" indent="0" algn="ctr">
                <a:lnSpc>
                  <a:spcPts val="2419"/>
                </a:lnSpc>
                <a:spcBef>
                  <a:spcPct val="0"/>
                </a:spcBef>
              </a:pPr>
              <a:r>
                <a:rPr lang="en-US" sz="2000" dirty="0" err="1">
                  <a:solidFill>
                    <a:srgbClr val="000000"/>
                  </a:solidFill>
                  <a:latin typeface="Agrandir Medium Bold"/>
                </a:rPr>
                <a:t>Ökade</a:t>
              </a:r>
              <a:r>
                <a:rPr lang="en-US" sz="2000" dirty="0">
                  <a:solidFill>
                    <a:srgbClr val="000000"/>
                  </a:solidFill>
                  <a:latin typeface="Agrandir Medium Bold"/>
                </a:rPr>
                <a:t> </a:t>
              </a:r>
              <a:r>
                <a:rPr lang="en-US" sz="2000" dirty="0" err="1">
                  <a:solidFill>
                    <a:srgbClr val="000000"/>
                  </a:solidFill>
                  <a:latin typeface="Agrandir Medium Bold"/>
                </a:rPr>
                <a:t>kunskaper</a:t>
              </a:r>
              <a:r>
                <a:rPr lang="en-US" sz="2000" dirty="0">
                  <a:solidFill>
                    <a:srgbClr val="000000"/>
                  </a:solidFill>
                  <a:latin typeface="Agrandir Medium Bold"/>
                </a:rPr>
                <a:t> I </a:t>
              </a:r>
              <a:r>
                <a:rPr lang="en-US" sz="2000" dirty="0" err="1">
                  <a:solidFill>
                    <a:srgbClr val="000000"/>
                  </a:solidFill>
                  <a:latin typeface="Agrandir Medium Bold"/>
                </a:rPr>
                <a:t>att</a:t>
              </a:r>
              <a:r>
                <a:rPr lang="en-US" sz="2000" dirty="0">
                  <a:solidFill>
                    <a:srgbClr val="000000"/>
                  </a:solidFill>
                  <a:latin typeface="Agrandir Medium Bold"/>
                </a:rPr>
                <a:t> </a:t>
              </a:r>
              <a:r>
                <a:rPr lang="en-US" sz="2000" dirty="0" err="1">
                  <a:solidFill>
                    <a:srgbClr val="000000"/>
                  </a:solidFill>
                  <a:latin typeface="Agrandir Medium Bold"/>
                </a:rPr>
                <a:t>undervisa</a:t>
              </a:r>
              <a:r>
                <a:rPr lang="en-US" sz="2000" dirty="0">
                  <a:solidFill>
                    <a:srgbClr val="000000"/>
                  </a:solidFill>
                  <a:latin typeface="Agrandir Medium Bold"/>
                </a:rPr>
                <a:t> på ett </a:t>
              </a:r>
              <a:r>
                <a:rPr lang="en-US" sz="2000" dirty="0" err="1">
                  <a:solidFill>
                    <a:srgbClr val="000000"/>
                  </a:solidFill>
                  <a:latin typeface="Agrandir Medium Bold"/>
                </a:rPr>
                <a:t>nytt</a:t>
              </a:r>
              <a:r>
                <a:rPr lang="en-US" sz="2000" dirty="0">
                  <a:solidFill>
                    <a:srgbClr val="000000"/>
                  </a:solidFill>
                  <a:latin typeface="Agrandir Medium Bold"/>
                </a:rPr>
                <a:t> </a:t>
              </a:r>
              <a:r>
                <a:rPr lang="en-US" sz="2000" dirty="0" err="1">
                  <a:solidFill>
                    <a:srgbClr val="000000"/>
                  </a:solidFill>
                  <a:latin typeface="Agrandir Medium Bold"/>
                </a:rPr>
                <a:t>sätt</a:t>
              </a:r>
              <a:endParaRPr lang="en-US" sz="2000" dirty="0">
                <a:solidFill>
                  <a:srgbClr val="000000"/>
                </a:solidFill>
                <a:latin typeface="Agrandir Medium Bold"/>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51253">
            <a:off x="8714401" y="4162974"/>
            <a:ext cx="4725070" cy="4459285"/>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9" b="19"/>
          <a:stretch>
            <a:fillRect/>
          </a:stretch>
        </p:blipFill>
        <p:spPr>
          <a:xfrm>
            <a:off x="10890180" y="3318182"/>
            <a:ext cx="1872186" cy="2083260"/>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94666" y="3456668"/>
            <a:ext cx="1808265" cy="2159123"/>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209" b="1209"/>
          <a:stretch>
            <a:fillRect/>
          </a:stretch>
        </p:blipFill>
        <p:spPr>
          <a:xfrm>
            <a:off x="6941025" y="3456668"/>
            <a:ext cx="1881232" cy="2062633"/>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15845" flipH="1" flipV="1">
            <a:off x="9070913" y="2085464"/>
            <a:ext cx="1938433" cy="671990"/>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4808755" y="2154590"/>
            <a:ext cx="1808174" cy="626834"/>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7402242" y="2817077"/>
            <a:ext cx="958796" cy="556102"/>
          </a:xfrm>
          <a:prstGeom prst="rect">
            <a:avLst/>
          </a:prstGeom>
        </p:spPr>
      </p:pic>
      <p:grpSp>
        <p:nvGrpSpPr>
          <p:cNvPr id="14" name="Group 14"/>
          <p:cNvGrpSpPr/>
          <p:nvPr/>
        </p:nvGrpSpPr>
        <p:grpSpPr>
          <a:xfrm>
            <a:off x="2536134" y="6572260"/>
            <a:ext cx="3176708" cy="1392941"/>
            <a:chOff x="0" y="0"/>
            <a:chExt cx="9917038" cy="4348480"/>
          </a:xfrm>
        </p:grpSpPr>
        <p:sp>
          <p:nvSpPr>
            <p:cNvPr id="15" name="Freeform 15"/>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AA56BB"/>
            </a:solidFill>
          </p:spPr>
          <p:txBody>
            <a:bodyPr/>
            <a:lstStyle/>
            <a:p>
              <a:endParaRPr lang="sv-SE"/>
            </a:p>
          </p:txBody>
        </p:sp>
        <p:sp>
          <p:nvSpPr>
            <p:cNvPr id="16" name="Freeform 16"/>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EED1F4"/>
            </a:solidFill>
          </p:spPr>
          <p:txBody>
            <a:bodyPr/>
            <a:lstStyle/>
            <a:p>
              <a:endParaRPr lang="sv-SE"/>
            </a:p>
          </p:txBody>
        </p:sp>
      </p:grpSp>
      <p:grpSp>
        <p:nvGrpSpPr>
          <p:cNvPr id="17" name="Group 17"/>
          <p:cNvGrpSpPr/>
          <p:nvPr/>
        </p:nvGrpSpPr>
        <p:grpSpPr>
          <a:xfrm>
            <a:off x="2536134" y="8364738"/>
            <a:ext cx="3176708" cy="1392941"/>
            <a:chOff x="0" y="0"/>
            <a:chExt cx="9917038" cy="4348480"/>
          </a:xfrm>
        </p:grpSpPr>
        <p:sp>
          <p:nvSpPr>
            <p:cNvPr id="18" name="Freeform 18"/>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AA56BB"/>
            </a:solidFill>
          </p:spPr>
          <p:txBody>
            <a:bodyPr/>
            <a:lstStyle/>
            <a:p>
              <a:endParaRPr lang="sv-SE"/>
            </a:p>
          </p:txBody>
        </p:sp>
        <p:sp>
          <p:nvSpPr>
            <p:cNvPr id="19" name="Freeform 19"/>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EED1F4"/>
            </a:solidFill>
          </p:spPr>
          <p:txBody>
            <a:bodyPr/>
            <a:lstStyle/>
            <a:p>
              <a:endParaRPr lang="sv-SE"/>
            </a:p>
          </p:txBody>
        </p:sp>
      </p:grpSp>
      <p:grpSp>
        <p:nvGrpSpPr>
          <p:cNvPr id="20" name="Group 20"/>
          <p:cNvGrpSpPr/>
          <p:nvPr/>
        </p:nvGrpSpPr>
        <p:grpSpPr>
          <a:xfrm>
            <a:off x="6345693" y="6601710"/>
            <a:ext cx="3176708" cy="1392941"/>
            <a:chOff x="0" y="0"/>
            <a:chExt cx="9917038" cy="4348480"/>
          </a:xfrm>
        </p:grpSpPr>
        <p:sp>
          <p:nvSpPr>
            <p:cNvPr id="21" name="Freeform 21"/>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DAA325"/>
            </a:solidFill>
          </p:spPr>
          <p:txBody>
            <a:bodyPr/>
            <a:lstStyle/>
            <a:p>
              <a:endParaRPr lang="sv-SE"/>
            </a:p>
          </p:txBody>
        </p:sp>
        <p:sp>
          <p:nvSpPr>
            <p:cNvPr id="22" name="Freeform 22"/>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F4E992"/>
            </a:solidFill>
          </p:spPr>
          <p:txBody>
            <a:bodyPr/>
            <a:lstStyle/>
            <a:p>
              <a:endParaRPr lang="sv-SE"/>
            </a:p>
          </p:txBody>
        </p:sp>
      </p:grpSp>
      <p:grpSp>
        <p:nvGrpSpPr>
          <p:cNvPr id="23" name="Group 23"/>
          <p:cNvGrpSpPr/>
          <p:nvPr/>
        </p:nvGrpSpPr>
        <p:grpSpPr>
          <a:xfrm>
            <a:off x="6340461" y="8350003"/>
            <a:ext cx="3176708" cy="1392941"/>
            <a:chOff x="0" y="0"/>
            <a:chExt cx="9917038" cy="4348480"/>
          </a:xfrm>
        </p:grpSpPr>
        <p:sp>
          <p:nvSpPr>
            <p:cNvPr id="24" name="Freeform 24"/>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DAA325"/>
            </a:solidFill>
          </p:spPr>
          <p:txBody>
            <a:bodyPr/>
            <a:lstStyle/>
            <a:p>
              <a:endParaRPr lang="sv-SE"/>
            </a:p>
          </p:txBody>
        </p:sp>
        <p:sp>
          <p:nvSpPr>
            <p:cNvPr id="25" name="Freeform 25"/>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F4E992"/>
            </a:solidFill>
          </p:spPr>
          <p:txBody>
            <a:bodyPr/>
            <a:lstStyle/>
            <a:p>
              <a:endParaRPr lang="sv-SE"/>
            </a:p>
          </p:txBody>
        </p:sp>
      </p:grpSp>
      <p:grpSp>
        <p:nvGrpSpPr>
          <p:cNvPr id="26" name="Group 26"/>
          <p:cNvGrpSpPr/>
          <p:nvPr/>
        </p:nvGrpSpPr>
        <p:grpSpPr>
          <a:xfrm>
            <a:off x="10290743" y="6572260"/>
            <a:ext cx="3176708" cy="1392941"/>
            <a:chOff x="0" y="0"/>
            <a:chExt cx="9917038" cy="4348480"/>
          </a:xfrm>
        </p:grpSpPr>
        <p:sp>
          <p:nvSpPr>
            <p:cNvPr id="27" name="Freeform 27"/>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4657A0"/>
            </a:solidFill>
          </p:spPr>
          <p:txBody>
            <a:bodyPr/>
            <a:lstStyle/>
            <a:p>
              <a:endParaRPr lang="sv-SE"/>
            </a:p>
          </p:txBody>
        </p:sp>
        <p:sp>
          <p:nvSpPr>
            <p:cNvPr id="28" name="Freeform 28"/>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CADDFF"/>
            </a:solidFill>
          </p:spPr>
          <p:txBody>
            <a:bodyPr/>
            <a:lstStyle/>
            <a:p>
              <a:endParaRPr lang="sv-SE"/>
            </a:p>
          </p:txBody>
        </p:sp>
      </p:grpSp>
      <p:grpSp>
        <p:nvGrpSpPr>
          <p:cNvPr id="29" name="Group 29"/>
          <p:cNvGrpSpPr/>
          <p:nvPr/>
        </p:nvGrpSpPr>
        <p:grpSpPr>
          <a:xfrm>
            <a:off x="10290743" y="8364738"/>
            <a:ext cx="3176708" cy="1392941"/>
            <a:chOff x="0" y="0"/>
            <a:chExt cx="9917038" cy="4348480"/>
          </a:xfrm>
        </p:grpSpPr>
        <p:sp>
          <p:nvSpPr>
            <p:cNvPr id="30" name="Freeform 30"/>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4657A0"/>
            </a:solidFill>
          </p:spPr>
          <p:txBody>
            <a:bodyPr/>
            <a:lstStyle/>
            <a:p>
              <a:endParaRPr lang="sv-SE"/>
            </a:p>
          </p:txBody>
        </p:sp>
        <p:sp>
          <p:nvSpPr>
            <p:cNvPr id="31" name="Freeform 31"/>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CADDFF"/>
            </a:solidFill>
          </p:spPr>
          <p:txBody>
            <a:bodyPr/>
            <a:lstStyle/>
            <a:p>
              <a:endParaRPr lang="sv-SE"/>
            </a:p>
          </p:txBody>
        </p:sp>
      </p:grpSp>
      <p:pic>
        <p:nvPicPr>
          <p:cNvPr id="32" name="Picture 3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511168">
            <a:off x="3773878" y="5760687"/>
            <a:ext cx="701221" cy="499953"/>
          </a:xfrm>
          <a:prstGeom prst="rect">
            <a:avLst/>
          </a:prstGeom>
        </p:spPr>
      </p:pic>
      <p:pic>
        <p:nvPicPr>
          <p:cNvPr id="33" name="Picture 3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5511168">
            <a:off x="7583436" y="5812249"/>
            <a:ext cx="701221" cy="499953"/>
          </a:xfrm>
          <a:prstGeom prst="rect">
            <a:avLst/>
          </a:prstGeom>
        </p:spPr>
      </p:pic>
      <p:pic>
        <p:nvPicPr>
          <p:cNvPr id="34" name="Picture 34"/>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5511168">
            <a:off x="11528486" y="5760687"/>
            <a:ext cx="701221" cy="499953"/>
          </a:xfrm>
          <a:prstGeom prst="rect">
            <a:avLst/>
          </a:prstGeom>
        </p:spPr>
      </p:pic>
      <p:pic>
        <p:nvPicPr>
          <p:cNvPr id="35" name="Picture 35"/>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3069406">
            <a:off x="16929777" y="6840925"/>
            <a:ext cx="1092421" cy="826144"/>
          </a:xfrm>
          <a:prstGeom prst="rect">
            <a:avLst/>
          </a:prstGeom>
        </p:spPr>
      </p:pic>
      <p:sp>
        <p:nvSpPr>
          <p:cNvPr id="36" name="TextBox 36"/>
          <p:cNvSpPr txBox="1"/>
          <p:nvPr/>
        </p:nvSpPr>
        <p:spPr>
          <a:xfrm>
            <a:off x="10890180" y="3963875"/>
            <a:ext cx="1872186" cy="807913"/>
          </a:xfrm>
          <a:prstGeom prst="rect">
            <a:avLst/>
          </a:prstGeom>
        </p:spPr>
        <p:txBody>
          <a:bodyPr lIns="0" tIns="0" rIns="0" bIns="0" rtlCol="0" anchor="t">
            <a:spAutoFit/>
          </a:bodyPr>
          <a:lstStyle/>
          <a:p>
            <a:pPr marL="0" lvl="0" indent="0" algn="ctr">
              <a:lnSpc>
                <a:spcPts val="2072"/>
              </a:lnSpc>
              <a:spcBef>
                <a:spcPct val="0"/>
              </a:spcBef>
            </a:pPr>
            <a:r>
              <a:rPr lang="en-US" sz="1883" dirty="0" err="1">
                <a:solidFill>
                  <a:srgbClr val="000000"/>
                </a:solidFill>
                <a:latin typeface="Agrandir Medium"/>
              </a:rPr>
              <a:t>Stärkt</a:t>
            </a:r>
            <a:r>
              <a:rPr lang="en-US" sz="1883" dirty="0">
                <a:solidFill>
                  <a:srgbClr val="000000"/>
                </a:solidFill>
                <a:latin typeface="Agrandir Medium"/>
              </a:rPr>
              <a:t> </a:t>
            </a:r>
            <a:r>
              <a:rPr lang="en-US" sz="1883" dirty="0" err="1">
                <a:solidFill>
                  <a:srgbClr val="000000"/>
                </a:solidFill>
                <a:latin typeface="Agrandir Medium"/>
              </a:rPr>
              <a:t>kritiskt</a:t>
            </a:r>
            <a:r>
              <a:rPr lang="en-US" sz="1883" dirty="0">
                <a:solidFill>
                  <a:srgbClr val="000000"/>
                </a:solidFill>
                <a:latin typeface="Agrandir Medium"/>
              </a:rPr>
              <a:t> </a:t>
            </a:r>
            <a:r>
              <a:rPr lang="en-US" sz="1883" dirty="0" err="1">
                <a:solidFill>
                  <a:srgbClr val="000000"/>
                </a:solidFill>
                <a:latin typeface="Agrandir Medium"/>
              </a:rPr>
              <a:t>tänkande</a:t>
            </a:r>
            <a:r>
              <a:rPr lang="en-US" sz="1883" dirty="0">
                <a:solidFill>
                  <a:srgbClr val="000000"/>
                </a:solidFill>
                <a:latin typeface="Agrandir Medium"/>
              </a:rPr>
              <a:t> hos </a:t>
            </a:r>
            <a:r>
              <a:rPr lang="en-US" sz="1883" dirty="0" err="1">
                <a:solidFill>
                  <a:srgbClr val="000000"/>
                </a:solidFill>
                <a:latin typeface="Agrandir Medium"/>
              </a:rPr>
              <a:t>elever</a:t>
            </a:r>
            <a:endParaRPr lang="en-US" sz="1883" u="none" dirty="0">
              <a:solidFill>
                <a:srgbClr val="000000"/>
              </a:solidFill>
              <a:latin typeface="Agrandir Medium"/>
            </a:endParaRPr>
          </a:p>
        </p:txBody>
      </p:sp>
      <p:sp>
        <p:nvSpPr>
          <p:cNvPr id="37" name="TextBox 37"/>
          <p:cNvSpPr txBox="1"/>
          <p:nvPr/>
        </p:nvSpPr>
        <p:spPr>
          <a:xfrm>
            <a:off x="7036827" y="4191965"/>
            <a:ext cx="1689628" cy="807913"/>
          </a:xfrm>
          <a:prstGeom prst="rect">
            <a:avLst/>
          </a:prstGeom>
        </p:spPr>
        <p:txBody>
          <a:bodyPr lIns="0" tIns="0" rIns="0" bIns="0" rtlCol="0" anchor="t">
            <a:spAutoFit/>
          </a:bodyPr>
          <a:lstStyle/>
          <a:p>
            <a:pPr marL="0" lvl="0" indent="0" algn="ctr">
              <a:lnSpc>
                <a:spcPts val="2072"/>
              </a:lnSpc>
              <a:spcBef>
                <a:spcPct val="0"/>
              </a:spcBef>
            </a:pPr>
            <a:r>
              <a:rPr lang="en-US" sz="1883" dirty="0" err="1">
                <a:solidFill>
                  <a:srgbClr val="000000"/>
                </a:solidFill>
                <a:latin typeface="Agrandir Medium"/>
              </a:rPr>
              <a:t>Ökad</a:t>
            </a:r>
            <a:r>
              <a:rPr lang="en-US" sz="1883" dirty="0">
                <a:solidFill>
                  <a:srgbClr val="000000"/>
                </a:solidFill>
                <a:latin typeface="Agrandir Medium"/>
              </a:rPr>
              <a:t> motivation hos </a:t>
            </a:r>
            <a:r>
              <a:rPr lang="en-US" sz="1883" dirty="0" err="1">
                <a:solidFill>
                  <a:srgbClr val="000000"/>
                </a:solidFill>
                <a:latin typeface="Agrandir Medium"/>
              </a:rPr>
              <a:t>elever</a:t>
            </a:r>
            <a:endParaRPr lang="en-US" sz="1883" u="none" dirty="0">
              <a:solidFill>
                <a:srgbClr val="000000"/>
              </a:solidFill>
              <a:latin typeface="Agrandir Medium"/>
            </a:endParaRPr>
          </a:p>
        </p:txBody>
      </p:sp>
      <p:sp>
        <p:nvSpPr>
          <p:cNvPr id="38" name="TextBox 38"/>
          <p:cNvSpPr txBox="1"/>
          <p:nvPr/>
        </p:nvSpPr>
        <p:spPr>
          <a:xfrm>
            <a:off x="3177046" y="4055958"/>
            <a:ext cx="1894884" cy="807913"/>
          </a:xfrm>
          <a:prstGeom prst="rect">
            <a:avLst/>
          </a:prstGeom>
        </p:spPr>
        <p:txBody>
          <a:bodyPr lIns="0" tIns="0" rIns="0" bIns="0" rtlCol="0" anchor="t">
            <a:spAutoFit/>
          </a:bodyPr>
          <a:lstStyle/>
          <a:p>
            <a:pPr marL="0" lvl="0" indent="0" algn="ctr">
              <a:lnSpc>
                <a:spcPts val="2072"/>
              </a:lnSpc>
              <a:spcBef>
                <a:spcPct val="0"/>
              </a:spcBef>
            </a:pPr>
            <a:r>
              <a:rPr lang="en-US" sz="1883" dirty="0" err="1">
                <a:solidFill>
                  <a:srgbClr val="000000"/>
                </a:solidFill>
                <a:latin typeface="Agrandir Medium"/>
              </a:rPr>
              <a:t>Förnyade</a:t>
            </a:r>
            <a:r>
              <a:rPr lang="en-US" sz="1883" dirty="0">
                <a:solidFill>
                  <a:srgbClr val="000000"/>
                </a:solidFill>
                <a:latin typeface="Agrandir Medium"/>
              </a:rPr>
              <a:t> </a:t>
            </a:r>
            <a:r>
              <a:rPr lang="en-US" sz="1883" dirty="0" err="1">
                <a:solidFill>
                  <a:srgbClr val="000000"/>
                </a:solidFill>
                <a:latin typeface="Agrandir Medium"/>
              </a:rPr>
              <a:t>undervisnings-metoder</a:t>
            </a:r>
            <a:endParaRPr lang="en-US" sz="1883" u="none" dirty="0">
              <a:solidFill>
                <a:srgbClr val="000000"/>
              </a:solidFill>
              <a:latin typeface="Agrandir Medium"/>
            </a:endParaRPr>
          </a:p>
        </p:txBody>
      </p:sp>
      <p:sp>
        <p:nvSpPr>
          <p:cNvPr id="39" name="TextBox 39"/>
          <p:cNvSpPr txBox="1"/>
          <p:nvPr/>
        </p:nvSpPr>
        <p:spPr>
          <a:xfrm>
            <a:off x="11920569" y="1761190"/>
            <a:ext cx="5338732" cy="469487"/>
          </a:xfrm>
          <a:prstGeom prst="rect">
            <a:avLst/>
          </a:prstGeom>
        </p:spPr>
        <p:txBody>
          <a:bodyPr wrap="square" lIns="0" tIns="0" rIns="0" bIns="0" rtlCol="0" anchor="t">
            <a:spAutoFit/>
          </a:bodyPr>
          <a:lstStyle/>
          <a:p>
            <a:pPr marL="0" lvl="0" indent="0" algn="ctr">
              <a:lnSpc>
                <a:spcPts val="3599"/>
              </a:lnSpc>
            </a:pPr>
            <a:r>
              <a:rPr lang="en-US" sz="3599" dirty="0">
                <a:solidFill>
                  <a:srgbClr val="FFFFFF"/>
                </a:solidFill>
                <a:latin typeface="Permanent Marker"/>
              </a:rPr>
              <a:t>SPECIFIKA MÅL</a:t>
            </a:r>
          </a:p>
        </p:txBody>
      </p:sp>
      <p:sp>
        <p:nvSpPr>
          <p:cNvPr id="40" name="TextBox 40"/>
          <p:cNvSpPr txBox="1"/>
          <p:nvPr/>
        </p:nvSpPr>
        <p:spPr>
          <a:xfrm>
            <a:off x="14250498" y="3929385"/>
            <a:ext cx="3314700" cy="1245341"/>
          </a:xfrm>
          <a:prstGeom prst="rect">
            <a:avLst/>
          </a:prstGeom>
        </p:spPr>
        <p:txBody>
          <a:bodyPr wrap="square" lIns="0" tIns="0" rIns="0" bIns="0" rtlCol="0" anchor="t">
            <a:spAutoFit/>
          </a:bodyPr>
          <a:lstStyle/>
          <a:p>
            <a:pPr lvl="0" algn="ctr">
              <a:lnSpc>
                <a:spcPts val="5039"/>
              </a:lnSpc>
              <a:spcBef>
                <a:spcPct val="0"/>
              </a:spcBef>
            </a:pPr>
            <a:r>
              <a:rPr lang="en-US" sz="3599" dirty="0">
                <a:solidFill>
                  <a:srgbClr val="FFFFFF"/>
                </a:solidFill>
                <a:latin typeface="Permanent Marker"/>
              </a:rPr>
              <a:t>FÖRVÄNTADE RESULTAT</a:t>
            </a:r>
          </a:p>
        </p:txBody>
      </p:sp>
      <p:sp>
        <p:nvSpPr>
          <p:cNvPr id="41" name="TextBox 41"/>
          <p:cNvSpPr txBox="1"/>
          <p:nvPr/>
        </p:nvSpPr>
        <p:spPr>
          <a:xfrm>
            <a:off x="2673569" y="6887601"/>
            <a:ext cx="2901837" cy="615553"/>
          </a:xfrm>
          <a:prstGeom prst="rect">
            <a:avLst/>
          </a:prstGeom>
        </p:spPr>
        <p:txBody>
          <a:bodyPr lIns="0" tIns="0" rIns="0" bIns="0" rtlCol="0" anchor="t">
            <a:spAutoFit/>
          </a:bodyPr>
          <a:lstStyle/>
          <a:p>
            <a:pPr marL="0" lvl="0" indent="0" algn="ctr">
              <a:lnSpc>
                <a:spcPts val="2420"/>
              </a:lnSpc>
              <a:spcBef>
                <a:spcPct val="0"/>
              </a:spcBef>
            </a:pPr>
            <a:r>
              <a:rPr lang="en-US" sz="2200" u="none" dirty="0" err="1">
                <a:solidFill>
                  <a:srgbClr val="151417"/>
                </a:solidFill>
                <a:latin typeface="Agrandir Medium"/>
              </a:rPr>
              <a:t>Transnationella</a:t>
            </a:r>
            <a:r>
              <a:rPr lang="en-US" sz="2200" u="none" dirty="0">
                <a:solidFill>
                  <a:srgbClr val="151417"/>
                </a:solidFill>
                <a:latin typeface="Agrandir Medium"/>
              </a:rPr>
              <a:t> </a:t>
            </a:r>
            <a:r>
              <a:rPr lang="en-US" sz="2200" u="none" dirty="0" err="1">
                <a:solidFill>
                  <a:srgbClr val="151417"/>
                </a:solidFill>
                <a:latin typeface="Agrandir Medium"/>
              </a:rPr>
              <a:t>projektmöten</a:t>
            </a:r>
            <a:endParaRPr lang="en-US" sz="2200" u="none" dirty="0">
              <a:solidFill>
                <a:srgbClr val="151417"/>
              </a:solidFill>
              <a:latin typeface="Agrandir Medium"/>
            </a:endParaRPr>
          </a:p>
        </p:txBody>
      </p:sp>
      <p:sp>
        <p:nvSpPr>
          <p:cNvPr id="42" name="TextBox 42"/>
          <p:cNvSpPr txBox="1"/>
          <p:nvPr/>
        </p:nvSpPr>
        <p:spPr>
          <a:xfrm>
            <a:off x="2882217" y="8680079"/>
            <a:ext cx="2484541" cy="615553"/>
          </a:xfrm>
          <a:prstGeom prst="rect">
            <a:avLst/>
          </a:prstGeom>
        </p:spPr>
        <p:txBody>
          <a:bodyPr lIns="0" tIns="0" rIns="0" bIns="0" rtlCol="0" anchor="t">
            <a:spAutoFit/>
          </a:bodyPr>
          <a:lstStyle/>
          <a:p>
            <a:pPr marL="0" lvl="0" indent="0" algn="ctr">
              <a:lnSpc>
                <a:spcPts val="2420"/>
              </a:lnSpc>
              <a:spcBef>
                <a:spcPct val="0"/>
              </a:spcBef>
            </a:pPr>
            <a:r>
              <a:rPr lang="en-US" sz="2200" u="none" dirty="0" err="1">
                <a:solidFill>
                  <a:srgbClr val="151417"/>
                </a:solidFill>
                <a:latin typeface="Agrandir Medium"/>
              </a:rPr>
              <a:t>Utprövande</a:t>
            </a:r>
            <a:r>
              <a:rPr lang="en-US" sz="2200" u="none" dirty="0">
                <a:solidFill>
                  <a:srgbClr val="151417"/>
                </a:solidFill>
                <a:latin typeface="Agrandir Medium"/>
              </a:rPr>
              <a:t> av </a:t>
            </a:r>
            <a:r>
              <a:rPr lang="en-US" sz="2200" u="none" dirty="0" err="1">
                <a:solidFill>
                  <a:srgbClr val="151417"/>
                </a:solidFill>
                <a:latin typeface="Agrandir Medium"/>
              </a:rPr>
              <a:t>nya</a:t>
            </a:r>
            <a:r>
              <a:rPr lang="en-US" sz="2200" u="none" dirty="0">
                <a:solidFill>
                  <a:srgbClr val="151417"/>
                </a:solidFill>
                <a:latin typeface="Agrandir Medium"/>
              </a:rPr>
              <a:t> </a:t>
            </a:r>
            <a:r>
              <a:rPr lang="en-US" sz="2200" u="none" dirty="0" err="1">
                <a:solidFill>
                  <a:srgbClr val="151417"/>
                </a:solidFill>
                <a:latin typeface="Agrandir Medium"/>
              </a:rPr>
              <a:t>metoder</a:t>
            </a:r>
            <a:endParaRPr lang="en-US" sz="2200" u="none" dirty="0">
              <a:solidFill>
                <a:srgbClr val="151417"/>
              </a:solidFill>
              <a:latin typeface="Agrandir Medium"/>
            </a:endParaRPr>
          </a:p>
        </p:txBody>
      </p:sp>
      <p:sp>
        <p:nvSpPr>
          <p:cNvPr id="43" name="TextBox 43"/>
          <p:cNvSpPr txBox="1"/>
          <p:nvPr/>
        </p:nvSpPr>
        <p:spPr>
          <a:xfrm>
            <a:off x="6350924" y="6645031"/>
            <a:ext cx="3166245" cy="1133772"/>
          </a:xfrm>
          <a:prstGeom prst="rect">
            <a:avLst/>
          </a:prstGeom>
        </p:spPr>
        <p:txBody>
          <a:bodyPr lIns="0" tIns="0" rIns="0" bIns="0" rtlCol="0" anchor="t">
            <a:spAutoFit/>
          </a:bodyPr>
          <a:lstStyle/>
          <a:p>
            <a:pPr lvl="0" algn="ctr">
              <a:lnSpc>
                <a:spcPts val="2200"/>
              </a:lnSpc>
            </a:pPr>
            <a:r>
              <a:rPr lang="sv-SE" sz="2200" dirty="0">
                <a:solidFill>
                  <a:srgbClr val="151417"/>
                </a:solidFill>
                <a:latin typeface="Agrandir Medium"/>
              </a:rPr>
              <a:t>Gemensamt arbete mellan svenska, italienska, tyska och norska studenter</a:t>
            </a:r>
            <a:endParaRPr lang="en-US" sz="2200" u="none" dirty="0">
              <a:solidFill>
                <a:srgbClr val="151417"/>
              </a:solidFill>
              <a:latin typeface="Agrandir Medium"/>
            </a:endParaRPr>
          </a:p>
        </p:txBody>
      </p:sp>
      <p:sp>
        <p:nvSpPr>
          <p:cNvPr id="44" name="TextBox 44"/>
          <p:cNvSpPr txBox="1"/>
          <p:nvPr/>
        </p:nvSpPr>
        <p:spPr>
          <a:xfrm>
            <a:off x="6641941" y="8527679"/>
            <a:ext cx="2373619" cy="615553"/>
          </a:xfrm>
          <a:prstGeom prst="rect">
            <a:avLst/>
          </a:prstGeom>
        </p:spPr>
        <p:txBody>
          <a:bodyPr lIns="0" tIns="0" rIns="0" bIns="0" rtlCol="0" anchor="t">
            <a:spAutoFit/>
          </a:bodyPr>
          <a:lstStyle/>
          <a:p>
            <a:pPr marL="0" lvl="0" indent="0" algn="ctr">
              <a:lnSpc>
                <a:spcPts val="2420"/>
              </a:lnSpc>
              <a:spcBef>
                <a:spcPct val="0"/>
              </a:spcBef>
            </a:pPr>
            <a:r>
              <a:rPr lang="en-US" sz="2200" u="none" dirty="0" err="1">
                <a:solidFill>
                  <a:srgbClr val="151417"/>
                </a:solidFill>
                <a:latin typeface="Agrandir Medium"/>
              </a:rPr>
              <a:t>Studiebesök</a:t>
            </a:r>
            <a:r>
              <a:rPr lang="en-US" sz="2200" u="none" dirty="0">
                <a:solidFill>
                  <a:srgbClr val="151417"/>
                </a:solidFill>
                <a:latin typeface="Agrandir Medium"/>
              </a:rPr>
              <a:t> och workshops</a:t>
            </a:r>
          </a:p>
        </p:txBody>
      </p:sp>
      <p:sp>
        <p:nvSpPr>
          <p:cNvPr id="45" name="TextBox 45"/>
          <p:cNvSpPr txBox="1"/>
          <p:nvPr/>
        </p:nvSpPr>
        <p:spPr>
          <a:xfrm>
            <a:off x="10684779" y="6735201"/>
            <a:ext cx="2282987" cy="615553"/>
          </a:xfrm>
          <a:prstGeom prst="rect">
            <a:avLst/>
          </a:prstGeom>
        </p:spPr>
        <p:txBody>
          <a:bodyPr lIns="0" tIns="0" rIns="0" bIns="0" rtlCol="0" anchor="t">
            <a:spAutoFit/>
          </a:bodyPr>
          <a:lstStyle/>
          <a:p>
            <a:pPr marL="0" lvl="0" indent="0" algn="ctr">
              <a:lnSpc>
                <a:spcPts val="2420"/>
              </a:lnSpc>
              <a:spcBef>
                <a:spcPct val="0"/>
              </a:spcBef>
            </a:pPr>
            <a:r>
              <a:rPr lang="en-US" sz="2200" dirty="0" err="1">
                <a:solidFill>
                  <a:srgbClr val="151417"/>
                </a:solidFill>
                <a:latin typeface="Agrandir Medium"/>
              </a:rPr>
              <a:t>Gemensamma</a:t>
            </a:r>
            <a:r>
              <a:rPr lang="en-US" sz="2200" dirty="0">
                <a:solidFill>
                  <a:srgbClr val="151417"/>
                </a:solidFill>
                <a:latin typeface="Agrandir Medium"/>
              </a:rPr>
              <a:t> </a:t>
            </a:r>
            <a:r>
              <a:rPr lang="en-US" sz="2200" dirty="0" err="1">
                <a:solidFill>
                  <a:srgbClr val="151417"/>
                </a:solidFill>
                <a:latin typeface="Agrandir Medium"/>
              </a:rPr>
              <a:t>seminarier</a:t>
            </a:r>
            <a:endParaRPr lang="en-US" sz="2200" u="none" dirty="0">
              <a:solidFill>
                <a:srgbClr val="151417"/>
              </a:solidFill>
              <a:latin typeface="Agrandir Medium"/>
            </a:endParaRPr>
          </a:p>
        </p:txBody>
      </p:sp>
      <p:sp>
        <p:nvSpPr>
          <p:cNvPr id="46" name="TextBox 46"/>
          <p:cNvSpPr txBox="1"/>
          <p:nvPr/>
        </p:nvSpPr>
        <p:spPr>
          <a:xfrm>
            <a:off x="10971394" y="8832479"/>
            <a:ext cx="1815405" cy="307777"/>
          </a:xfrm>
          <a:prstGeom prst="rect">
            <a:avLst/>
          </a:prstGeom>
        </p:spPr>
        <p:txBody>
          <a:bodyPr lIns="0" tIns="0" rIns="0" bIns="0" rtlCol="0" anchor="t">
            <a:spAutoFit/>
          </a:bodyPr>
          <a:lstStyle/>
          <a:p>
            <a:pPr marL="0" lvl="0" indent="0" algn="ctr">
              <a:lnSpc>
                <a:spcPts val="2420"/>
              </a:lnSpc>
              <a:spcBef>
                <a:spcPct val="0"/>
              </a:spcBef>
            </a:pPr>
            <a:r>
              <a:rPr lang="en-US" sz="2200" dirty="0" err="1">
                <a:solidFill>
                  <a:srgbClr val="151417"/>
                </a:solidFill>
                <a:latin typeface="Agrandir Medium"/>
              </a:rPr>
              <a:t>Pilotprojekt</a:t>
            </a:r>
            <a:endParaRPr lang="en-US" sz="2200" u="none" dirty="0">
              <a:solidFill>
                <a:srgbClr val="151417"/>
              </a:solidFill>
              <a:latin typeface="Agrandir Medium"/>
            </a:endParaRPr>
          </a:p>
        </p:txBody>
      </p:sp>
      <p:sp>
        <p:nvSpPr>
          <p:cNvPr id="47" name="TextBox 47"/>
          <p:cNvSpPr txBox="1"/>
          <p:nvPr/>
        </p:nvSpPr>
        <p:spPr>
          <a:xfrm>
            <a:off x="13763851" y="7287022"/>
            <a:ext cx="3712137" cy="675506"/>
          </a:xfrm>
          <a:prstGeom prst="rect">
            <a:avLst/>
          </a:prstGeom>
        </p:spPr>
        <p:txBody>
          <a:bodyPr wrap="square" lIns="0" tIns="0" rIns="0" bIns="0" rtlCol="0" anchor="t">
            <a:spAutoFit/>
          </a:bodyPr>
          <a:lstStyle/>
          <a:p>
            <a:pPr marL="0" lvl="0" indent="0" algn="ctr">
              <a:lnSpc>
                <a:spcPts val="5599"/>
              </a:lnSpc>
              <a:spcBef>
                <a:spcPct val="0"/>
              </a:spcBef>
            </a:pPr>
            <a:r>
              <a:rPr lang="en-US" sz="3999" dirty="0">
                <a:solidFill>
                  <a:srgbClr val="FFFFFF"/>
                </a:solidFill>
                <a:latin typeface="Permanent Marker"/>
              </a:rPr>
              <a:t>AKTIVITETER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sv-SE"/>
          </a:p>
        </p:txBody>
      </p:sp>
      <p:sp>
        <p:nvSpPr>
          <p:cNvPr id="4" name="TextBox 4"/>
          <p:cNvSpPr txBox="1"/>
          <p:nvPr/>
        </p:nvSpPr>
        <p:spPr>
          <a:xfrm>
            <a:off x="481275" y="3037605"/>
            <a:ext cx="12598366" cy="2346796"/>
          </a:xfrm>
          <a:prstGeom prst="rect">
            <a:avLst/>
          </a:prstGeom>
        </p:spPr>
        <p:txBody>
          <a:bodyPr lIns="0" tIns="0" rIns="0" bIns="0" rtlCol="0" anchor="t">
            <a:spAutoFit/>
          </a:bodyPr>
          <a:lstStyle/>
          <a:p>
            <a:pPr>
              <a:lnSpc>
                <a:spcPts val="6106"/>
              </a:lnSpc>
            </a:pPr>
            <a:r>
              <a:rPr lang="sv-SE" sz="5175" spc="300" dirty="0">
                <a:solidFill>
                  <a:srgbClr val="004AAD"/>
                </a:solidFill>
                <a:latin typeface="Hussar Bold Bold Italics"/>
              </a:rPr>
              <a:t>
INFOGA DIN STRATEGIN I LOGIC FRAMEWORK METHODOLOGY</a:t>
            </a:r>
            <a:endParaRPr lang="en-US" sz="5175" spc="300" dirty="0">
              <a:solidFill>
                <a:srgbClr val="004AAD"/>
              </a:solidFill>
              <a:latin typeface="Hussar Bold Bold Italics"/>
            </a:endParaRPr>
          </a:p>
        </p:txBody>
      </p:sp>
      <p:sp>
        <p:nvSpPr>
          <p:cNvPr id="5" name="TextBox 5">
            <a:extLst>
              <a:ext uri="{FF2B5EF4-FFF2-40B4-BE49-F238E27FC236}">
                <a16:creationId xmlns:a16="http://schemas.microsoft.com/office/drawing/2014/main" id="{2F83797B-637E-D0F6-47B2-76768C888E3E}"/>
              </a:ext>
            </a:extLst>
          </p:cNvPr>
          <p:cNvSpPr txBox="1"/>
          <p:nvPr/>
        </p:nvSpPr>
        <p:spPr>
          <a:xfrm>
            <a:off x="481275" y="2052220"/>
            <a:ext cx="7905459" cy="913712"/>
          </a:xfrm>
          <a:prstGeom prst="rect">
            <a:avLst/>
          </a:prstGeom>
        </p:spPr>
        <p:txBody>
          <a:bodyPr lIns="0" tIns="0" rIns="0" bIns="0" rtlCol="0" anchor="t">
            <a:spAutoFit/>
          </a:bodyPr>
          <a:lstStyle/>
          <a:p>
            <a:pPr lvl="0">
              <a:lnSpc>
                <a:spcPts val="7080"/>
              </a:lnSpc>
              <a:spcBef>
                <a:spcPct val="0"/>
              </a:spcBef>
            </a:pPr>
            <a:r>
              <a:rPr lang="en-US" sz="6000" spc="348" dirty="0">
                <a:solidFill>
                  <a:srgbClr val="000000"/>
                </a:solidFill>
                <a:latin typeface="Hussar Bold"/>
              </a:rPr>
              <a:t>STEG 8</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3" b="23"/>
          <a:stretch>
            <a:fillRect/>
          </a:stretch>
        </p:blipFill>
        <p:spPr>
          <a:xfrm>
            <a:off x="0" y="0"/>
            <a:ext cx="18288000" cy="10287000"/>
          </a:xfrm>
          <a:prstGeom prst="rect">
            <a:avLst/>
          </a:prstGeom>
        </p:spPr>
      </p:pic>
      <p:graphicFrame>
        <p:nvGraphicFramePr>
          <p:cNvPr id="3" name="Table 3"/>
          <p:cNvGraphicFramePr>
            <a:graphicFrameLocks noGrp="1"/>
          </p:cNvGraphicFramePr>
          <p:nvPr>
            <p:extLst>
              <p:ext uri="{D42A27DB-BD31-4B8C-83A1-F6EECF244321}">
                <p14:modId xmlns:p14="http://schemas.microsoft.com/office/powerpoint/2010/main" val="1558655184"/>
              </p:ext>
            </p:extLst>
          </p:nvPr>
        </p:nvGraphicFramePr>
        <p:xfrm>
          <a:off x="936224" y="956879"/>
          <a:ext cx="15684759" cy="7984492"/>
        </p:xfrm>
        <a:graphic>
          <a:graphicData uri="http://schemas.openxmlformats.org/drawingml/2006/table">
            <a:tbl>
              <a:tblPr/>
              <a:tblGrid>
                <a:gridCol w="4926420">
                  <a:extLst>
                    <a:ext uri="{9D8B030D-6E8A-4147-A177-3AD203B41FA5}">
                      <a16:colId xmlns:a16="http://schemas.microsoft.com/office/drawing/2014/main" val="20000"/>
                    </a:ext>
                  </a:extLst>
                </a:gridCol>
                <a:gridCol w="4418043">
                  <a:extLst>
                    <a:ext uri="{9D8B030D-6E8A-4147-A177-3AD203B41FA5}">
                      <a16:colId xmlns:a16="http://schemas.microsoft.com/office/drawing/2014/main" val="20001"/>
                    </a:ext>
                  </a:extLst>
                </a:gridCol>
                <a:gridCol w="3684801">
                  <a:extLst>
                    <a:ext uri="{9D8B030D-6E8A-4147-A177-3AD203B41FA5}">
                      <a16:colId xmlns:a16="http://schemas.microsoft.com/office/drawing/2014/main" val="20002"/>
                    </a:ext>
                  </a:extLst>
                </a:gridCol>
                <a:gridCol w="2655495">
                  <a:extLst>
                    <a:ext uri="{9D8B030D-6E8A-4147-A177-3AD203B41FA5}">
                      <a16:colId xmlns:a16="http://schemas.microsoft.com/office/drawing/2014/main" val="20003"/>
                    </a:ext>
                  </a:extLst>
                </a:gridCol>
              </a:tblGrid>
              <a:tr h="1138621">
                <a:tc>
                  <a:txBody>
                    <a:bodyPr/>
                    <a:lstStyle/>
                    <a:p>
                      <a:pPr algn="ctr">
                        <a:lnSpc>
                          <a:spcPts val="2520"/>
                        </a:lnSpc>
                        <a:defRPr/>
                      </a:pPr>
                      <a:r>
                        <a:rPr lang="en-US" sz="1800" dirty="0">
                          <a:solidFill>
                            <a:srgbClr val="000000"/>
                          </a:solidFill>
                          <a:latin typeface="Agrandir Bold"/>
                        </a:rPr>
                        <a:t>STRATEGI</a:t>
                      </a: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74CAAB"/>
                    </a:solidFill>
                  </a:tcPr>
                </a:tc>
                <a:tc>
                  <a:txBody>
                    <a:bodyPr/>
                    <a:lstStyle/>
                    <a:p>
                      <a:pPr algn="ctr">
                        <a:lnSpc>
                          <a:spcPts val="2520"/>
                        </a:lnSpc>
                        <a:defRPr/>
                      </a:pPr>
                      <a:r>
                        <a:rPr lang="en-US" sz="1800" dirty="0">
                          <a:solidFill>
                            <a:srgbClr val="000000"/>
                          </a:solidFill>
                          <a:latin typeface="Agrandir Bold"/>
                        </a:rPr>
                        <a:t>INDIKATORER
(</a:t>
                      </a:r>
                      <a:r>
                        <a:rPr lang="en-US" sz="1800" dirty="0" err="1">
                          <a:solidFill>
                            <a:srgbClr val="000000"/>
                          </a:solidFill>
                          <a:latin typeface="Agrandir Bold"/>
                        </a:rPr>
                        <a:t>objektivt</a:t>
                      </a:r>
                      <a:r>
                        <a:rPr lang="en-US" sz="1800" dirty="0">
                          <a:solidFill>
                            <a:srgbClr val="000000"/>
                          </a:solidFill>
                          <a:latin typeface="Agrandir Bold"/>
                        </a:rPr>
                        <a:t> </a:t>
                      </a:r>
                      <a:r>
                        <a:rPr lang="en-US" sz="1800" dirty="0" err="1">
                          <a:solidFill>
                            <a:srgbClr val="000000"/>
                          </a:solidFill>
                          <a:latin typeface="Agrandir Bold"/>
                        </a:rPr>
                        <a:t>identifierbara</a:t>
                      </a:r>
                      <a:r>
                        <a:rPr lang="en-US" sz="1800" dirty="0">
                          <a:solidFill>
                            <a:srgbClr val="000000"/>
                          </a:solidFill>
                          <a:latin typeface="Agrandir Bold"/>
                        </a:rPr>
                        <a:t>)</a:t>
                      </a: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CE8F4"/>
                    </a:solidFill>
                  </a:tcPr>
                </a:tc>
                <a:tc>
                  <a:txBody>
                    <a:bodyPr/>
                    <a:lstStyle/>
                    <a:p>
                      <a:pPr algn="ctr">
                        <a:lnSpc>
                          <a:spcPts val="2520"/>
                        </a:lnSpc>
                        <a:defRPr/>
                      </a:pPr>
                      <a:r>
                        <a:rPr lang="en-US" sz="1800" dirty="0">
                          <a:solidFill>
                            <a:srgbClr val="000000"/>
                          </a:solidFill>
                          <a:latin typeface="Agrandir Bold"/>
                        </a:rPr>
                        <a:t>KÄLLA/KONTROLLMETOD</a:t>
                      </a: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AE056"/>
                    </a:solidFill>
                  </a:tcPr>
                </a:tc>
                <a:tc>
                  <a:txBody>
                    <a:bodyPr/>
                    <a:lstStyle/>
                    <a:p>
                      <a:pPr algn="ctr">
                        <a:lnSpc>
                          <a:spcPts val="2520"/>
                        </a:lnSpc>
                        <a:defRPr/>
                      </a:pPr>
                      <a:r>
                        <a:rPr lang="en-US" sz="1800" dirty="0">
                          <a:solidFill>
                            <a:srgbClr val="000000"/>
                          </a:solidFill>
                          <a:latin typeface="Agrandir Bold"/>
                        </a:rPr>
                        <a:t>ANTAGANDEN OCH RISKER</a:t>
                      </a: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A56BB"/>
                    </a:solidFill>
                  </a:tcPr>
                </a:tc>
                <a:extLst>
                  <a:ext uri="{0D108BD9-81ED-4DB2-BD59-A6C34878D82A}">
                    <a16:rowId xmlns:a16="http://schemas.microsoft.com/office/drawing/2014/main" val="10000"/>
                  </a:ext>
                </a:extLst>
              </a:tr>
              <a:tr h="1057049">
                <a:tc>
                  <a:txBody>
                    <a:bodyPr/>
                    <a:lstStyle/>
                    <a:p>
                      <a:pPr algn="ctr">
                        <a:lnSpc>
                          <a:spcPts val="2240"/>
                        </a:lnSpc>
                        <a:defRPr/>
                      </a:pPr>
                      <a:r>
                        <a:rPr lang="sv-SE" sz="1600" dirty="0">
                          <a:solidFill>
                            <a:srgbClr val="000000"/>
                          </a:solidFill>
                          <a:latin typeface="Agrandir Bold"/>
                        </a:rPr>
                        <a:t>ÖVERGRIPANDE SYFTE
Studenternas prestationer i Naturvetenskapliga ämnen förbättrades</a:t>
                      </a:r>
                      <a:endParaRPr lang="en-US" sz="1600" dirty="0">
                        <a:solidFill>
                          <a:srgbClr val="000000"/>
                        </a:solidFill>
                        <a:latin typeface="Agrandir"/>
                      </a:endParaRP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6FDF6"/>
                    </a:solidFill>
                  </a:tcPr>
                </a:tc>
                <a:tc>
                  <a:txBody>
                    <a:bodyPr/>
                    <a:lstStyle/>
                    <a:p>
                      <a:pPr algn="ctr">
                        <a:lnSpc>
                          <a:spcPts val="2240"/>
                        </a:lnSpc>
                        <a:defRPr/>
                      </a:pP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6ECF8"/>
                    </a:solidFill>
                  </a:tcPr>
                </a:tc>
                <a:tc>
                  <a:txBody>
                    <a:bodyPr/>
                    <a:lstStyle/>
                    <a:p>
                      <a:pPr algn="ctr">
                        <a:lnSpc>
                          <a:spcPts val="2240"/>
                        </a:lnSpc>
                        <a:defRPr/>
                      </a:pP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92"/>
                    </a:solidFill>
                  </a:tcPr>
                </a:tc>
                <a:tc>
                  <a:txBody>
                    <a:bodyPr/>
                    <a:lstStyle/>
                    <a:p>
                      <a:pPr algn="ctr">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B9BE8"/>
                    </a:solidFill>
                  </a:tcPr>
                </a:tc>
                <a:extLst>
                  <a:ext uri="{0D108BD9-81ED-4DB2-BD59-A6C34878D82A}">
                    <a16:rowId xmlns:a16="http://schemas.microsoft.com/office/drawing/2014/main" val="10001"/>
                  </a:ext>
                </a:extLst>
              </a:tr>
              <a:tr h="1468570">
                <a:tc>
                  <a:txBody>
                    <a:bodyPr/>
                    <a:lstStyle/>
                    <a:p>
                      <a:pPr algn="ctr">
                        <a:lnSpc>
                          <a:spcPts val="2240"/>
                        </a:lnSpc>
                        <a:defRPr/>
                      </a:pPr>
                      <a:r>
                        <a:rPr lang="en-US" sz="1600" dirty="0">
                          <a:solidFill>
                            <a:srgbClr val="000000"/>
                          </a:solidFill>
                          <a:latin typeface="Agrandir Bold"/>
                        </a:rPr>
                        <a:t>SPECIFIKA MÅL </a:t>
                      </a:r>
                      <a:endParaRPr lang="en-US" sz="1100" dirty="0"/>
                    </a:p>
                    <a:p>
                      <a:pPr>
                        <a:lnSpc>
                          <a:spcPts val="2240"/>
                        </a:lnSpc>
                      </a:pPr>
                      <a:r>
                        <a:rPr lang="en-US" sz="1600" dirty="0">
                          <a:solidFill>
                            <a:srgbClr val="000000"/>
                          </a:solidFill>
                          <a:latin typeface="Agrandir Bold"/>
                        </a:rPr>
                        <a:t>SM1: </a:t>
                      </a:r>
                      <a:r>
                        <a:rPr lang="en-US" sz="1600" dirty="0">
                          <a:solidFill>
                            <a:srgbClr val="000000"/>
                          </a:solidFill>
                          <a:latin typeface="Agrandir"/>
                        </a:rPr>
                        <a:t> </a:t>
                      </a:r>
                      <a:r>
                        <a:rPr lang="en-US" sz="1600" dirty="0" err="1">
                          <a:solidFill>
                            <a:srgbClr val="000000"/>
                          </a:solidFill>
                          <a:latin typeface="Agrandir"/>
                        </a:rPr>
                        <a:t>Stärkta</a:t>
                      </a:r>
                      <a:r>
                        <a:rPr lang="en-US" sz="1600" dirty="0">
                          <a:solidFill>
                            <a:srgbClr val="000000"/>
                          </a:solidFill>
                          <a:latin typeface="Agrandir"/>
                        </a:rPr>
                        <a:t> </a:t>
                      </a:r>
                      <a:r>
                        <a:rPr lang="en-US" sz="1600" dirty="0" err="1">
                          <a:solidFill>
                            <a:srgbClr val="000000"/>
                          </a:solidFill>
                          <a:latin typeface="Agrandir"/>
                        </a:rPr>
                        <a:t>kunskaper</a:t>
                      </a:r>
                      <a:r>
                        <a:rPr lang="en-US" sz="1600" dirty="0">
                          <a:solidFill>
                            <a:srgbClr val="000000"/>
                          </a:solidFill>
                          <a:latin typeface="Agrandir"/>
                        </a:rPr>
                        <a:t> I </a:t>
                      </a:r>
                      <a:r>
                        <a:rPr lang="en-US" sz="1600" dirty="0" err="1">
                          <a:solidFill>
                            <a:srgbClr val="000000"/>
                          </a:solidFill>
                          <a:latin typeface="Agrandir"/>
                        </a:rPr>
                        <a:t>att</a:t>
                      </a:r>
                      <a:r>
                        <a:rPr lang="en-US" sz="1600" dirty="0">
                          <a:solidFill>
                            <a:srgbClr val="000000"/>
                          </a:solidFill>
                          <a:latin typeface="Agrandir"/>
                        </a:rPr>
                        <a:t> </a:t>
                      </a:r>
                      <a:r>
                        <a:rPr lang="en-US" sz="1600" dirty="0" err="1">
                          <a:solidFill>
                            <a:srgbClr val="000000"/>
                          </a:solidFill>
                          <a:latin typeface="Agrandir"/>
                        </a:rPr>
                        <a:t>undervisa</a:t>
                      </a:r>
                      <a:r>
                        <a:rPr lang="en-US" sz="1600" dirty="0">
                          <a:solidFill>
                            <a:srgbClr val="000000"/>
                          </a:solidFill>
                          <a:latin typeface="Agrandir"/>
                        </a:rPr>
                        <a:t> på </a:t>
                      </a:r>
                      <a:r>
                        <a:rPr lang="en-US" sz="1600" dirty="0" err="1">
                          <a:solidFill>
                            <a:srgbClr val="000000"/>
                          </a:solidFill>
                          <a:latin typeface="Agrandir"/>
                        </a:rPr>
                        <a:t>nya</a:t>
                      </a:r>
                      <a:r>
                        <a:rPr lang="en-US" sz="1600" dirty="0">
                          <a:solidFill>
                            <a:srgbClr val="000000"/>
                          </a:solidFill>
                          <a:latin typeface="Agrandir"/>
                        </a:rPr>
                        <a:t> </a:t>
                      </a:r>
                      <a:r>
                        <a:rPr lang="en-US" sz="1600" dirty="0" err="1">
                          <a:solidFill>
                            <a:srgbClr val="000000"/>
                          </a:solidFill>
                          <a:latin typeface="Agrandir"/>
                        </a:rPr>
                        <a:t>sätt</a:t>
                      </a:r>
                      <a:endParaRPr lang="en-US" sz="1600" dirty="0">
                        <a:solidFill>
                          <a:srgbClr val="000000"/>
                        </a:solidFill>
                        <a:latin typeface="Agrandir"/>
                      </a:endParaRP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6FDF6"/>
                    </a:solidFill>
                  </a:tcPr>
                </a:tc>
                <a:tc>
                  <a:txBody>
                    <a:bodyPr/>
                    <a:lstStyle/>
                    <a:p>
                      <a:pPr algn="ctr">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6ECF8"/>
                    </a:solidFill>
                  </a:tcPr>
                </a:tc>
                <a:tc>
                  <a:txBody>
                    <a:bodyPr/>
                    <a:lstStyle/>
                    <a:p>
                      <a:pPr algn="ctr">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92"/>
                    </a:solidFill>
                  </a:tcPr>
                </a:tc>
                <a:tc>
                  <a:txBody>
                    <a:bodyPr/>
                    <a:lstStyle/>
                    <a:p>
                      <a:pPr algn="ctr">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B9BE8"/>
                    </a:solidFill>
                  </a:tcPr>
                </a:tc>
                <a:extLst>
                  <a:ext uri="{0D108BD9-81ED-4DB2-BD59-A6C34878D82A}">
                    <a16:rowId xmlns:a16="http://schemas.microsoft.com/office/drawing/2014/main" val="10002"/>
                  </a:ext>
                </a:extLst>
              </a:tr>
              <a:tr h="1666612">
                <a:tc>
                  <a:txBody>
                    <a:bodyPr/>
                    <a:lstStyle/>
                    <a:p>
                      <a:pPr algn="ctr">
                        <a:lnSpc>
                          <a:spcPts val="2240"/>
                        </a:lnSpc>
                        <a:defRPr/>
                      </a:pPr>
                      <a:r>
                        <a:rPr lang="en-US" sz="1600" dirty="0">
                          <a:solidFill>
                            <a:srgbClr val="000000"/>
                          </a:solidFill>
                          <a:latin typeface="Agrandir Bold"/>
                        </a:rPr>
                        <a:t>FÖRVÄNTADE RESULTAT</a:t>
                      </a:r>
                      <a:endParaRPr lang="en-US" sz="1100" b="0" dirty="0"/>
                    </a:p>
                    <a:p>
                      <a:pPr>
                        <a:lnSpc>
                          <a:spcPts val="2240"/>
                        </a:lnSpc>
                      </a:pPr>
                      <a:r>
                        <a:rPr lang="sv-SE" sz="1600" b="0" dirty="0">
                          <a:solidFill>
                            <a:srgbClr val="000000"/>
                          </a:solidFill>
                          <a:latin typeface="Agrandir Bold"/>
                        </a:rPr>
                        <a:t>R1 Förnyade undervisningsstrategier
R2 Ökad motivation för studerande
R3 Kritiskt tänkande hos elever stärks</a:t>
                      </a:r>
                      <a:endParaRPr lang="en-US" sz="1600" b="0" dirty="0">
                        <a:solidFill>
                          <a:srgbClr val="000000"/>
                        </a:solidFill>
                        <a:latin typeface="Agrandir"/>
                      </a:endParaRP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6FDF6"/>
                    </a:solidFill>
                  </a:tcPr>
                </a:tc>
                <a:tc>
                  <a:txBody>
                    <a:bodyPr/>
                    <a:lstStyle/>
                    <a:p>
                      <a:pPr algn="l">
                        <a:lnSpc>
                          <a:spcPts val="2240"/>
                        </a:lnSpc>
                        <a:defRPr/>
                      </a:pPr>
                      <a:r>
                        <a:rPr lang="sv-SE" sz="1600" dirty="0">
                          <a:solidFill>
                            <a:srgbClr val="000000"/>
                          </a:solidFill>
                          <a:latin typeface="Agrandir Bold"/>
                        </a:rPr>
                        <a:t>IND Ökad motivation hos 70% av eleverna</a:t>
                      </a: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6ECF8"/>
                    </a:solidFill>
                  </a:tcPr>
                </a:tc>
                <a:tc>
                  <a:txBody>
                    <a:bodyPr/>
                    <a:lstStyle/>
                    <a:p>
                      <a:pPr algn="l">
                        <a:lnSpc>
                          <a:spcPts val="2240"/>
                        </a:lnSpc>
                        <a:defRPr/>
                      </a:pPr>
                      <a:r>
                        <a:rPr lang="en-US" sz="1600" dirty="0" err="1">
                          <a:solidFill>
                            <a:srgbClr val="000000"/>
                          </a:solidFill>
                          <a:latin typeface="Agrandir"/>
                        </a:rPr>
                        <a:t>Frågeformulär</a:t>
                      </a: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92"/>
                    </a:solidFill>
                  </a:tcPr>
                </a:tc>
                <a:tc>
                  <a:txBody>
                    <a:bodyPr/>
                    <a:lstStyle/>
                    <a:p>
                      <a:pPr algn="l">
                        <a:lnSpc>
                          <a:spcPts val="2240"/>
                        </a:lnSpc>
                        <a:defRPr/>
                      </a:pP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B9BE8"/>
                    </a:solidFill>
                  </a:tcPr>
                </a:tc>
                <a:extLst>
                  <a:ext uri="{0D108BD9-81ED-4DB2-BD59-A6C34878D82A}">
                    <a16:rowId xmlns:a16="http://schemas.microsoft.com/office/drawing/2014/main" val="10003"/>
                  </a:ext>
                </a:extLst>
              </a:tr>
              <a:tr h="2653640">
                <a:tc>
                  <a:txBody>
                    <a:bodyPr/>
                    <a:lstStyle/>
                    <a:p>
                      <a:pPr algn="l">
                        <a:lnSpc>
                          <a:spcPts val="2240"/>
                        </a:lnSpc>
                        <a:defRPr/>
                      </a:pPr>
                      <a:r>
                        <a:rPr lang="en-US" sz="1600" dirty="0">
                          <a:solidFill>
                            <a:srgbClr val="000000"/>
                          </a:solidFill>
                          <a:latin typeface="Agrandir Bold"/>
                        </a:rPr>
                        <a:t>VERKSAMHET
</a:t>
                      </a:r>
                      <a:r>
                        <a:rPr lang="en-US" sz="1600" b="0" dirty="0">
                          <a:solidFill>
                            <a:srgbClr val="000000"/>
                          </a:solidFill>
                          <a:latin typeface="Agrandir Bold"/>
                        </a:rPr>
                        <a:t>A1.1: </a:t>
                      </a:r>
                      <a:r>
                        <a:rPr lang="en-US" sz="1600" b="0" dirty="0" err="1">
                          <a:solidFill>
                            <a:srgbClr val="000000"/>
                          </a:solidFill>
                          <a:latin typeface="Agrandir Bold"/>
                        </a:rPr>
                        <a:t>Transnationella</a:t>
                      </a:r>
                      <a:r>
                        <a:rPr lang="en-US" sz="1600" b="0" dirty="0">
                          <a:solidFill>
                            <a:srgbClr val="000000"/>
                          </a:solidFill>
                          <a:latin typeface="Agrandir Bold"/>
                        </a:rPr>
                        <a:t> </a:t>
                      </a:r>
                      <a:r>
                        <a:rPr lang="en-US" sz="1600" b="0" dirty="0" err="1">
                          <a:solidFill>
                            <a:srgbClr val="000000"/>
                          </a:solidFill>
                          <a:latin typeface="Agrandir Bold"/>
                        </a:rPr>
                        <a:t>utbildningsmöten</a:t>
                      </a:r>
                      <a:r>
                        <a:rPr lang="en-US" sz="1600" b="0" dirty="0">
                          <a:solidFill>
                            <a:srgbClr val="000000"/>
                          </a:solidFill>
                          <a:latin typeface="Agrandir Bold"/>
                        </a:rPr>
                        <a:t>
A1.2: Testa </a:t>
                      </a:r>
                      <a:r>
                        <a:rPr lang="en-US" sz="1600" b="0" dirty="0" err="1">
                          <a:solidFill>
                            <a:srgbClr val="000000"/>
                          </a:solidFill>
                          <a:latin typeface="Agrandir Bold"/>
                        </a:rPr>
                        <a:t>nya</a:t>
                      </a:r>
                      <a:r>
                        <a:rPr lang="en-US" sz="1600" b="0" dirty="0">
                          <a:solidFill>
                            <a:srgbClr val="000000"/>
                          </a:solidFill>
                          <a:latin typeface="Agrandir Bold"/>
                        </a:rPr>
                        <a:t> </a:t>
                      </a:r>
                      <a:r>
                        <a:rPr lang="en-US" sz="1600" b="0" dirty="0" err="1">
                          <a:solidFill>
                            <a:srgbClr val="000000"/>
                          </a:solidFill>
                          <a:latin typeface="Agrandir Bold"/>
                        </a:rPr>
                        <a:t>metoder</a:t>
                      </a:r>
                      <a:r>
                        <a:rPr lang="en-US" sz="1600" b="0" dirty="0">
                          <a:solidFill>
                            <a:srgbClr val="000000"/>
                          </a:solidFill>
                          <a:latin typeface="Agrandir Bold"/>
                        </a:rPr>
                        <a:t>
A2.1 </a:t>
                      </a:r>
                      <a:r>
                        <a:rPr lang="en-US" sz="1600" b="0" dirty="0" err="1">
                          <a:solidFill>
                            <a:srgbClr val="000000"/>
                          </a:solidFill>
                          <a:latin typeface="Agrandir Bold"/>
                        </a:rPr>
                        <a:t>Lokala</a:t>
                      </a:r>
                      <a:r>
                        <a:rPr lang="en-US" sz="1600" b="0" dirty="0">
                          <a:solidFill>
                            <a:srgbClr val="000000"/>
                          </a:solidFill>
                          <a:latin typeface="Agrandir Bold"/>
                        </a:rPr>
                        <a:t> </a:t>
                      </a:r>
                      <a:r>
                        <a:rPr lang="en-US" sz="1600" b="0" dirty="0" err="1">
                          <a:solidFill>
                            <a:srgbClr val="000000"/>
                          </a:solidFill>
                          <a:latin typeface="Agrandir Bold"/>
                        </a:rPr>
                        <a:t>utbildningsseminarier</a:t>
                      </a:r>
                      <a:r>
                        <a:rPr lang="en-US" sz="1600" b="0" dirty="0">
                          <a:solidFill>
                            <a:srgbClr val="000000"/>
                          </a:solidFill>
                          <a:latin typeface="Agrandir Bold"/>
                        </a:rPr>
                        <a:t>
A2.2 </a:t>
                      </a:r>
                      <a:r>
                        <a:rPr lang="en-US" sz="1600" b="0" dirty="0" err="1">
                          <a:solidFill>
                            <a:srgbClr val="000000"/>
                          </a:solidFill>
                          <a:latin typeface="Agrandir Bold"/>
                        </a:rPr>
                        <a:t>Jobbskuggning</a:t>
                      </a:r>
                      <a:r>
                        <a:rPr lang="en-US" sz="1600" b="0" dirty="0">
                          <a:solidFill>
                            <a:srgbClr val="000000"/>
                          </a:solidFill>
                          <a:latin typeface="Agrandir Bold"/>
                        </a:rPr>
                        <a:t>
A3.1 </a:t>
                      </a:r>
                      <a:r>
                        <a:rPr lang="en-US" sz="1600" b="0" dirty="0" err="1">
                          <a:solidFill>
                            <a:srgbClr val="000000"/>
                          </a:solidFill>
                          <a:latin typeface="Agrandir Bold"/>
                        </a:rPr>
                        <a:t>Transnationellt</a:t>
                      </a:r>
                      <a:r>
                        <a:rPr lang="en-US" sz="1600" b="0" dirty="0">
                          <a:solidFill>
                            <a:srgbClr val="000000"/>
                          </a:solidFill>
                          <a:latin typeface="Agrandir Bold"/>
                        </a:rPr>
                        <a:t> </a:t>
                      </a:r>
                      <a:r>
                        <a:rPr lang="en-US" sz="1600" b="0" dirty="0" err="1">
                          <a:solidFill>
                            <a:srgbClr val="000000"/>
                          </a:solidFill>
                          <a:latin typeface="Agrandir Bold"/>
                        </a:rPr>
                        <a:t>seminarium</a:t>
                      </a:r>
                      <a:r>
                        <a:rPr lang="en-US" sz="1600" b="0" dirty="0">
                          <a:solidFill>
                            <a:srgbClr val="000000"/>
                          </a:solidFill>
                          <a:latin typeface="Agrandir Bold"/>
                        </a:rPr>
                        <a:t>
A3.2 </a:t>
                      </a:r>
                      <a:r>
                        <a:rPr lang="en-US" sz="1600" b="0" dirty="0" err="1">
                          <a:solidFill>
                            <a:srgbClr val="000000"/>
                          </a:solidFill>
                          <a:latin typeface="Agrandir Bold"/>
                        </a:rPr>
                        <a:t>Pilotprojekt</a:t>
                      </a:r>
                      <a:endParaRPr lang="en-US" sz="1600" b="0" dirty="0">
                        <a:solidFill>
                          <a:srgbClr val="000000"/>
                        </a:solidFill>
                        <a:latin typeface="Agrandir"/>
                      </a:endParaRP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6FDF6"/>
                    </a:solidFill>
                  </a:tcPr>
                </a:tc>
                <a:tc>
                  <a:txBody>
                    <a:bodyPr/>
                    <a:lstStyle/>
                    <a:p>
                      <a:pPr algn="l">
                        <a:lnSpc>
                          <a:spcPts val="2240"/>
                        </a:lnSpc>
                        <a:defRPr/>
                      </a:pPr>
                      <a:r>
                        <a:rPr lang="sv-SE" sz="1600" dirty="0">
                          <a:solidFill>
                            <a:srgbClr val="000000"/>
                          </a:solidFill>
                          <a:latin typeface="Agrandir Bold"/>
                        </a:rPr>
                        <a:t>IND Antal deltagare i möten och seminarier
IND Antal exempel på god praxis som presenterats och utbytts för att identifiera nya metoder
IND Antal intressenter som testar nya metoder</a:t>
                      </a:r>
                      <a:endParaRPr lang="en-US" sz="1600" dirty="0">
                        <a:solidFill>
                          <a:srgbClr val="000000"/>
                        </a:solidFill>
                        <a:latin typeface="Agrandir"/>
                      </a:endParaRP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6ECF8"/>
                    </a:solidFill>
                  </a:tcPr>
                </a:tc>
                <a:tc>
                  <a:txBody>
                    <a:bodyPr/>
                    <a:lstStyle/>
                    <a:p>
                      <a:pPr algn="l">
                        <a:lnSpc>
                          <a:spcPts val="2240"/>
                        </a:lnSpc>
                        <a:defRPr/>
                      </a:pPr>
                      <a:r>
                        <a:rPr lang="sv-SE" sz="1600" dirty="0">
                          <a:solidFill>
                            <a:srgbClr val="000000"/>
                          </a:solidFill>
                          <a:latin typeface="Agrandir"/>
                        </a:rPr>
                        <a:t>Deltagarlista
Formulär för insamling av filer och bilder som skickas in
Frågeformulär för utvärdering</a:t>
                      </a:r>
                      <a:endParaRPr lang="en-US" sz="1600" dirty="0">
                        <a:solidFill>
                          <a:srgbClr val="000000"/>
                        </a:solidFill>
                        <a:latin typeface="Agrandir"/>
                      </a:endParaRP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92"/>
                    </a:solidFill>
                  </a:tcPr>
                </a:tc>
                <a:tc>
                  <a:txBody>
                    <a:bodyPr/>
                    <a:lstStyle/>
                    <a:p>
                      <a:pPr algn="l">
                        <a:lnSpc>
                          <a:spcPts val="2240"/>
                        </a:lnSpc>
                        <a:defRPr/>
                      </a:pPr>
                      <a:r>
                        <a:rPr lang="sv-SE" sz="1600" dirty="0">
                          <a:solidFill>
                            <a:srgbClr val="000000"/>
                          </a:solidFill>
                          <a:latin typeface="Agrandir"/>
                        </a:rPr>
                        <a:t>Andra lärare som är intresserade av att delta i experimentet</a:t>
                      </a: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B9BE8"/>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949970" y="-6059456"/>
            <a:ext cx="10817504" cy="21881650"/>
          </a:xfrm>
          <a:prstGeom prst="rect">
            <a:avLst/>
          </a:prstGeom>
          <a:solidFill>
            <a:srgbClr val="6CE8F4"/>
          </a:solidFill>
        </p:spPr>
        <p:txBody>
          <a:bodyPr/>
          <a:lstStyle/>
          <a:p>
            <a:endParaRPr lang="sv-SE" dirty="0"/>
          </a:p>
        </p:txBody>
      </p:sp>
      <p:grpSp>
        <p:nvGrpSpPr>
          <p:cNvPr id="4" name="Group 4"/>
          <p:cNvGrpSpPr>
            <a:grpSpLocks noChangeAspect="1"/>
          </p:cNvGrpSpPr>
          <p:nvPr/>
        </p:nvGrpSpPr>
        <p:grpSpPr>
          <a:xfrm>
            <a:off x="6093785" y="2520315"/>
            <a:ext cx="6100430" cy="5246370"/>
            <a:chOff x="0" y="0"/>
            <a:chExt cx="6350000" cy="5461000"/>
          </a:xfrm>
        </p:grpSpPr>
        <p:sp>
          <p:nvSpPr>
            <p:cNvPr id="5" name="Freeform 5"/>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a:stretch>
                <a:fillRect l="-77944" t="-48427" r="-77025" b="-47720"/>
              </a:stretch>
            </a:blipFill>
          </p:spPr>
          <p:txBody>
            <a:bodyPr/>
            <a:lstStyle/>
            <a:p>
              <a:endParaRPr lang="sv-SE"/>
            </a:p>
          </p:txBody>
        </p:sp>
      </p:grpSp>
      <p:grpSp>
        <p:nvGrpSpPr>
          <p:cNvPr id="6" name="Group 6"/>
          <p:cNvGrpSpPr/>
          <p:nvPr/>
        </p:nvGrpSpPr>
        <p:grpSpPr>
          <a:xfrm>
            <a:off x="6561935" y="3364038"/>
            <a:ext cx="5164129" cy="451861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0000">
                <a:alpha val="0"/>
              </a:srgbClr>
            </a:solidFill>
            <a:ln w="95250">
              <a:solidFill>
                <a:srgbClr val="6CE8F4"/>
              </a:solidFill>
            </a:ln>
          </p:spPr>
          <p:txBody>
            <a:bodyPr/>
            <a:lstStyle/>
            <a:p>
              <a:endParaRPr lang="sv-SE"/>
            </a:p>
          </p:txBody>
        </p:sp>
        <p:sp>
          <p:nvSpPr>
            <p:cNvPr id="8" name="TextBox 8"/>
            <p:cNvSpPr txBox="1"/>
            <p:nvPr/>
          </p:nvSpPr>
          <p:spPr>
            <a:xfrm>
              <a:off x="127000" y="330200"/>
              <a:ext cx="558800" cy="330200"/>
            </a:xfrm>
            <a:prstGeom prst="rect">
              <a:avLst/>
            </a:prstGeom>
          </p:spPr>
          <p:txBody>
            <a:bodyPr lIns="50800" tIns="50800" rIns="50800" bIns="50800" rtlCol="0" anchor="ctr"/>
            <a:lstStyle/>
            <a:p>
              <a:pPr algn="ctr">
                <a:lnSpc>
                  <a:spcPts val="3089"/>
                </a:lnSpc>
              </a:pPr>
              <a:endParaRPr/>
            </a:p>
          </p:txBody>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97772" y="6240422"/>
            <a:ext cx="1197972" cy="1949363"/>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50618" y="1972590"/>
            <a:ext cx="1935764" cy="1901888"/>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954814" y="5684491"/>
            <a:ext cx="2478802" cy="2082194"/>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95128" y="6797258"/>
            <a:ext cx="1595111" cy="1565203"/>
          </a:xfrm>
          <a:prstGeom prst="rect">
            <a:avLst/>
          </a:prstGeom>
        </p:spPr>
      </p:pic>
      <p:sp>
        <p:nvSpPr>
          <p:cNvPr id="13" name="TextBox 13"/>
          <p:cNvSpPr txBox="1"/>
          <p:nvPr/>
        </p:nvSpPr>
        <p:spPr>
          <a:xfrm>
            <a:off x="4215785" y="296529"/>
            <a:ext cx="13784720" cy="1800686"/>
          </a:xfrm>
          <a:prstGeom prst="rect">
            <a:avLst/>
          </a:prstGeom>
        </p:spPr>
        <p:txBody>
          <a:bodyPr wrap="square" lIns="0" tIns="0" rIns="0" bIns="0" rtlCol="0" anchor="t">
            <a:spAutoFit/>
          </a:bodyPr>
          <a:lstStyle/>
          <a:p>
            <a:pPr algn="r">
              <a:lnSpc>
                <a:spcPts val="7368"/>
              </a:lnSpc>
              <a:spcBef>
                <a:spcPct val="0"/>
              </a:spcBef>
            </a:pPr>
            <a:r>
              <a:rPr lang="en-US" sz="5000" spc="163" dirty="0">
                <a:solidFill>
                  <a:srgbClr val="FFFFFF"/>
                </a:solidFill>
                <a:latin typeface="Montserrat Classic Bold"/>
              </a:rPr>
              <a:t> “TRIPLE CONSTRAINT THEORY” </a:t>
            </a:r>
          </a:p>
          <a:p>
            <a:pPr algn="r">
              <a:lnSpc>
                <a:spcPts val="7368"/>
              </a:lnSpc>
              <a:spcBef>
                <a:spcPct val="0"/>
              </a:spcBef>
            </a:pPr>
            <a:r>
              <a:rPr lang="en-US" sz="5000" spc="163" dirty="0" err="1">
                <a:solidFill>
                  <a:srgbClr val="FFFFFF"/>
                </a:solidFill>
                <a:latin typeface="Montserrat Classic Bold"/>
              </a:rPr>
              <a:t>eller</a:t>
            </a:r>
            <a:r>
              <a:rPr lang="en-US" sz="5000" spc="163" dirty="0">
                <a:solidFill>
                  <a:srgbClr val="FFFFFF"/>
                </a:solidFill>
                <a:latin typeface="Montserrat Classic Bold"/>
              </a:rPr>
              <a:t> </a:t>
            </a:r>
            <a:r>
              <a:rPr lang="en-US" sz="5000" spc="163" dirty="0" err="1">
                <a:solidFill>
                  <a:srgbClr val="FFFFFF"/>
                </a:solidFill>
                <a:latin typeface="Montserrat Classic Bold"/>
              </a:rPr>
              <a:t>projektledningstriangeln</a:t>
            </a:r>
            <a:endParaRPr lang="en-US" sz="5000" spc="163" dirty="0">
              <a:solidFill>
                <a:srgbClr val="FFFFFF"/>
              </a:solidFill>
              <a:latin typeface="Montserrat Classic Bold"/>
            </a:endParaRPr>
          </a:p>
        </p:txBody>
      </p:sp>
      <p:sp>
        <p:nvSpPr>
          <p:cNvPr id="14" name="TextBox 14"/>
          <p:cNvSpPr txBox="1"/>
          <p:nvPr/>
        </p:nvSpPr>
        <p:spPr>
          <a:xfrm>
            <a:off x="10004851" y="2815070"/>
            <a:ext cx="4264283" cy="561975"/>
          </a:xfrm>
          <a:prstGeom prst="rect">
            <a:avLst/>
          </a:prstGeom>
        </p:spPr>
        <p:txBody>
          <a:bodyPr lIns="0" tIns="0" rIns="0" bIns="0" rtlCol="0" anchor="t">
            <a:spAutoFit/>
          </a:bodyPr>
          <a:lstStyle/>
          <a:p>
            <a:pPr>
              <a:lnSpc>
                <a:spcPts val="4320"/>
              </a:lnSpc>
            </a:pPr>
            <a:r>
              <a:rPr lang="en-US" sz="3600" spc="288" dirty="0">
                <a:solidFill>
                  <a:srgbClr val="004AAD"/>
                </a:solidFill>
                <a:latin typeface="Raleway Bold"/>
              </a:rPr>
              <a:t>MÅL</a:t>
            </a:r>
          </a:p>
        </p:txBody>
      </p:sp>
      <p:sp>
        <p:nvSpPr>
          <p:cNvPr id="15" name="TextBox 15"/>
          <p:cNvSpPr txBox="1"/>
          <p:nvPr/>
        </p:nvSpPr>
        <p:spPr>
          <a:xfrm>
            <a:off x="11108145" y="8077088"/>
            <a:ext cx="4264283" cy="561975"/>
          </a:xfrm>
          <a:prstGeom prst="rect">
            <a:avLst/>
          </a:prstGeom>
        </p:spPr>
        <p:txBody>
          <a:bodyPr lIns="0" tIns="0" rIns="0" bIns="0" rtlCol="0" anchor="t">
            <a:spAutoFit/>
          </a:bodyPr>
          <a:lstStyle/>
          <a:p>
            <a:pPr>
              <a:lnSpc>
                <a:spcPts val="4320"/>
              </a:lnSpc>
            </a:pPr>
            <a:r>
              <a:rPr lang="en-US" sz="3600" spc="288" dirty="0">
                <a:solidFill>
                  <a:srgbClr val="004AAD"/>
                </a:solidFill>
                <a:latin typeface="Raleway Bold"/>
              </a:rPr>
              <a:t>RESURSER</a:t>
            </a:r>
          </a:p>
        </p:txBody>
      </p:sp>
      <p:sp>
        <p:nvSpPr>
          <p:cNvPr id="16" name="TextBox 16"/>
          <p:cNvSpPr txBox="1"/>
          <p:nvPr/>
        </p:nvSpPr>
        <p:spPr>
          <a:xfrm>
            <a:off x="2733314" y="8077088"/>
            <a:ext cx="4264283" cy="561975"/>
          </a:xfrm>
          <a:prstGeom prst="rect">
            <a:avLst/>
          </a:prstGeom>
        </p:spPr>
        <p:txBody>
          <a:bodyPr lIns="0" tIns="0" rIns="0" bIns="0" rtlCol="0" anchor="t">
            <a:spAutoFit/>
          </a:bodyPr>
          <a:lstStyle/>
          <a:p>
            <a:pPr marL="0" lvl="0" indent="0" algn="r">
              <a:lnSpc>
                <a:spcPts val="4320"/>
              </a:lnSpc>
              <a:spcBef>
                <a:spcPct val="0"/>
              </a:spcBef>
            </a:pPr>
            <a:r>
              <a:rPr lang="en-US" sz="3600" u="none" spc="288" dirty="0">
                <a:solidFill>
                  <a:srgbClr val="004AAD"/>
                </a:solidFill>
                <a:latin typeface="Raleway Bold"/>
              </a:rPr>
              <a:t>TID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sv-SE"/>
          </a:p>
        </p:txBody>
      </p:sp>
      <p:sp>
        <p:nvSpPr>
          <p:cNvPr id="4" name="TextBox 4"/>
          <p:cNvSpPr txBox="1"/>
          <p:nvPr/>
        </p:nvSpPr>
        <p:spPr>
          <a:xfrm>
            <a:off x="1896670" y="3527594"/>
            <a:ext cx="14722829" cy="3264535"/>
          </a:xfrm>
          <a:prstGeom prst="rect">
            <a:avLst/>
          </a:prstGeom>
        </p:spPr>
        <p:txBody>
          <a:bodyPr lIns="0" tIns="0" rIns="0" bIns="0" rtlCol="0" anchor="t">
            <a:spAutoFit/>
          </a:bodyPr>
          <a:lstStyle/>
          <a:p>
            <a:pPr algn="ctr">
              <a:lnSpc>
                <a:spcPts val="6379"/>
              </a:lnSpc>
            </a:pPr>
            <a:r>
              <a:rPr lang="sv-SE" sz="5799" spc="173" dirty="0">
                <a:solidFill>
                  <a:srgbClr val="004AAD"/>
                </a:solidFill>
                <a:latin typeface="Raleway Bold Italics"/>
              </a:rPr>
              <a:t>Ett projekt är en serie aktiviteter som syftar till att få till stånd tydligt specificerade mål inom en avgränsad tidsperiod och med en definierad budget.</a:t>
            </a:r>
            <a:endParaRPr lang="en-US" sz="5799" spc="173" dirty="0">
              <a:solidFill>
                <a:srgbClr val="004AAD"/>
              </a:solidFill>
              <a:latin typeface="Raleway Bold Italics"/>
            </a:endParaRPr>
          </a:p>
        </p:txBody>
      </p:sp>
      <p:sp>
        <p:nvSpPr>
          <p:cNvPr id="5" name="TextBox 5"/>
          <p:cNvSpPr txBox="1"/>
          <p:nvPr/>
        </p:nvSpPr>
        <p:spPr>
          <a:xfrm>
            <a:off x="4489718" y="2182254"/>
            <a:ext cx="8871658" cy="561975"/>
          </a:xfrm>
          <a:prstGeom prst="rect">
            <a:avLst/>
          </a:prstGeom>
        </p:spPr>
        <p:txBody>
          <a:bodyPr lIns="0" tIns="0" rIns="0" bIns="0" rtlCol="0" anchor="t">
            <a:spAutoFit/>
          </a:bodyPr>
          <a:lstStyle/>
          <a:p>
            <a:pPr algn="ctr">
              <a:lnSpc>
                <a:spcPts val="4320"/>
              </a:lnSpc>
            </a:pPr>
            <a:r>
              <a:rPr lang="en-US" sz="3600" spc="288">
                <a:solidFill>
                  <a:srgbClr val="004AAD"/>
                </a:solidFill>
                <a:latin typeface="Raleway Bold"/>
              </a:rPr>
              <a:t>DEFINITION</a:t>
            </a:r>
          </a:p>
        </p:txBody>
      </p:sp>
      <p:sp>
        <p:nvSpPr>
          <p:cNvPr id="6" name="TextBox 6"/>
          <p:cNvSpPr txBox="1"/>
          <p:nvPr/>
        </p:nvSpPr>
        <p:spPr>
          <a:xfrm>
            <a:off x="4489718" y="7325445"/>
            <a:ext cx="8871658" cy="547370"/>
          </a:xfrm>
          <a:prstGeom prst="rect">
            <a:avLst/>
          </a:prstGeom>
        </p:spPr>
        <p:txBody>
          <a:bodyPr lIns="0" tIns="0" rIns="0" bIns="0" rtlCol="0" anchor="t">
            <a:spAutoFit/>
          </a:bodyPr>
          <a:lstStyle/>
          <a:p>
            <a:pPr algn="ctr">
              <a:lnSpc>
                <a:spcPts val="4480"/>
              </a:lnSpc>
            </a:pPr>
            <a:r>
              <a:rPr lang="en-US" sz="3200" spc="288">
                <a:solidFill>
                  <a:srgbClr val="004AAD"/>
                </a:solidFill>
                <a:latin typeface="Raleway Bold Italics"/>
              </a:rPr>
              <a:t>European Commission</a:t>
            </a:r>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6205" y="1258893"/>
            <a:ext cx="2385851" cy="1884822"/>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4479285" y="7128383"/>
            <a:ext cx="2385851" cy="188482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CE8F4"/>
        </a:solidFill>
        <a:effectLst/>
      </p:bgPr>
    </p:bg>
    <p:spTree>
      <p:nvGrpSpPr>
        <p:cNvPr id="1" name=""/>
        <p:cNvGrpSpPr/>
        <p:nvPr/>
      </p:nvGrpSpPr>
      <p:grpSpPr>
        <a:xfrm>
          <a:off x="0" y="0"/>
          <a:ext cx="0" cy="0"/>
          <a:chOff x="0" y="0"/>
          <a:chExt cx="0" cy="0"/>
        </a:xfrm>
      </p:grpSpPr>
      <p:sp>
        <p:nvSpPr>
          <p:cNvPr id="2" name="AutoShape 2"/>
          <p:cNvSpPr/>
          <p:nvPr/>
        </p:nvSpPr>
        <p:spPr>
          <a:xfrm rot="706917">
            <a:off x="8955630" y="-1629443"/>
            <a:ext cx="9622125" cy="13058626"/>
          </a:xfrm>
          <a:prstGeom prst="rect">
            <a:avLst/>
          </a:prstGeom>
          <a:solidFill>
            <a:srgbClr val="004AAD"/>
          </a:solidFill>
        </p:spPr>
        <p:txBody>
          <a:bodyPr/>
          <a:lstStyle/>
          <a:p>
            <a:endParaRPr lang="sv-SE"/>
          </a:p>
        </p:txBody>
      </p:sp>
      <p:pic>
        <p:nvPicPr>
          <p:cNvPr id="3" name="Picture 3"/>
          <p:cNvPicPr>
            <a:picLocks noChangeAspect="1"/>
          </p:cNvPicPr>
          <p:nvPr/>
        </p:nvPicPr>
        <p:blipFill>
          <a:blip r:embed="rId2"/>
          <a:srcRect/>
          <a:stretch>
            <a:fillRect/>
          </a:stretch>
        </p:blipFill>
        <p:spPr>
          <a:xfrm rot="-4555235">
            <a:off x="759501" y="2846101"/>
            <a:ext cx="8522697" cy="468234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56006" y="3905158"/>
            <a:ext cx="944977" cy="994712"/>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79717" y="5490065"/>
            <a:ext cx="944977" cy="994712"/>
          </a:xfrm>
          <a:prstGeom prst="rect">
            <a:avLst/>
          </a:prstGeom>
        </p:spPr>
      </p:pic>
      <p:sp>
        <p:nvSpPr>
          <p:cNvPr id="6" name="TextBox 6"/>
          <p:cNvSpPr txBox="1"/>
          <p:nvPr/>
        </p:nvSpPr>
        <p:spPr>
          <a:xfrm>
            <a:off x="8549111" y="3533098"/>
            <a:ext cx="8710189" cy="1692771"/>
          </a:xfrm>
          <a:prstGeom prst="rect">
            <a:avLst/>
          </a:prstGeom>
        </p:spPr>
        <p:txBody>
          <a:bodyPr wrap="square" lIns="0" tIns="0" rIns="0" bIns="0" rtlCol="0" anchor="t">
            <a:spAutoFit/>
          </a:bodyPr>
          <a:lstStyle/>
          <a:p>
            <a:pPr algn="r">
              <a:lnSpc>
                <a:spcPts val="6608"/>
              </a:lnSpc>
            </a:pPr>
            <a:r>
              <a:rPr lang="sv-SE" sz="5600" spc="324" dirty="0">
                <a:solidFill>
                  <a:srgbClr val="6CE8F4"/>
                </a:solidFill>
                <a:latin typeface="Hussar Bold Bold Italics"/>
              </a:rPr>
              <a:t>VARJE PROJEKT ÄR SAMTIDIGT EN PROCESS</a:t>
            </a:r>
            <a:endParaRPr lang="en-US" sz="5600" spc="324" dirty="0">
              <a:solidFill>
                <a:srgbClr val="6CE8F4"/>
              </a:solidFill>
              <a:latin typeface="Hussar Bold Bold Italics"/>
            </a:endParaRPr>
          </a:p>
        </p:txBody>
      </p:sp>
      <p:sp>
        <p:nvSpPr>
          <p:cNvPr id="7" name="TextBox 7"/>
          <p:cNvSpPr txBox="1"/>
          <p:nvPr/>
        </p:nvSpPr>
        <p:spPr>
          <a:xfrm>
            <a:off x="10274086" y="5995676"/>
            <a:ext cx="6985214" cy="1416050"/>
          </a:xfrm>
          <a:prstGeom prst="rect">
            <a:avLst/>
          </a:prstGeom>
        </p:spPr>
        <p:txBody>
          <a:bodyPr lIns="0" tIns="0" rIns="0" bIns="0" rtlCol="0" anchor="t">
            <a:spAutoFit/>
          </a:bodyPr>
          <a:lstStyle/>
          <a:p>
            <a:pPr algn="r">
              <a:lnSpc>
                <a:spcPts val="5499"/>
              </a:lnSpc>
            </a:pPr>
            <a:r>
              <a:rPr lang="sv-SE" sz="4999" spc="449" dirty="0">
                <a:solidFill>
                  <a:srgbClr val="FFFFFF"/>
                </a:solidFill>
                <a:latin typeface="Raleway Italics"/>
              </a:rPr>
              <a:t>Vad kommer först?
Vad kommer sen?</a:t>
            </a:r>
            <a:endParaRPr lang="en-US" sz="4999" spc="449" dirty="0">
              <a:solidFill>
                <a:srgbClr val="FFFFFF"/>
              </a:solidFill>
              <a:latin typeface="Raleway Itali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1" y="-5797325"/>
            <a:ext cx="10817504" cy="21881650"/>
          </a:xfrm>
          <a:prstGeom prst="rect">
            <a:avLst/>
          </a:prstGeom>
          <a:solidFill>
            <a:srgbClr val="6CE8F4"/>
          </a:solidFill>
        </p:spPr>
        <p:txBody>
          <a:bodyPr/>
          <a:lstStyle/>
          <a:p>
            <a:endParaRPr lang="sv-SE" dirty="0"/>
          </a:p>
        </p:txBody>
      </p:sp>
      <p:sp>
        <p:nvSpPr>
          <p:cNvPr id="4" name="TextBox 4"/>
          <p:cNvSpPr txBox="1"/>
          <p:nvPr/>
        </p:nvSpPr>
        <p:spPr>
          <a:xfrm>
            <a:off x="0" y="3257197"/>
            <a:ext cx="18288000" cy="2385910"/>
          </a:xfrm>
          <a:prstGeom prst="rect">
            <a:avLst/>
          </a:prstGeom>
        </p:spPr>
        <p:txBody>
          <a:bodyPr lIns="0" tIns="0" rIns="0" bIns="0" rtlCol="0" anchor="t">
            <a:spAutoFit/>
          </a:bodyPr>
          <a:lstStyle/>
          <a:p>
            <a:pPr algn="ctr">
              <a:lnSpc>
                <a:spcPts val="9825"/>
              </a:lnSpc>
            </a:pPr>
            <a:r>
              <a:rPr lang="en-US" sz="7500" spc="217" dirty="0">
                <a:solidFill>
                  <a:srgbClr val="004AAD"/>
                </a:solidFill>
                <a:latin typeface="Montserrat Classic Bold"/>
              </a:rPr>
              <a:t>PROJEKTCYKELHANTERING BESVARAR DESSA FRÅGOR!</a:t>
            </a:r>
            <a:endParaRPr lang="en-US" sz="7500" spc="217" dirty="0">
              <a:solidFill>
                <a:srgbClr val="FFFFFF"/>
              </a:solidFill>
              <a:latin typeface="Montserrat Classic"/>
            </a:endParaRPr>
          </a:p>
        </p:txBody>
      </p:sp>
      <p:sp>
        <p:nvSpPr>
          <p:cNvPr id="5" name="TextBox 5"/>
          <p:cNvSpPr txBox="1"/>
          <p:nvPr/>
        </p:nvSpPr>
        <p:spPr>
          <a:xfrm>
            <a:off x="3962400" y="5981700"/>
            <a:ext cx="11534806" cy="2693045"/>
          </a:xfrm>
          <a:prstGeom prst="rect">
            <a:avLst/>
          </a:prstGeom>
        </p:spPr>
        <p:txBody>
          <a:bodyPr wrap="square" lIns="0" tIns="0" rIns="0" bIns="0" rtlCol="0" anchor="t">
            <a:spAutoFit/>
          </a:bodyPr>
          <a:lstStyle/>
          <a:p>
            <a:pPr marL="0" lvl="0" indent="0" algn="ctr">
              <a:lnSpc>
                <a:spcPts val="4248"/>
              </a:lnSpc>
              <a:spcBef>
                <a:spcPct val="0"/>
              </a:spcBef>
            </a:pPr>
            <a:r>
              <a:rPr lang="en-US" sz="3600" u="none" spc="208" dirty="0">
                <a:solidFill>
                  <a:srgbClr val="004AAD"/>
                </a:solidFill>
                <a:latin typeface="Agrandir Medium Bold"/>
              </a:rPr>
              <a:t>PROJEKTCYKELHANTERING</a:t>
            </a:r>
            <a:br>
              <a:rPr lang="en-US" sz="3600" u="none" spc="208" dirty="0">
                <a:solidFill>
                  <a:srgbClr val="004AAD"/>
                </a:solidFill>
                <a:latin typeface="Agrandir Medium Bold"/>
              </a:rPr>
            </a:br>
            <a:r>
              <a:rPr lang="en-US" sz="3600" u="none" spc="208" dirty="0">
                <a:solidFill>
                  <a:srgbClr val="004AAD"/>
                </a:solidFill>
                <a:latin typeface="Agrandir Medium Bold"/>
              </a:rPr>
              <a:t> (PROJECT MANAGEMENT CYCLE) </a:t>
            </a:r>
            <a:r>
              <a:rPr lang="sv-SE" sz="3600" spc="208" dirty="0">
                <a:solidFill>
                  <a:srgbClr val="004AAD"/>
                </a:solidFill>
                <a:latin typeface="Agrandir Medium"/>
              </a:rPr>
              <a:t>är en internationellt etablerad metod för att genomföra aktiviteter och arbeta målinriktat inom ramen för ett projekts livscykel</a:t>
            </a:r>
            <a:endParaRPr lang="en-US" sz="3600" u="none" spc="208" dirty="0">
              <a:solidFill>
                <a:srgbClr val="004AAD"/>
              </a:solidFill>
              <a:latin typeface="Agrandir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CE8F4"/>
        </a:solidFill>
        <a:effectLst/>
      </p:bgPr>
    </p:bg>
    <p:spTree>
      <p:nvGrpSpPr>
        <p:cNvPr id="1" name=""/>
        <p:cNvGrpSpPr/>
        <p:nvPr/>
      </p:nvGrpSpPr>
      <p:grpSpPr>
        <a:xfrm>
          <a:off x="0" y="0"/>
          <a:ext cx="0" cy="0"/>
          <a:chOff x="0" y="0"/>
          <a:chExt cx="0" cy="0"/>
        </a:xfrm>
      </p:grpSpPr>
      <p:sp>
        <p:nvSpPr>
          <p:cNvPr id="2" name="AutoShape 2"/>
          <p:cNvSpPr/>
          <p:nvPr/>
        </p:nvSpPr>
        <p:spPr>
          <a:xfrm rot="3952483">
            <a:off x="4061668" y="-4495693"/>
            <a:ext cx="10784249" cy="21951564"/>
          </a:xfrm>
          <a:prstGeom prst="rect">
            <a:avLst/>
          </a:prstGeom>
          <a:solidFill>
            <a:srgbClr val="004AAD"/>
          </a:solidFill>
        </p:spPr>
        <p:txBody>
          <a:bodyPr/>
          <a:lstStyle/>
          <a:p>
            <a:endParaRPr lang="sv-SE"/>
          </a:p>
        </p:txBody>
      </p:sp>
      <p:pic>
        <p:nvPicPr>
          <p:cNvPr id="3" name="Picture 3"/>
          <p:cNvPicPr>
            <a:picLocks noChangeAspect="1"/>
          </p:cNvPicPr>
          <p:nvPr/>
        </p:nvPicPr>
        <p:blipFill>
          <a:blip r:embed="rId2"/>
          <a:srcRect l="60" r="60"/>
          <a:stretch>
            <a:fillRect/>
          </a:stretch>
        </p:blipFill>
        <p:spPr>
          <a:xfrm>
            <a:off x="914400" y="-492659"/>
            <a:ext cx="8229600" cy="11779437"/>
          </a:xfrm>
          <a:prstGeom prst="rect">
            <a:avLst/>
          </a:prstGeom>
        </p:spPr>
      </p:pic>
      <p:sp>
        <p:nvSpPr>
          <p:cNvPr id="4" name="TextBox 4"/>
          <p:cNvSpPr txBox="1"/>
          <p:nvPr/>
        </p:nvSpPr>
        <p:spPr>
          <a:xfrm>
            <a:off x="10813054" y="2725420"/>
            <a:ext cx="6319514" cy="4103688"/>
          </a:xfrm>
          <a:prstGeom prst="rect">
            <a:avLst/>
          </a:prstGeom>
        </p:spPr>
        <p:txBody>
          <a:bodyPr lIns="0" tIns="0" rIns="0" bIns="0" rtlCol="0" anchor="t">
            <a:spAutoFit/>
          </a:bodyPr>
          <a:lstStyle/>
          <a:p>
            <a:pPr lvl="0" algn="ctr">
              <a:lnSpc>
                <a:spcPts val="6379"/>
              </a:lnSpc>
              <a:spcBef>
                <a:spcPct val="0"/>
              </a:spcBef>
            </a:pPr>
            <a:r>
              <a:rPr lang="sv-SE" sz="5799" spc="173" dirty="0">
                <a:solidFill>
                  <a:srgbClr val="FFFFFF"/>
                </a:solidFill>
                <a:latin typeface="Raleway Bold Italics"/>
              </a:rPr>
              <a:t>Metoden kan hjälpa till att fatta beslut kring olika aspekter vid rätt ögonblick!</a:t>
            </a:r>
            <a:endParaRPr lang="en-US" sz="5799" u="none" spc="173" dirty="0">
              <a:solidFill>
                <a:srgbClr val="FFFFFF"/>
              </a:solidFill>
              <a:latin typeface="Raleway Bold Itali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B803C22FA7AC48B236EBA00E734D5C" ma:contentTypeVersion="17" ma:contentTypeDescription="Create a new document." ma:contentTypeScope="" ma:versionID="10b7bda1fb8c77a8e808035476e16fb8">
  <xsd:schema xmlns:xsd="http://www.w3.org/2001/XMLSchema" xmlns:xs="http://www.w3.org/2001/XMLSchema" xmlns:p="http://schemas.microsoft.com/office/2006/metadata/properties" xmlns:ns2="6e44e964-48d0-4779-8b8f-6a641ac1b559" xmlns:ns3="5f403f63-3060-4a89-9c03-8c108013da02" targetNamespace="http://schemas.microsoft.com/office/2006/metadata/properties" ma:root="true" ma:fieldsID="78c584266f0e08f129cd76bd6febaeb3" ns2:_="" ns3:_="">
    <xsd:import namespace="6e44e964-48d0-4779-8b8f-6a641ac1b559"/>
    <xsd:import namespace="5f403f63-3060-4a89-9c03-8c108013da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ObjectDetectorVersion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44e964-48d0-4779-8b8f-6a641ac1b5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354e0fc-0c0e-4baf-aa99-fb28232fb90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403f63-3060-4a89-9c03-8c108013da0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a298c4d8-52db-4bf6-a2ac-2d8627d92ecb}" ma:internalName="TaxCatchAll" ma:showField="CatchAllData" ma:web="5f403f63-3060-4a89-9c03-8c108013da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f403f63-3060-4a89-9c03-8c108013da02" xsi:nil="true"/>
    <lcf76f155ced4ddcb4097134ff3c332f xmlns="6e44e964-48d0-4779-8b8f-6a641ac1b55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A3086A-03B5-471E-8A9E-F192213093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44e964-48d0-4779-8b8f-6a641ac1b559"/>
    <ds:schemaRef ds:uri="5f403f63-3060-4a89-9c03-8c108013da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E2F946-FBFC-48E0-A60F-6CA0F87ADB64}">
  <ds:schemaRefs>
    <ds:schemaRef ds:uri="http://schemas.microsoft.com/office/2006/metadata/properties"/>
    <ds:schemaRef ds:uri="http://schemas.microsoft.com/office/infopath/2007/PartnerControls"/>
    <ds:schemaRef ds:uri="5f403f63-3060-4a89-9c03-8c108013da02"/>
    <ds:schemaRef ds:uri="6e44e964-48d0-4779-8b8f-6a641ac1b559"/>
  </ds:schemaRefs>
</ds:datastoreItem>
</file>

<file path=customXml/itemProps3.xml><?xml version="1.0" encoding="utf-8"?>
<ds:datastoreItem xmlns:ds="http://schemas.openxmlformats.org/officeDocument/2006/customXml" ds:itemID="{D39D5F3D-AEF2-4166-B84F-D8C6FBC55E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683</TotalTime>
  <Words>1569</Words>
  <Application>Microsoft Office PowerPoint</Application>
  <PresentationFormat>Custom</PresentationFormat>
  <Paragraphs>241</Paragraphs>
  <Slides>48</Slides>
  <Notes>2</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48</vt:i4>
      </vt:variant>
    </vt:vector>
  </HeadingPairs>
  <TitlesOfParts>
    <vt:vector size="70" baseType="lpstr">
      <vt:lpstr>Montserrat Classic</vt:lpstr>
      <vt:lpstr>Hussar Bold</vt:lpstr>
      <vt:lpstr>Hussar Bold Bold Italics</vt:lpstr>
      <vt:lpstr>Calibri</vt:lpstr>
      <vt:lpstr>Raleway Bold</vt:lpstr>
      <vt:lpstr>Raleway Bold Italics</vt:lpstr>
      <vt:lpstr>Agrandir Bold</vt:lpstr>
      <vt:lpstr>WC Mano Negra Bold</vt:lpstr>
      <vt:lpstr>Hussar Ekologiczy Italics</vt:lpstr>
      <vt:lpstr>Raleway Italics</vt:lpstr>
      <vt:lpstr>Ranga</vt:lpstr>
      <vt:lpstr>Agrandir Medium</vt:lpstr>
      <vt:lpstr>Agrandir Medium Bold</vt:lpstr>
      <vt:lpstr>Raleway</vt:lpstr>
      <vt:lpstr>Permanent Marker</vt:lpstr>
      <vt:lpstr>Agrandir</vt:lpstr>
      <vt:lpstr>Arial</vt:lpstr>
      <vt:lpstr>Montserrat Classic Bold</vt:lpstr>
      <vt:lpstr>Asap</vt:lpstr>
      <vt:lpstr>League Spartan Bold</vt:lpstr>
      <vt:lpstr>Open Sans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 2 Intro+Phase1+Phase 2</dc:title>
  <dc:creator>Katarina Sperling</dc:creator>
  <cp:lastModifiedBy>Alessia Mereu</cp:lastModifiedBy>
  <cp:revision>4</cp:revision>
  <dcterms:created xsi:type="dcterms:W3CDTF">2006-08-16T00:00:00Z</dcterms:created>
  <dcterms:modified xsi:type="dcterms:W3CDTF">2023-10-26T14:13:43Z</dcterms:modified>
  <dc:identifier>DAFgiObr1yw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0x010100A3B803C22FA7AC48B236EBA00E734D5C</vt:lpwstr>
  </property>
  <property fmtid="{D5CDD505-2E9C-101B-9397-08002B2CF9AE}" pid="3" name="MediaServiceImageTags">
    <vt:lpwstr/>
  </property>
  <property fmtid="{D5CDD505-2E9C-101B-9397-08002B2CF9AE}" pid="4" name="NXPowerLiteLastOptimized">
    <vt:lpwstr>8337640</vt:lpwstr>
  </property>
  <property fmtid="{D5CDD505-2E9C-101B-9397-08002B2CF9AE}" pid="5" name="NXPowerLiteSettings">
    <vt:lpwstr>F7000400038000</vt:lpwstr>
  </property>
  <property fmtid="{D5CDD505-2E9C-101B-9397-08002B2CF9AE}" pid="6" name="NXPowerLiteVersion">
    <vt:lpwstr>S10.0.0</vt:lpwstr>
  </property>
</Properties>
</file>