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4" r:id="rId37"/>
    <p:sldId id="290" r:id="rId38"/>
    <p:sldId id="291" r:id="rId39"/>
    <p:sldId id="292" r:id="rId40"/>
    <p:sldId id="305" r:id="rId41"/>
    <p:sldId id="307" r:id="rId42"/>
    <p:sldId id="294" r:id="rId43"/>
    <p:sldId id="306" r:id="rId44"/>
    <p:sldId id="295" r:id="rId45"/>
    <p:sldId id="296" r:id="rId46"/>
    <p:sldId id="309" r:id="rId47"/>
    <p:sldId id="308" r:id="rId48"/>
    <p:sldId id="299" r:id="rId49"/>
    <p:sldId id="300" r:id="rId50"/>
    <p:sldId id="301" r:id="rId51"/>
    <p:sldId id="302" r:id="rId52"/>
  </p:sldIdLst>
  <p:sldSz cx="18288000" cy="10287000"/>
  <p:notesSz cx="6858000" cy="9144000"/>
  <p:embeddedFontLst>
    <p:embeddedFont>
      <p:font typeface="Agrandir" panose="020B0604020202020204" charset="0"/>
      <p:regular r:id="rId54"/>
    </p:embeddedFont>
    <p:embeddedFont>
      <p:font typeface="Agrandir Bold" panose="020B0604020202020204" charset="0"/>
      <p:regular r:id="rId55"/>
    </p:embeddedFont>
    <p:embeddedFont>
      <p:font typeface="Agrandir Medium" panose="020B0604020202020204" charset="0"/>
      <p:regular r:id="rId56"/>
    </p:embeddedFont>
    <p:embeddedFont>
      <p:font typeface="Agrandir Medium Bold" panose="020B060402020202020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Hussar Bold" panose="020B0604020202020204" charset="0"/>
      <p:regular r:id="rId62"/>
    </p:embeddedFont>
    <p:embeddedFont>
      <p:font typeface="Montserrat Classic" panose="020B0604020202020204" charset="0"/>
      <p:regular r:id="rId63"/>
    </p:embeddedFont>
    <p:embeddedFont>
      <p:font typeface="Montserrat Classic Bold" panose="020B0604020202020204" charset="0"/>
      <p:regular r:id="rId64"/>
    </p:embeddedFont>
    <p:embeddedFont>
      <p:font typeface="Open Sans Extra Bold" panose="020B0604020202020204" charset="0"/>
      <p:regular r:id="rId65"/>
    </p:embeddedFont>
    <p:embeddedFont>
      <p:font typeface="Permanent Marker" panose="020B0604020202020204" charset="0"/>
      <p:regular r:id="rId66"/>
    </p:embeddedFont>
    <p:embeddedFont>
      <p:font typeface="Raleway" pitchFamily="2" charset="0"/>
      <p:regular r:id="rId67"/>
      <p:bold r:id="rId68"/>
      <p:italic r:id="rId69"/>
      <p:boldItalic r:id="rId70"/>
    </p:embeddedFont>
    <p:embeddedFont>
      <p:font typeface="Raleway Bold" charset="0"/>
      <p:regular r:id="rId71"/>
    </p:embeddedFont>
    <p:embeddedFont>
      <p:font typeface="Ranga" panose="020B0604020202020204" charset="0"/>
      <p:regular r:id="rId72"/>
    </p:embeddedFont>
    <p:embeddedFont>
      <p:font typeface="WC Mano Negra Bold" panose="020B0604020202020204" charset="0"/>
      <p:regular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CCCC1-A87E-446C-97B3-645D053E4B40}" v="2" dt="2023-08-26T07:48:10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18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465A5-C4B9-44FB-87C7-13C4075628C1}" type="datetimeFigureOut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C88F-1AE8-49FE-96E9-97C6485D17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2C88F-1AE8-49FE-96E9-97C6485D178B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08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2C88F-1AE8-49FE-96E9-97C6485D178B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55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8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svg"/><Relationship Id="rId21" Type="http://schemas.openxmlformats.org/officeDocument/2006/relationships/image" Target="../media/image80.sv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sv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31" Type="http://schemas.openxmlformats.org/officeDocument/2006/relationships/image" Target="../media/image90.svg"/><Relationship Id="rId44" Type="http://schemas.openxmlformats.org/officeDocument/2006/relationships/image" Target="../media/image103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svg"/><Relationship Id="rId30" Type="http://schemas.openxmlformats.org/officeDocument/2006/relationships/image" Target="../media/image89.png"/><Relationship Id="rId35" Type="http://schemas.openxmlformats.org/officeDocument/2006/relationships/image" Target="../media/image94.svg"/><Relationship Id="rId43" Type="http://schemas.openxmlformats.org/officeDocument/2006/relationships/image" Target="../media/image102.png"/><Relationship Id="rId48" Type="http://schemas.openxmlformats.org/officeDocument/2006/relationships/image" Target="../media/image107.svg"/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33" Type="http://schemas.openxmlformats.org/officeDocument/2006/relationships/image" Target="../media/image92.svg"/><Relationship Id="rId38" Type="http://schemas.openxmlformats.org/officeDocument/2006/relationships/image" Target="../media/image97.png"/><Relationship Id="rId46" Type="http://schemas.openxmlformats.org/officeDocument/2006/relationships/image" Target="../media/image105.svg"/><Relationship Id="rId20" Type="http://schemas.openxmlformats.org/officeDocument/2006/relationships/image" Target="../media/image79.png"/><Relationship Id="rId41" Type="http://schemas.openxmlformats.org/officeDocument/2006/relationships/image" Target="../media/image100.svg"/></Relationships>
</file>

<file path=ppt/slides/_rels/slide24.xml.rels><?xml version="1.0" encoding="UTF-8" standalone="yes" ?><Relationships xmlns="http://schemas.openxmlformats.org/package/2006/relationships"><Relationship Id="rId3" Target="../media/image109.pn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0.sv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29.png"/><Relationship Id="rId18" Type="http://schemas.openxmlformats.org/officeDocument/2006/relationships/image" Target="../media/image134.sv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svg"/><Relationship Id="rId17" Type="http://schemas.openxmlformats.org/officeDocument/2006/relationships/image" Target="../media/image133.png"/><Relationship Id="rId2" Type="http://schemas.openxmlformats.org/officeDocument/2006/relationships/image" Target="../media/image118.jpeg"/><Relationship Id="rId16" Type="http://schemas.openxmlformats.org/officeDocument/2006/relationships/image" Target="../media/image1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svg"/><Relationship Id="rId4" Type="http://schemas.openxmlformats.org/officeDocument/2006/relationships/image" Target="../media/image120.svg"/><Relationship Id="rId9" Type="http://schemas.openxmlformats.org/officeDocument/2006/relationships/image" Target="../media/image125.png"/><Relationship Id="rId14" Type="http://schemas.openxmlformats.org/officeDocument/2006/relationships/image" Target="../media/image1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29.png"/><Relationship Id="rId18" Type="http://schemas.openxmlformats.org/officeDocument/2006/relationships/image" Target="../media/image134.svg"/><Relationship Id="rId3" Type="http://schemas.openxmlformats.org/officeDocument/2006/relationships/image" Target="../media/image119.png"/><Relationship Id="rId21" Type="http://schemas.openxmlformats.org/officeDocument/2006/relationships/image" Target="../media/image138.png"/><Relationship Id="rId7" Type="http://schemas.openxmlformats.org/officeDocument/2006/relationships/image" Target="../media/image123.png"/><Relationship Id="rId12" Type="http://schemas.openxmlformats.org/officeDocument/2006/relationships/image" Target="../media/image128.svg"/><Relationship Id="rId17" Type="http://schemas.openxmlformats.org/officeDocument/2006/relationships/image" Target="../media/image133.png"/><Relationship Id="rId2" Type="http://schemas.openxmlformats.org/officeDocument/2006/relationships/image" Target="../media/image118.jpeg"/><Relationship Id="rId16" Type="http://schemas.openxmlformats.org/officeDocument/2006/relationships/image" Target="../media/image132.svg"/><Relationship Id="rId20" Type="http://schemas.openxmlformats.org/officeDocument/2006/relationships/image" Target="../media/image1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svg"/><Relationship Id="rId19" Type="http://schemas.openxmlformats.org/officeDocument/2006/relationships/image" Target="../media/image136.png"/><Relationship Id="rId4" Type="http://schemas.openxmlformats.org/officeDocument/2006/relationships/image" Target="../media/image120.svg"/><Relationship Id="rId9" Type="http://schemas.openxmlformats.org/officeDocument/2006/relationships/image" Target="../media/image125.png"/><Relationship Id="rId14" Type="http://schemas.openxmlformats.org/officeDocument/2006/relationships/image" Target="../media/image130.svg"/><Relationship Id="rId22" Type="http://schemas.openxmlformats.org/officeDocument/2006/relationships/image" Target="../media/image13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13" Type="http://schemas.openxmlformats.org/officeDocument/2006/relationships/image" Target="../media/image147.png"/><Relationship Id="rId18" Type="http://schemas.openxmlformats.org/officeDocument/2006/relationships/image" Target="../media/image152.svg"/><Relationship Id="rId3" Type="http://schemas.openxmlformats.org/officeDocument/2006/relationships/image" Target="../media/image121.png"/><Relationship Id="rId21" Type="http://schemas.openxmlformats.org/officeDocument/2006/relationships/image" Target="../media/image153.png"/><Relationship Id="rId7" Type="http://schemas.openxmlformats.org/officeDocument/2006/relationships/image" Target="../media/image141.png"/><Relationship Id="rId12" Type="http://schemas.openxmlformats.org/officeDocument/2006/relationships/image" Target="../media/image146.svg"/><Relationship Id="rId17" Type="http://schemas.openxmlformats.org/officeDocument/2006/relationships/image" Target="../media/image151.png"/><Relationship Id="rId2" Type="http://schemas.openxmlformats.org/officeDocument/2006/relationships/image" Target="../media/image140.jpeg"/><Relationship Id="rId16" Type="http://schemas.openxmlformats.org/officeDocument/2006/relationships/image" Target="../media/image15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5" Type="http://schemas.openxmlformats.org/officeDocument/2006/relationships/image" Target="../media/image149.png"/><Relationship Id="rId10" Type="http://schemas.openxmlformats.org/officeDocument/2006/relationships/image" Target="../media/image144.svg"/><Relationship Id="rId19" Type="http://schemas.openxmlformats.org/officeDocument/2006/relationships/image" Target="../media/image133.png"/><Relationship Id="rId4" Type="http://schemas.openxmlformats.org/officeDocument/2006/relationships/image" Target="../media/image122.svg"/><Relationship Id="rId9" Type="http://schemas.openxmlformats.org/officeDocument/2006/relationships/image" Target="../media/image143.png"/><Relationship Id="rId14" Type="http://schemas.openxmlformats.org/officeDocument/2006/relationships/image" Target="../media/image148.svg"/><Relationship Id="rId22" Type="http://schemas.openxmlformats.org/officeDocument/2006/relationships/image" Target="../media/image154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13" Type="http://schemas.openxmlformats.org/officeDocument/2006/relationships/image" Target="../media/image147.png"/><Relationship Id="rId18" Type="http://schemas.openxmlformats.org/officeDocument/2006/relationships/image" Target="../media/image152.svg"/><Relationship Id="rId3" Type="http://schemas.openxmlformats.org/officeDocument/2006/relationships/image" Target="../media/image121.png"/><Relationship Id="rId21" Type="http://schemas.openxmlformats.org/officeDocument/2006/relationships/image" Target="../media/image153.png"/><Relationship Id="rId7" Type="http://schemas.openxmlformats.org/officeDocument/2006/relationships/image" Target="../media/image141.png"/><Relationship Id="rId12" Type="http://schemas.openxmlformats.org/officeDocument/2006/relationships/image" Target="../media/image146.svg"/><Relationship Id="rId17" Type="http://schemas.openxmlformats.org/officeDocument/2006/relationships/image" Target="../media/image151.png"/><Relationship Id="rId2" Type="http://schemas.openxmlformats.org/officeDocument/2006/relationships/image" Target="../media/image140.jpeg"/><Relationship Id="rId16" Type="http://schemas.openxmlformats.org/officeDocument/2006/relationships/image" Target="../media/image15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5" Type="http://schemas.openxmlformats.org/officeDocument/2006/relationships/image" Target="../media/image149.png"/><Relationship Id="rId10" Type="http://schemas.openxmlformats.org/officeDocument/2006/relationships/image" Target="../media/image144.svg"/><Relationship Id="rId19" Type="http://schemas.openxmlformats.org/officeDocument/2006/relationships/image" Target="../media/image133.png"/><Relationship Id="rId4" Type="http://schemas.openxmlformats.org/officeDocument/2006/relationships/image" Target="../media/image122.svg"/><Relationship Id="rId9" Type="http://schemas.openxmlformats.org/officeDocument/2006/relationships/image" Target="../media/image143.png"/><Relationship Id="rId14" Type="http://schemas.openxmlformats.org/officeDocument/2006/relationships/image" Target="../media/image148.svg"/><Relationship Id="rId22" Type="http://schemas.openxmlformats.org/officeDocument/2006/relationships/image" Target="../media/image154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13" Type="http://schemas.openxmlformats.org/officeDocument/2006/relationships/image" Target="../media/image151.png"/><Relationship Id="rId18" Type="http://schemas.openxmlformats.org/officeDocument/2006/relationships/image" Target="../media/image158.svg"/><Relationship Id="rId3" Type="http://schemas.openxmlformats.org/officeDocument/2006/relationships/image" Target="../media/image121.png"/><Relationship Id="rId21" Type="http://schemas.openxmlformats.org/officeDocument/2006/relationships/image" Target="../media/image133.png"/><Relationship Id="rId7" Type="http://schemas.openxmlformats.org/officeDocument/2006/relationships/image" Target="../media/image145.png"/><Relationship Id="rId12" Type="http://schemas.openxmlformats.org/officeDocument/2006/relationships/image" Target="../media/image150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sv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5.png"/><Relationship Id="rId10" Type="http://schemas.openxmlformats.org/officeDocument/2006/relationships/image" Target="../media/image148.svg"/><Relationship Id="rId19" Type="http://schemas.openxmlformats.org/officeDocument/2006/relationships/image" Target="../media/image153.png"/><Relationship Id="rId4" Type="http://schemas.openxmlformats.org/officeDocument/2006/relationships/image" Target="../media/image122.svg"/><Relationship Id="rId9" Type="http://schemas.openxmlformats.org/officeDocument/2006/relationships/image" Target="../media/image147.png"/><Relationship Id="rId14" Type="http://schemas.openxmlformats.org/officeDocument/2006/relationships/image" Target="../media/image152.svg"/><Relationship Id="rId22" Type="http://schemas.openxmlformats.org/officeDocument/2006/relationships/image" Target="../media/image134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13" Type="http://schemas.openxmlformats.org/officeDocument/2006/relationships/image" Target="../media/image151.png"/><Relationship Id="rId18" Type="http://schemas.openxmlformats.org/officeDocument/2006/relationships/image" Target="../media/image158.svg"/><Relationship Id="rId3" Type="http://schemas.openxmlformats.org/officeDocument/2006/relationships/image" Target="../media/image121.png"/><Relationship Id="rId21" Type="http://schemas.openxmlformats.org/officeDocument/2006/relationships/image" Target="../media/image133.png"/><Relationship Id="rId7" Type="http://schemas.openxmlformats.org/officeDocument/2006/relationships/image" Target="../media/image145.png"/><Relationship Id="rId12" Type="http://schemas.openxmlformats.org/officeDocument/2006/relationships/image" Target="../media/image150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sv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5.png"/><Relationship Id="rId10" Type="http://schemas.openxmlformats.org/officeDocument/2006/relationships/image" Target="../media/image148.svg"/><Relationship Id="rId19" Type="http://schemas.openxmlformats.org/officeDocument/2006/relationships/image" Target="../media/image153.png"/><Relationship Id="rId4" Type="http://schemas.openxmlformats.org/officeDocument/2006/relationships/image" Target="../media/image122.svg"/><Relationship Id="rId9" Type="http://schemas.openxmlformats.org/officeDocument/2006/relationships/image" Target="../media/image147.png"/><Relationship Id="rId14" Type="http://schemas.openxmlformats.org/officeDocument/2006/relationships/image" Target="../media/image152.svg"/><Relationship Id="rId22" Type="http://schemas.openxmlformats.org/officeDocument/2006/relationships/image" Target="../media/image13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13" Type="http://schemas.openxmlformats.org/officeDocument/2006/relationships/image" Target="../media/image169.png"/><Relationship Id="rId18" Type="http://schemas.openxmlformats.org/officeDocument/2006/relationships/image" Target="../media/image158.svg"/><Relationship Id="rId3" Type="http://schemas.openxmlformats.org/officeDocument/2006/relationships/image" Target="../media/image159.png"/><Relationship Id="rId21" Type="http://schemas.openxmlformats.org/officeDocument/2006/relationships/image" Target="../media/image173.png"/><Relationship Id="rId7" Type="http://schemas.openxmlformats.org/officeDocument/2006/relationships/image" Target="../media/image163.png"/><Relationship Id="rId12" Type="http://schemas.openxmlformats.org/officeDocument/2006/relationships/image" Target="../media/image168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sv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55.png"/><Relationship Id="rId10" Type="http://schemas.openxmlformats.org/officeDocument/2006/relationships/image" Target="../media/image166.svg"/><Relationship Id="rId19" Type="http://schemas.openxmlformats.org/officeDocument/2006/relationships/image" Target="../media/image171.png"/><Relationship Id="rId4" Type="http://schemas.openxmlformats.org/officeDocument/2006/relationships/image" Target="../media/image160.svg"/><Relationship Id="rId9" Type="http://schemas.openxmlformats.org/officeDocument/2006/relationships/image" Target="../media/image165.png"/><Relationship Id="rId14" Type="http://schemas.openxmlformats.org/officeDocument/2006/relationships/image" Target="../media/image170.svg"/><Relationship Id="rId22" Type="http://schemas.openxmlformats.org/officeDocument/2006/relationships/image" Target="../media/image17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svg"/><Relationship Id="rId18" Type="http://schemas.openxmlformats.org/officeDocument/2006/relationships/image" Target="../media/image157.png"/><Relationship Id="rId3" Type="http://schemas.openxmlformats.org/officeDocument/2006/relationships/image" Target="../media/image140.jpeg"/><Relationship Id="rId21" Type="http://schemas.openxmlformats.org/officeDocument/2006/relationships/image" Target="../media/image172.svg"/><Relationship Id="rId7" Type="http://schemas.openxmlformats.org/officeDocument/2006/relationships/image" Target="../media/image162.svg"/><Relationship Id="rId12" Type="http://schemas.openxmlformats.org/officeDocument/2006/relationships/image" Target="../media/image167.png"/><Relationship Id="rId17" Type="http://schemas.openxmlformats.org/officeDocument/2006/relationships/image" Target="../media/image15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5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svg"/><Relationship Id="rId5" Type="http://schemas.openxmlformats.org/officeDocument/2006/relationships/image" Target="../media/image160.svg"/><Relationship Id="rId15" Type="http://schemas.openxmlformats.org/officeDocument/2006/relationships/image" Target="../media/image170.svg"/><Relationship Id="rId23" Type="http://schemas.openxmlformats.org/officeDocument/2006/relationships/image" Target="../media/image174.svg"/><Relationship Id="rId10" Type="http://schemas.openxmlformats.org/officeDocument/2006/relationships/image" Target="../media/image165.png"/><Relationship Id="rId19" Type="http://schemas.openxmlformats.org/officeDocument/2006/relationships/image" Target="../media/image158.svg"/><Relationship Id="rId4" Type="http://schemas.openxmlformats.org/officeDocument/2006/relationships/image" Target="../media/image159.png"/><Relationship Id="rId9" Type="http://schemas.openxmlformats.org/officeDocument/2006/relationships/image" Target="../media/image164.svg"/><Relationship Id="rId14" Type="http://schemas.openxmlformats.org/officeDocument/2006/relationships/image" Target="../media/image169.png"/><Relationship Id="rId22" Type="http://schemas.openxmlformats.org/officeDocument/2006/relationships/image" Target="../media/image1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svg"/><Relationship Id="rId18" Type="http://schemas.openxmlformats.org/officeDocument/2006/relationships/image" Target="../media/image157.png"/><Relationship Id="rId26" Type="http://schemas.openxmlformats.org/officeDocument/2006/relationships/image" Target="../media/image177.png"/><Relationship Id="rId3" Type="http://schemas.openxmlformats.org/officeDocument/2006/relationships/image" Target="../media/image140.jpeg"/><Relationship Id="rId21" Type="http://schemas.openxmlformats.org/officeDocument/2006/relationships/image" Target="../media/image172.svg"/><Relationship Id="rId7" Type="http://schemas.openxmlformats.org/officeDocument/2006/relationships/image" Target="../media/image162.svg"/><Relationship Id="rId12" Type="http://schemas.openxmlformats.org/officeDocument/2006/relationships/image" Target="../media/image167.png"/><Relationship Id="rId17" Type="http://schemas.openxmlformats.org/officeDocument/2006/relationships/image" Target="../media/image156.svg"/><Relationship Id="rId25" Type="http://schemas.openxmlformats.org/officeDocument/2006/relationships/image" Target="../media/image17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5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svg"/><Relationship Id="rId24" Type="http://schemas.openxmlformats.org/officeDocument/2006/relationships/image" Target="../media/image175.png"/><Relationship Id="rId5" Type="http://schemas.openxmlformats.org/officeDocument/2006/relationships/image" Target="../media/image160.svg"/><Relationship Id="rId15" Type="http://schemas.openxmlformats.org/officeDocument/2006/relationships/image" Target="../media/image170.svg"/><Relationship Id="rId23" Type="http://schemas.openxmlformats.org/officeDocument/2006/relationships/image" Target="../media/image174.svg"/><Relationship Id="rId10" Type="http://schemas.openxmlformats.org/officeDocument/2006/relationships/image" Target="../media/image165.png"/><Relationship Id="rId19" Type="http://schemas.openxmlformats.org/officeDocument/2006/relationships/image" Target="../media/image158.svg"/><Relationship Id="rId4" Type="http://schemas.openxmlformats.org/officeDocument/2006/relationships/image" Target="../media/image159.png"/><Relationship Id="rId9" Type="http://schemas.openxmlformats.org/officeDocument/2006/relationships/image" Target="../media/image164.svg"/><Relationship Id="rId14" Type="http://schemas.openxmlformats.org/officeDocument/2006/relationships/image" Target="../media/image169.png"/><Relationship Id="rId22" Type="http://schemas.openxmlformats.org/officeDocument/2006/relationships/image" Target="../media/image173.png"/><Relationship Id="rId27" Type="http://schemas.openxmlformats.org/officeDocument/2006/relationships/image" Target="../media/image178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13" Type="http://schemas.openxmlformats.org/officeDocument/2006/relationships/image" Target="../media/image187.png"/><Relationship Id="rId18" Type="http://schemas.openxmlformats.org/officeDocument/2006/relationships/image" Target="../media/image192.svg"/><Relationship Id="rId26" Type="http://schemas.openxmlformats.org/officeDocument/2006/relationships/image" Target="../media/image200.svg"/><Relationship Id="rId3" Type="http://schemas.openxmlformats.org/officeDocument/2006/relationships/image" Target="../media/image179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sv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image" Target="../media/image140.jpeg"/><Relationship Id="rId16" Type="http://schemas.openxmlformats.org/officeDocument/2006/relationships/image" Target="../media/image190.svg"/><Relationship Id="rId20" Type="http://schemas.openxmlformats.org/officeDocument/2006/relationships/image" Target="../media/image1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11" Type="http://schemas.openxmlformats.org/officeDocument/2006/relationships/image" Target="../media/image185.png"/><Relationship Id="rId24" Type="http://schemas.openxmlformats.org/officeDocument/2006/relationships/image" Target="../media/image198.svg"/><Relationship Id="rId5" Type="http://schemas.openxmlformats.org/officeDocument/2006/relationships/image" Target="../media/image15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84.svg"/><Relationship Id="rId19" Type="http://schemas.openxmlformats.org/officeDocument/2006/relationships/image" Target="../media/image193.png"/><Relationship Id="rId4" Type="http://schemas.openxmlformats.org/officeDocument/2006/relationships/image" Target="../media/image180.svg"/><Relationship Id="rId9" Type="http://schemas.openxmlformats.org/officeDocument/2006/relationships/image" Target="../media/image183.png"/><Relationship Id="rId14" Type="http://schemas.openxmlformats.org/officeDocument/2006/relationships/image" Target="../media/image188.svg"/><Relationship Id="rId22" Type="http://schemas.openxmlformats.org/officeDocument/2006/relationships/image" Target="../media/image196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7" r="77"/>
          <a:stretch>
            <a:fillRect/>
          </a:stretch>
        </p:blipFill>
        <p:spPr>
          <a:xfrm>
            <a:off x="11487708" y="421594"/>
            <a:ext cx="6398044" cy="9443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2" y="142443"/>
            <a:ext cx="1542619" cy="1028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52" y="9450435"/>
            <a:ext cx="3129169" cy="6414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6146" y="417191"/>
            <a:ext cx="6899079" cy="4789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pc="288" sz="3200">
                <a:solidFill>
                  <a:srgbClr val="FFFFFF"/>
                </a:solidFill>
                <a:latin typeface="Raleway Bold"/>
              </a:rPr>
              <a:t>BE+ 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444" y="3274861"/>
            <a:ext cx="8946759" cy="451405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819"/>
              </a:lnSpc>
            </a:pPr>
            <a:r>
              <a:rPr dirty="0" lang="en-US" sz="8017">
                <a:solidFill>
                  <a:srgbClr val="FFFFFF"/>
                </a:solidFill>
                <a:latin typeface="Hussar Ekologiczy Italics"/>
              </a:rPr>
              <a:t>PROJEKTCYKEL-HANTERING OCH ERASMUS+</a:t>
            </a:r>
          </a:p>
          <a:p>
            <a:pPr>
              <a:lnSpc>
                <a:spcPts val="8819"/>
              </a:lnSpc>
            </a:pPr>
            <a:endParaRPr dirty="0" lang="en-US" sz="8017">
              <a:solidFill>
                <a:srgbClr val="FFFFFF"/>
              </a:solidFill>
              <a:latin typeface="Hussar Ekologiczy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AutoShape 3"/>
          <p:cNvSpPr/>
          <p:nvPr/>
        </p:nvSpPr>
        <p:spPr>
          <a:xfrm rot="5400000">
            <a:off x="-23904" y="5456454"/>
            <a:ext cx="6590711" cy="97516"/>
          </a:xfrm>
          <a:prstGeom prst="rect">
            <a:avLst/>
          </a:prstGeom>
          <a:solidFill>
            <a:srgbClr val="FDFCFB"/>
          </a:solid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2193304" y="2429834"/>
            <a:ext cx="1326665" cy="486156"/>
            <a:chOff x="0" y="0"/>
            <a:chExt cx="1386275" cy="508000"/>
          </a:xfrm>
        </p:grpSpPr>
        <p:sp>
          <p:nvSpPr>
            <p:cNvPr id="5" name="Freeform 5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93304" y="4471790"/>
            <a:ext cx="1326665" cy="486156"/>
            <a:chOff x="0" y="0"/>
            <a:chExt cx="1386275" cy="508000"/>
          </a:xfrm>
        </p:grpSpPr>
        <p:sp>
          <p:nvSpPr>
            <p:cNvPr id="8" name="Freeform 8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93304" y="7332715"/>
            <a:ext cx="1326665" cy="486156"/>
            <a:chOff x="0" y="0"/>
            <a:chExt cx="1386275" cy="508000"/>
          </a:xfrm>
        </p:grpSpPr>
        <p:sp>
          <p:nvSpPr>
            <p:cNvPr id="11" name="Freeform 11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7391" y="2298564"/>
            <a:ext cx="1693494" cy="16934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678934" y="4601657"/>
            <a:ext cx="1910407" cy="1693494"/>
            <a:chOff x="0" y="0"/>
            <a:chExt cx="503153" cy="4460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4457" y="4878079"/>
            <a:ext cx="1579361" cy="11406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7787391" y="8222985"/>
            <a:ext cx="1910407" cy="1693494"/>
            <a:chOff x="0" y="0"/>
            <a:chExt cx="503153" cy="4460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4336" y="8423010"/>
            <a:ext cx="1136516" cy="142064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660934" y="1038225"/>
            <a:ext cx="12598366" cy="77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6CE8F4"/>
                </a:solidFill>
                <a:latin typeface="Hussar Bold Bold Italics"/>
              </a:rPr>
              <a:t>HISTORISK TILLBAKABLICK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60934" y="2355213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288" dirty="0">
                <a:solidFill>
                  <a:srgbClr val="6CE8F4"/>
                </a:solidFill>
                <a:latin typeface="Raleway Bold Italics"/>
              </a:rPr>
              <a:t>SENT 1960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60934" y="4410576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u="none" spc="288" dirty="0">
                <a:solidFill>
                  <a:srgbClr val="6CE8F4"/>
                </a:solidFill>
                <a:latin typeface="Raleway Bold Italics"/>
              </a:rPr>
              <a:t>TIDIGT 1980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60934" y="7266040"/>
            <a:ext cx="106300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u="none" spc="288" dirty="0">
                <a:solidFill>
                  <a:srgbClr val="6CE8F4"/>
                </a:solidFill>
                <a:latin typeface="Raleway Bold Italics"/>
              </a:rPr>
              <a:t>TIDIGT 1990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29170">
            <a:off x="8876436" y="-1642358"/>
            <a:ext cx="10192751" cy="13099995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79" l="151" r="400" t="205"/>
          <a:stretch>
            <a:fillRect/>
          </a:stretch>
        </p:blipFill>
        <p:spPr>
          <a:xfrm>
            <a:off x="869643" y="1672411"/>
            <a:ext cx="6849669" cy="74455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3939858"/>
            <a:ext cx="6319514" cy="32829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6379"/>
              </a:lnSpc>
              <a:spcBef>
                <a:spcPct val="0"/>
              </a:spcBef>
            </a:pPr>
            <a:r>
              <a:rPr dirty="0" lang="sv-SE" spc="173" sz="5799">
                <a:solidFill>
                  <a:srgbClr val="FFFFFF"/>
                </a:solidFill>
                <a:latin typeface="Raleway Bold Italics"/>
              </a:rPr>
              <a:t>VILKA ÄR DE VIKTIGASTE FASERNA I ETT PROJEKT?</a:t>
            </a:r>
            <a:endParaRPr dirty="0" lang="en-US" spc="173" sz="5799" u="none">
              <a:solidFill>
                <a:srgbClr val="FFFFFF"/>
              </a:solidFill>
              <a:latin typeface="Raleway Bold Itali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4070236"/>
            <a:ext cx="6749710" cy="5382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084" y="2360926"/>
            <a:ext cx="18288000" cy="112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TID FÖR ÖVNING!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786" t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"/>
          <a:stretch>
            <a:fillRect/>
          </a:stretch>
        </p:blipFill>
        <p:spPr>
          <a:xfrm>
            <a:off x="3093590" y="4611841"/>
            <a:ext cx="12328989" cy="56751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33278" y="2666145"/>
            <a:ext cx="12421444" cy="238591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dirty="0" lang="en-US" spc="217" sz="7500">
                <a:solidFill>
                  <a:srgbClr val="004AAD"/>
                </a:solidFill>
                <a:latin typeface="Montserrat Classic Bold"/>
              </a:rPr>
              <a:t>PLANERA DIN SEMESTER!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826730" y="2171700"/>
            <a:ext cx="16634539" cy="657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sv-SE" sz="4800" spc="156" dirty="0">
                <a:solidFill>
                  <a:srgbClr val="FFFFFF"/>
                </a:solidFill>
                <a:latin typeface="Raleway Bold Italics"/>
              </a:rPr>
              <a:t>Ni är en grupp vänner som bestämmer er för att åka på semester tillsammans.
</a:t>
            </a:r>
          </a:p>
          <a:p>
            <a:pPr algn="ctr">
              <a:lnSpc>
                <a:spcPts val="5720"/>
              </a:lnSpc>
            </a:pPr>
            <a:r>
              <a:rPr lang="sv-SE" sz="4800" spc="156" dirty="0">
                <a:solidFill>
                  <a:srgbClr val="FFFFFF"/>
                </a:solidFill>
                <a:latin typeface="Raleway Bold Italics"/>
              </a:rPr>
              <a:t>Uppgiften är att gemensamt planera er semester.</a:t>
            </a:r>
          </a:p>
          <a:p>
            <a:pPr algn="ctr">
              <a:lnSpc>
                <a:spcPts val="5720"/>
              </a:lnSpc>
            </a:pPr>
            <a:r>
              <a:rPr lang="sv-SE" sz="4800" spc="156" dirty="0">
                <a:solidFill>
                  <a:srgbClr val="FFFFFF"/>
                </a:solidFill>
                <a:latin typeface="Raleway Bold Italics"/>
              </a:rPr>
              <a:t>
Identifiera de viktigaste faserna i semesterplaneringen.</a:t>
            </a:r>
          </a:p>
          <a:p>
            <a:pPr algn="ctr">
              <a:lnSpc>
                <a:spcPts val="5720"/>
              </a:lnSpc>
            </a:pPr>
            <a:endParaRPr lang="sv-SE" sz="4800" spc="156" dirty="0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5720"/>
              </a:lnSpc>
            </a:pPr>
            <a:r>
              <a:rPr lang="sv-SE" sz="4800" spc="156" dirty="0">
                <a:solidFill>
                  <a:srgbClr val="FFFFFF"/>
                </a:solidFill>
                <a:latin typeface="Raleway Bold Italics"/>
              </a:rPr>
              <a:t>Sätt de i kronologisk ordning. </a:t>
            </a:r>
          </a:p>
          <a:p>
            <a:pPr algn="ctr">
              <a:lnSpc>
                <a:spcPts val="5720"/>
              </a:lnSpc>
            </a:pPr>
            <a:r>
              <a:rPr lang="sv-SE" sz="4800" spc="156" dirty="0">
                <a:solidFill>
                  <a:srgbClr val="FFFFFF"/>
                </a:solidFill>
                <a:latin typeface="Raleway Bold Italics"/>
              </a:rPr>
              <a:t>Vad kommer först och vad kommer sen? </a:t>
            </a:r>
            <a:endParaRPr lang="en-US" sz="4800" spc="156" dirty="0">
              <a:solidFill>
                <a:srgbClr val="FFFFFF"/>
              </a:solidFill>
              <a:latin typeface="Raleway Bold Itali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3680576"/>
            <a:ext cx="6749710" cy="5382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sv-SE"/>
          </a:p>
        </p:txBody>
      </p:sp>
      <p:grpSp>
        <p:nvGrpSpPr>
          <p:cNvPr id="3" name="Group 3"/>
          <p:cNvGrpSpPr/>
          <p:nvPr/>
        </p:nvGrpSpPr>
        <p:grpSpPr>
          <a:xfrm>
            <a:off x="3282791" y="-346065"/>
            <a:ext cx="10997410" cy="10979129"/>
            <a:chOff x="0" y="0"/>
            <a:chExt cx="14663214" cy="1463883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908305">
              <a:off x="2213317" y="2058822"/>
              <a:ext cx="10236580" cy="105211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959489">
              <a:off x="2573360" y="2472227"/>
              <a:ext cx="10236580" cy="10521195"/>
            </a:xfrm>
            <a:prstGeom prst="rect">
              <a:avLst/>
            </a:prstGeom>
          </p:spPr>
        </p:pic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360268">
              <a:off x="4618597" y="4902208"/>
              <a:ext cx="5426020" cy="5438013"/>
              <a:chOff x="0" y="0"/>
              <a:chExt cx="3761048" cy="37693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12522" y="112776"/>
                <a:ext cx="3585083" cy="3592957"/>
              </a:xfrm>
              <a:custGeom>
                <a:avLst/>
                <a:gdLst/>
                <a:ahLst/>
                <a:cxnLst/>
                <a:rect l="l" t="t" r="r" b="b"/>
                <a:pathLst>
                  <a:path w="3585083" h="3592957">
                    <a:moveTo>
                      <a:pt x="3098292" y="2185162"/>
                    </a:moveTo>
                    <a:lnTo>
                      <a:pt x="3558286" y="2136775"/>
                    </a:lnTo>
                    <a:lnTo>
                      <a:pt x="3585083" y="1653032"/>
                    </a:lnTo>
                    <a:lnTo>
                      <a:pt x="3150870" y="1558163"/>
                    </a:lnTo>
                    <a:cubicBezTo>
                      <a:pt x="3130550" y="1421130"/>
                      <a:pt x="3089656" y="1290066"/>
                      <a:pt x="3031363" y="1168527"/>
                    </a:cubicBezTo>
                    <a:lnTo>
                      <a:pt x="3315970" y="841121"/>
                    </a:lnTo>
                    <a:lnTo>
                      <a:pt x="3005582" y="469138"/>
                    </a:lnTo>
                    <a:lnTo>
                      <a:pt x="2643251" y="684022"/>
                    </a:lnTo>
                    <a:cubicBezTo>
                      <a:pt x="2519934" y="586867"/>
                      <a:pt x="2379218" y="510032"/>
                      <a:pt x="2225548" y="459359"/>
                    </a:cubicBezTo>
                    <a:lnTo>
                      <a:pt x="2197227" y="44450"/>
                    </a:lnTo>
                    <a:lnTo>
                      <a:pt x="1714881" y="0"/>
                    </a:lnTo>
                    <a:lnTo>
                      <a:pt x="1611249" y="402844"/>
                    </a:lnTo>
                    <a:cubicBezTo>
                      <a:pt x="1449324" y="424815"/>
                      <a:pt x="1295400" y="475361"/>
                      <a:pt x="1155192" y="549656"/>
                    </a:cubicBezTo>
                    <a:lnTo>
                      <a:pt x="837057" y="273177"/>
                    </a:lnTo>
                    <a:lnTo>
                      <a:pt x="465074" y="583565"/>
                    </a:lnTo>
                    <a:lnTo>
                      <a:pt x="686435" y="956818"/>
                    </a:lnTo>
                    <a:cubicBezTo>
                      <a:pt x="589280" y="1090803"/>
                      <a:pt x="515493" y="1243457"/>
                      <a:pt x="471678" y="1409573"/>
                    </a:cubicBezTo>
                    <a:lnTo>
                      <a:pt x="26797" y="1456309"/>
                    </a:lnTo>
                    <a:lnTo>
                      <a:pt x="0" y="1940052"/>
                    </a:lnTo>
                    <a:lnTo>
                      <a:pt x="454533" y="2039366"/>
                    </a:lnTo>
                    <a:cubicBezTo>
                      <a:pt x="480441" y="2163953"/>
                      <a:pt x="523367" y="2282825"/>
                      <a:pt x="581025" y="2393188"/>
                    </a:cubicBezTo>
                    <a:lnTo>
                      <a:pt x="269240" y="2752090"/>
                    </a:lnTo>
                    <a:lnTo>
                      <a:pt x="579628" y="3124073"/>
                    </a:lnTo>
                    <a:lnTo>
                      <a:pt x="999617" y="2874899"/>
                    </a:lnTo>
                    <a:cubicBezTo>
                      <a:pt x="1106932" y="2951734"/>
                      <a:pt x="1226058" y="3013583"/>
                      <a:pt x="1354455" y="3057144"/>
                    </a:cubicBezTo>
                    <a:lnTo>
                      <a:pt x="1387983" y="3548634"/>
                    </a:lnTo>
                    <a:lnTo>
                      <a:pt x="1870329" y="3592957"/>
                    </a:lnTo>
                    <a:lnTo>
                      <a:pt x="1993011" y="3115945"/>
                    </a:lnTo>
                    <a:cubicBezTo>
                      <a:pt x="2128774" y="3096387"/>
                      <a:pt x="2258695" y="3056509"/>
                      <a:pt x="2379472" y="2999613"/>
                    </a:cubicBezTo>
                    <a:lnTo>
                      <a:pt x="2747899" y="3319907"/>
                    </a:lnTo>
                    <a:lnTo>
                      <a:pt x="3119882" y="3009519"/>
                    </a:lnTo>
                    <a:lnTo>
                      <a:pt x="2877439" y="2600833"/>
                    </a:lnTo>
                    <a:cubicBezTo>
                      <a:pt x="2973197" y="2477897"/>
                      <a:pt x="3048508" y="2337816"/>
                      <a:pt x="3098165" y="2185162"/>
                    </a:cubicBezTo>
                    <a:moveTo>
                      <a:pt x="1687576" y="2935986"/>
                    </a:moveTo>
                    <a:cubicBezTo>
                      <a:pt x="1058291" y="2877947"/>
                      <a:pt x="595122" y="2320925"/>
                      <a:pt x="653161" y="1691640"/>
                    </a:cubicBezTo>
                    <a:cubicBezTo>
                      <a:pt x="711200" y="1062355"/>
                      <a:pt x="1268222" y="599186"/>
                      <a:pt x="1897507" y="657225"/>
                    </a:cubicBezTo>
                    <a:cubicBezTo>
                      <a:pt x="2526792" y="715264"/>
                      <a:pt x="2989834" y="1272286"/>
                      <a:pt x="2931922" y="1901571"/>
                    </a:cubicBezTo>
                    <a:cubicBezTo>
                      <a:pt x="2874010" y="2530856"/>
                      <a:pt x="2316861" y="2993898"/>
                      <a:pt x="1687576" y="2935986"/>
                    </a:cubicBezTo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63373" y="63500"/>
                <a:ext cx="3617341" cy="3625723"/>
              </a:xfrm>
              <a:custGeom>
                <a:avLst/>
                <a:gdLst/>
                <a:ahLst/>
                <a:cxnLst/>
                <a:rect l="l" t="t" r="r" b="b"/>
                <a:pathLst>
                  <a:path w="3617341" h="3625723">
                    <a:moveTo>
                      <a:pt x="3112897" y="2185797"/>
                    </a:moveTo>
                    <a:lnTo>
                      <a:pt x="3572764" y="2137410"/>
                    </a:lnTo>
                    <a:lnTo>
                      <a:pt x="3574415" y="2153031"/>
                    </a:lnTo>
                    <a:lnTo>
                      <a:pt x="3558667" y="2152142"/>
                    </a:lnTo>
                    <a:lnTo>
                      <a:pt x="3585464" y="1668399"/>
                    </a:lnTo>
                    <a:lnTo>
                      <a:pt x="3601212" y="1669288"/>
                    </a:lnTo>
                    <a:lnTo>
                      <a:pt x="3597910" y="1684655"/>
                    </a:lnTo>
                    <a:lnTo>
                      <a:pt x="3163697" y="1589786"/>
                    </a:lnTo>
                    <a:cubicBezTo>
                      <a:pt x="3157347" y="1588389"/>
                      <a:pt x="3152394" y="1583182"/>
                      <a:pt x="3151505" y="1576705"/>
                    </a:cubicBezTo>
                    <a:cubicBezTo>
                      <a:pt x="3131439" y="1441323"/>
                      <a:pt x="3091180" y="1311783"/>
                      <a:pt x="3033395" y="1191514"/>
                    </a:cubicBezTo>
                    <a:cubicBezTo>
                      <a:pt x="3030727" y="1185799"/>
                      <a:pt x="3031617" y="1179068"/>
                      <a:pt x="3035680" y="1174369"/>
                    </a:cubicBezTo>
                    <a:lnTo>
                      <a:pt x="3320288" y="847090"/>
                    </a:lnTo>
                    <a:lnTo>
                      <a:pt x="3332226" y="857377"/>
                    </a:lnTo>
                    <a:lnTo>
                      <a:pt x="3320161" y="867537"/>
                    </a:lnTo>
                    <a:lnTo>
                      <a:pt x="3009773" y="495554"/>
                    </a:lnTo>
                    <a:lnTo>
                      <a:pt x="3021838" y="485394"/>
                    </a:lnTo>
                    <a:lnTo>
                      <a:pt x="3029839" y="498983"/>
                    </a:lnTo>
                    <a:lnTo>
                      <a:pt x="2667508" y="713994"/>
                    </a:lnTo>
                    <a:cubicBezTo>
                      <a:pt x="2661920" y="717296"/>
                      <a:pt x="2654808" y="716788"/>
                      <a:pt x="2649728" y="712851"/>
                    </a:cubicBezTo>
                    <a:cubicBezTo>
                      <a:pt x="2527935" y="616712"/>
                      <a:pt x="2388743" y="540893"/>
                      <a:pt x="2236851" y="490855"/>
                    </a:cubicBezTo>
                    <a:cubicBezTo>
                      <a:pt x="2230755" y="488823"/>
                      <a:pt x="2226437" y="483362"/>
                      <a:pt x="2226056" y="477012"/>
                    </a:cubicBezTo>
                    <a:lnTo>
                      <a:pt x="2197735" y="61976"/>
                    </a:lnTo>
                    <a:lnTo>
                      <a:pt x="2213483" y="60960"/>
                    </a:lnTo>
                    <a:lnTo>
                      <a:pt x="2212086" y="76708"/>
                    </a:lnTo>
                    <a:lnTo>
                      <a:pt x="1729740" y="32258"/>
                    </a:lnTo>
                    <a:lnTo>
                      <a:pt x="1731137" y="16510"/>
                    </a:lnTo>
                    <a:lnTo>
                      <a:pt x="1746377" y="20447"/>
                    </a:lnTo>
                    <a:lnTo>
                      <a:pt x="1642745" y="423291"/>
                    </a:lnTo>
                    <a:cubicBezTo>
                      <a:pt x="1641094" y="429514"/>
                      <a:pt x="1635887" y="434086"/>
                      <a:pt x="1629537" y="434975"/>
                    </a:cubicBezTo>
                    <a:cubicBezTo>
                      <a:pt x="1469517" y="456692"/>
                      <a:pt x="1317244" y="506603"/>
                      <a:pt x="1178814" y="580136"/>
                    </a:cubicBezTo>
                    <a:cubicBezTo>
                      <a:pt x="1173099" y="583184"/>
                      <a:pt x="1165987" y="582422"/>
                      <a:pt x="1161034" y="578104"/>
                    </a:cubicBezTo>
                    <a:lnTo>
                      <a:pt x="842899" y="301498"/>
                    </a:lnTo>
                    <a:lnTo>
                      <a:pt x="853186" y="289560"/>
                    </a:lnTo>
                    <a:lnTo>
                      <a:pt x="863346" y="301625"/>
                    </a:lnTo>
                    <a:lnTo>
                      <a:pt x="491363" y="612013"/>
                    </a:lnTo>
                    <a:lnTo>
                      <a:pt x="481203" y="599948"/>
                    </a:lnTo>
                    <a:lnTo>
                      <a:pt x="494792" y="591947"/>
                    </a:lnTo>
                    <a:lnTo>
                      <a:pt x="716280" y="965073"/>
                    </a:lnTo>
                    <a:cubicBezTo>
                      <a:pt x="719455" y="970534"/>
                      <a:pt x="719201" y="977265"/>
                      <a:pt x="715518" y="982345"/>
                    </a:cubicBezTo>
                    <a:cubicBezTo>
                      <a:pt x="619506" y="1114679"/>
                      <a:pt x="546608" y="1265682"/>
                      <a:pt x="503301" y="1429893"/>
                    </a:cubicBezTo>
                    <a:cubicBezTo>
                      <a:pt x="501650" y="1436243"/>
                      <a:pt x="496189" y="1440815"/>
                      <a:pt x="489712" y="1441577"/>
                    </a:cubicBezTo>
                    <a:lnTo>
                      <a:pt x="44704" y="1488440"/>
                    </a:lnTo>
                    <a:lnTo>
                      <a:pt x="43053" y="1472819"/>
                    </a:lnTo>
                    <a:lnTo>
                      <a:pt x="58801" y="1473708"/>
                    </a:lnTo>
                    <a:lnTo>
                      <a:pt x="32004" y="1957451"/>
                    </a:lnTo>
                    <a:lnTo>
                      <a:pt x="16256" y="1956562"/>
                    </a:lnTo>
                    <a:lnTo>
                      <a:pt x="19558" y="1941195"/>
                    </a:lnTo>
                    <a:lnTo>
                      <a:pt x="474091" y="2040509"/>
                    </a:lnTo>
                    <a:cubicBezTo>
                      <a:pt x="480187" y="2041779"/>
                      <a:pt x="484886" y="2046605"/>
                      <a:pt x="486156" y="2052701"/>
                    </a:cubicBezTo>
                    <a:cubicBezTo>
                      <a:pt x="511810" y="2175764"/>
                      <a:pt x="554228" y="2293366"/>
                      <a:pt x="611124" y="2402459"/>
                    </a:cubicBezTo>
                    <a:cubicBezTo>
                      <a:pt x="614172" y="2408174"/>
                      <a:pt x="613283" y="2415159"/>
                      <a:pt x="609092" y="2420112"/>
                    </a:cubicBezTo>
                    <a:lnTo>
                      <a:pt x="297307" y="2778760"/>
                    </a:lnTo>
                    <a:lnTo>
                      <a:pt x="285369" y="2768473"/>
                    </a:lnTo>
                    <a:lnTo>
                      <a:pt x="297434" y="2758440"/>
                    </a:lnTo>
                    <a:lnTo>
                      <a:pt x="607822" y="3130550"/>
                    </a:lnTo>
                    <a:lnTo>
                      <a:pt x="595757" y="3140583"/>
                    </a:lnTo>
                    <a:lnTo>
                      <a:pt x="587756" y="3126994"/>
                    </a:lnTo>
                    <a:lnTo>
                      <a:pt x="1007745" y="2877820"/>
                    </a:lnTo>
                    <a:cubicBezTo>
                      <a:pt x="1013079" y="2874645"/>
                      <a:pt x="1019937" y="2874899"/>
                      <a:pt x="1025017" y="2878582"/>
                    </a:cubicBezTo>
                    <a:cubicBezTo>
                      <a:pt x="1131062" y="2954528"/>
                      <a:pt x="1248918" y="3015742"/>
                      <a:pt x="1375791" y="3058795"/>
                    </a:cubicBezTo>
                    <a:cubicBezTo>
                      <a:pt x="1381760" y="3060827"/>
                      <a:pt x="1386078" y="3066288"/>
                      <a:pt x="1386459" y="3072638"/>
                    </a:cubicBezTo>
                    <a:lnTo>
                      <a:pt x="1419987" y="3564128"/>
                    </a:lnTo>
                    <a:lnTo>
                      <a:pt x="1404239" y="3565144"/>
                    </a:lnTo>
                    <a:lnTo>
                      <a:pt x="1405636" y="3549396"/>
                    </a:lnTo>
                    <a:lnTo>
                      <a:pt x="1887982" y="3593846"/>
                    </a:lnTo>
                    <a:lnTo>
                      <a:pt x="1886585" y="3609594"/>
                    </a:lnTo>
                    <a:lnTo>
                      <a:pt x="1871345" y="3605657"/>
                    </a:lnTo>
                    <a:lnTo>
                      <a:pt x="1994027" y="3128391"/>
                    </a:lnTo>
                    <a:cubicBezTo>
                      <a:pt x="1995551" y="3122295"/>
                      <a:pt x="2000758" y="3117596"/>
                      <a:pt x="2006981" y="3116707"/>
                    </a:cubicBezTo>
                    <a:cubicBezTo>
                      <a:pt x="2141220" y="3097276"/>
                      <a:pt x="2269617" y="3058033"/>
                      <a:pt x="2388997" y="3001645"/>
                    </a:cubicBezTo>
                    <a:cubicBezTo>
                      <a:pt x="2394712" y="2998978"/>
                      <a:pt x="2401316" y="2999867"/>
                      <a:pt x="2406015" y="3004058"/>
                    </a:cubicBezTo>
                    <a:lnTo>
                      <a:pt x="2774569" y="3324352"/>
                    </a:lnTo>
                    <a:lnTo>
                      <a:pt x="2764282" y="3336290"/>
                    </a:lnTo>
                    <a:lnTo>
                      <a:pt x="2754122" y="3324225"/>
                    </a:lnTo>
                    <a:lnTo>
                      <a:pt x="3126105" y="3013837"/>
                    </a:lnTo>
                    <a:lnTo>
                      <a:pt x="3136265" y="3025902"/>
                    </a:lnTo>
                    <a:lnTo>
                      <a:pt x="3122676" y="3033903"/>
                    </a:lnTo>
                    <a:lnTo>
                      <a:pt x="2880233" y="2625217"/>
                    </a:lnTo>
                    <a:cubicBezTo>
                      <a:pt x="2876931" y="2619629"/>
                      <a:pt x="2877312" y="2612644"/>
                      <a:pt x="2881376" y="2607437"/>
                    </a:cubicBezTo>
                    <a:cubicBezTo>
                      <a:pt x="2975991" y="2485898"/>
                      <a:pt x="3050540" y="2347468"/>
                      <a:pt x="3099562" y="2196465"/>
                    </a:cubicBezTo>
                    <a:cubicBezTo>
                      <a:pt x="3101467" y="2190496"/>
                      <a:pt x="3106674" y="2186305"/>
                      <a:pt x="3112897" y="2185670"/>
                    </a:cubicBezTo>
                    <a:moveTo>
                      <a:pt x="3116199" y="2217039"/>
                    </a:moveTo>
                    <a:lnTo>
                      <a:pt x="3114548" y="2201418"/>
                    </a:lnTo>
                    <a:lnTo>
                      <a:pt x="3129534" y="2206244"/>
                    </a:lnTo>
                    <a:cubicBezTo>
                      <a:pt x="3079242" y="2360803"/>
                      <a:pt x="3003042" y="2502408"/>
                      <a:pt x="2906268" y="2626868"/>
                    </a:cubicBezTo>
                    <a:lnTo>
                      <a:pt x="2893822" y="2617216"/>
                    </a:lnTo>
                    <a:lnTo>
                      <a:pt x="2907411" y="2609215"/>
                    </a:lnTo>
                    <a:lnTo>
                      <a:pt x="3149727" y="3017901"/>
                    </a:lnTo>
                    <a:cubicBezTo>
                      <a:pt x="3153664" y="3024505"/>
                      <a:pt x="3152267" y="3033141"/>
                      <a:pt x="3146298" y="3038094"/>
                    </a:cubicBezTo>
                    <a:lnTo>
                      <a:pt x="2774315" y="3348482"/>
                    </a:lnTo>
                    <a:cubicBezTo>
                      <a:pt x="2768346" y="3353435"/>
                      <a:pt x="2759710" y="3353308"/>
                      <a:pt x="2753868" y="3348228"/>
                    </a:cubicBezTo>
                    <a:lnTo>
                      <a:pt x="2385314" y="3027934"/>
                    </a:lnTo>
                    <a:lnTo>
                      <a:pt x="2395601" y="3015996"/>
                    </a:lnTo>
                    <a:lnTo>
                      <a:pt x="2402332" y="3030220"/>
                    </a:lnTo>
                    <a:cubicBezTo>
                      <a:pt x="2280158" y="3087878"/>
                      <a:pt x="2148713" y="3128137"/>
                      <a:pt x="2011426" y="3147949"/>
                    </a:cubicBezTo>
                    <a:lnTo>
                      <a:pt x="2009140" y="3132328"/>
                    </a:lnTo>
                    <a:lnTo>
                      <a:pt x="2024380" y="3136265"/>
                    </a:lnTo>
                    <a:lnTo>
                      <a:pt x="1901698" y="3613277"/>
                    </a:lnTo>
                    <a:cubicBezTo>
                      <a:pt x="1899793" y="3620770"/>
                      <a:pt x="1892681" y="3625723"/>
                      <a:pt x="1884934" y="3625088"/>
                    </a:cubicBezTo>
                    <a:lnTo>
                      <a:pt x="1402588" y="3580638"/>
                    </a:lnTo>
                    <a:cubicBezTo>
                      <a:pt x="1394841" y="3579876"/>
                      <a:pt x="1388872" y="3573780"/>
                      <a:pt x="1388364" y="3566033"/>
                    </a:cubicBezTo>
                    <a:lnTo>
                      <a:pt x="1354836" y="3074543"/>
                    </a:lnTo>
                    <a:lnTo>
                      <a:pt x="1370584" y="3073527"/>
                    </a:lnTo>
                    <a:lnTo>
                      <a:pt x="1365504" y="3088513"/>
                    </a:lnTo>
                    <a:cubicBezTo>
                      <a:pt x="1235583" y="3044444"/>
                      <a:pt x="1115060" y="2981833"/>
                      <a:pt x="1006475" y="2904109"/>
                    </a:cubicBezTo>
                    <a:lnTo>
                      <a:pt x="1015619" y="2891282"/>
                    </a:lnTo>
                    <a:lnTo>
                      <a:pt x="1023620" y="2904871"/>
                    </a:lnTo>
                    <a:lnTo>
                      <a:pt x="603631" y="3154045"/>
                    </a:lnTo>
                    <a:cubicBezTo>
                      <a:pt x="597027" y="3157982"/>
                      <a:pt x="588391" y="3156585"/>
                      <a:pt x="583438" y="3150616"/>
                    </a:cubicBezTo>
                    <a:lnTo>
                      <a:pt x="273050" y="2778506"/>
                    </a:lnTo>
                    <a:cubicBezTo>
                      <a:pt x="268097" y="2772537"/>
                      <a:pt x="268224" y="2763901"/>
                      <a:pt x="273304" y="2758059"/>
                    </a:cubicBezTo>
                    <a:lnTo>
                      <a:pt x="585216" y="2399284"/>
                    </a:lnTo>
                    <a:lnTo>
                      <a:pt x="597154" y="2409571"/>
                    </a:lnTo>
                    <a:lnTo>
                      <a:pt x="583184" y="2416810"/>
                    </a:lnTo>
                    <a:cubicBezTo>
                      <a:pt x="524891" y="2305177"/>
                      <a:pt x="481457" y="2184781"/>
                      <a:pt x="455295" y="2058797"/>
                    </a:cubicBezTo>
                    <a:lnTo>
                      <a:pt x="470662" y="2055622"/>
                    </a:lnTo>
                    <a:lnTo>
                      <a:pt x="467360" y="2070989"/>
                    </a:lnTo>
                    <a:lnTo>
                      <a:pt x="12827" y="1971675"/>
                    </a:lnTo>
                    <a:cubicBezTo>
                      <a:pt x="5207" y="1970024"/>
                      <a:pt x="0" y="1963166"/>
                      <a:pt x="508" y="1955419"/>
                    </a:cubicBezTo>
                    <a:lnTo>
                      <a:pt x="27305" y="1471676"/>
                    </a:lnTo>
                    <a:cubicBezTo>
                      <a:pt x="27686" y="1463929"/>
                      <a:pt x="33655" y="1457706"/>
                      <a:pt x="41402" y="1456817"/>
                    </a:cubicBezTo>
                    <a:lnTo>
                      <a:pt x="486283" y="1410081"/>
                    </a:lnTo>
                    <a:lnTo>
                      <a:pt x="487934" y="1425702"/>
                    </a:lnTo>
                    <a:lnTo>
                      <a:pt x="472694" y="1421638"/>
                    </a:lnTo>
                    <a:cubicBezTo>
                      <a:pt x="517017" y="1253617"/>
                      <a:pt x="591693" y="1099058"/>
                      <a:pt x="689864" y="963676"/>
                    </a:cubicBezTo>
                    <a:lnTo>
                      <a:pt x="702564" y="972947"/>
                    </a:lnTo>
                    <a:lnTo>
                      <a:pt x="688975" y="980948"/>
                    </a:lnTo>
                    <a:lnTo>
                      <a:pt x="467741" y="607949"/>
                    </a:lnTo>
                    <a:cubicBezTo>
                      <a:pt x="463804" y="601345"/>
                      <a:pt x="465201" y="592709"/>
                      <a:pt x="471170" y="587756"/>
                    </a:cubicBezTo>
                    <a:lnTo>
                      <a:pt x="843153" y="277495"/>
                    </a:lnTo>
                    <a:cubicBezTo>
                      <a:pt x="849122" y="272542"/>
                      <a:pt x="857758" y="272669"/>
                      <a:pt x="863600" y="277749"/>
                    </a:cubicBezTo>
                    <a:lnTo>
                      <a:pt x="1181735" y="554101"/>
                    </a:lnTo>
                    <a:lnTo>
                      <a:pt x="1171448" y="566039"/>
                    </a:lnTo>
                    <a:lnTo>
                      <a:pt x="1164082" y="552069"/>
                    </a:lnTo>
                    <a:cubicBezTo>
                      <a:pt x="1305814" y="476885"/>
                      <a:pt x="1461516" y="425704"/>
                      <a:pt x="1625346" y="403606"/>
                    </a:cubicBezTo>
                    <a:lnTo>
                      <a:pt x="1627505" y="419227"/>
                    </a:lnTo>
                    <a:lnTo>
                      <a:pt x="1612265" y="415290"/>
                    </a:lnTo>
                    <a:lnTo>
                      <a:pt x="1715897" y="12446"/>
                    </a:lnTo>
                    <a:cubicBezTo>
                      <a:pt x="1717802" y="4953"/>
                      <a:pt x="1724914" y="0"/>
                      <a:pt x="1732661" y="635"/>
                    </a:cubicBezTo>
                    <a:lnTo>
                      <a:pt x="2215007" y="45085"/>
                    </a:lnTo>
                    <a:cubicBezTo>
                      <a:pt x="2222754" y="45847"/>
                      <a:pt x="2228723" y="51943"/>
                      <a:pt x="2229231" y="59690"/>
                    </a:cubicBezTo>
                    <a:lnTo>
                      <a:pt x="2257552" y="474599"/>
                    </a:lnTo>
                    <a:lnTo>
                      <a:pt x="2241804" y="475615"/>
                    </a:lnTo>
                    <a:lnTo>
                      <a:pt x="2246757" y="460629"/>
                    </a:lnTo>
                    <a:cubicBezTo>
                      <a:pt x="2402205" y="511810"/>
                      <a:pt x="2544572" y="589534"/>
                      <a:pt x="2669286" y="687832"/>
                    </a:cubicBezTo>
                    <a:lnTo>
                      <a:pt x="2659507" y="700151"/>
                    </a:lnTo>
                    <a:lnTo>
                      <a:pt x="2651506" y="686562"/>
                    </a:lnTo>
                    <a:lnTo>
                      <a:pt x="3013837" y="471551"/>
                    </a:lnTo>
                    <a:cubicBezTo>
                      <a:pt x="3020441" y="467614"/>
                      <a:pt x="3029077" y="469011"/>
                      <a:pt x="3034030" y="474980"/>
                    </a:cubicBezTo>
                    <a:lnTo>
                      <a:pt x="3344418" y="846963"/>
                    </a:lnTo>
                    <a:cubicBezTo>
                      <a:pt x="3349371" y="852932"/>
                      <a:pt x="3349244" y="861568"/>
                      <a:pt x="3344164" y="867410"/>
                    </a:cubicBezTo>
                    <a:lnTo>
                      <a:pt x="3059430" y="1195197"/>
                    </a:lnTo>
                    <a:lnTo>
                      <a:pt x="3047492" y="1184910"/>
                    </a:lnTo>
                    <a:lnTo>
                      <a:pt x="3061716" y="1178052"/>
                    </a:lnTo>
                    <a:cubicBezTo>
                      <a:pt x="3120771" y="1300988"/>
                      <a:pt x="3162046" y="1433703"/>
                      <a:pt x="3182620" y="1572260"/>
                    </a:cubicBezTo>
                    <a:lnTo>
                      <a:pt x="3166999" y="1574546"/>
                    </a:lnTo>
                    <a:lnTo>
                      <a:pt x="3170301" y="1559179"/>
                    </a:lnTo>
                    <a:lnTo>
                      <a:pt x="3604514" y="1654048"/>
                    </a:lnTo>
                    <a:cubicBezTo>
                      <a:pt x="3612134" y="1655699"/>
                      <a:pt x="3617341" y="1662557"/>
                      <a:pt x="3616833" y="1670304"/>
                    </a:cubicBezTo>
                    <a:lnTo>
                      <a:pt x="3590036" y="2154047"/>
                    </a:lnTo>
                    <a:cubicBezTo>
                      <a:pt x="3589655" y="2161794"/>
                      <a:pt x="3583686" y="2168017"/>
                      <a:pt x="3575939" y="2168906"/>
                    </a:cubicBezTo>
                    <a:lnTo>
                      <a:pt x="3116072" y="2217293"/>
                    </a:lnTo>
                    <a:close/>
                    <a:moveTo>
                      <a:pt x="1702308" y="2967990"/>
                    </a:moveTo>
                    <a:cubicBezTo>
                      <a:pt x="1064387" y="2909189"/>
                      <a:pt x="594868" y="2344420"/>
                      <a:pt x="653669" y="1706499"/>
                    </a:cubicBezTo>
                    <a:lnTo>
                      <a:pt x="653669" y="1706499"/>
                    </a:lnTo>
                    <a:cubicBezTo>
                      <a:pt x="712470" y="1068578"/>
                      <a:pt x="1277239" y="599059"/>
                      <a:pt x="1915160" y="657860"/>
                    </a:cubicBezTo>
                    <a:lnTo>
                      <a:pt x="1913763" y="673608"/>
                    </a:lnTo>
                    <a:lnTo>
                      <a:pt x="1915160" y="657860"/>
                    </a:lnTo>
                    <a:cubicBezTo>
                      <a:pt x="2553081" y="716661"/>
                      <a:pt x="3022473" y="1281430"/>
                      <a:pt x="2963799" y="1919351"/>
                    </a:cubicBezTo>
                    <a:lnTo>
                      <a:pt x="2963799" y="1919351"/>
                    </a:lnTo>
                    <a:cubicBezTo>
                      <a:pt x="2904998" y="2557272"/>
                      <a:pt x="2340229" y="3026791"/>
                      <a:pt x="1702308" y="2967990"/>
                    </a:cubicBezTo>
                    <a:lnTo>
                      <a:pt x="1703705" y="2952242"/>
                    </a:lnTo>
                    <a:lnTo>
                      <a:pt x="1702308" y="2967990"/>
                    </a:lnTo>
                    <a:moveTo>
                      <a:pt x="1705229" y="2936621"/>
                    </a:moveTo>
                    <a:lnTo>
                      <a:pt x="1705229" y="2936621"/>
                    </a:lnTo>
                    <a:cubicBezTo>
                      <a:pt x="2325751" y="2993771"/>
                      <a:pt x="2875153" y="2537079"/>
                      <a:pt x="2932430" y="1916557"/>
                    </a:cubicBezTo>
                    <a:lnTo>
                      <a:pt x="2948178" y="1917954"/>
                    </a:lnTo>
                    <a:lnTo>
                      <a:pt x="2932430" y="1916557"/>
                    </a:lnTo>
                    <a:cubicBezTo>
                      <a:pt x="2989580" y="1295908"/>
                      <a:pt x="2532888" y="746506"/>
                      <a:pt x="1912239" y="689356"/>
                    </a:cubicBezTo>
                    <a:lnTo>
                      <a:pt x="1912239" y="689356"/>
                    </a:lnTo>
                    <a:cubicBezTo>
                      <a:pt x="1291717" y="632206"/>
                      <a:pt x="742188" y="1088898"/>
                      <a:pt x="685038" y="1709547"/>
                    </a:cubicBezTo>
                    <a:lnTo>
                      <a:pt x="669290" y="1708150"/>
                    </a:lnTo>
                    <a:lnTo>
                      <a:pt x="685038" y="1709547"/>
                    </a:lnTo>
                    <a:cubicBezTo>
                      <a:pt x="627888" y="2330069"/>
                      <a:pt x="1084580" y="2879598"/>
                      <a:pt x="1705229" y="2936748"/>
                    </a:cubicBezTo>
                    <a:close/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84116" y="1774971"/>
              <a:ext cx="2484565" cy="247835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068704" y="3105501"/>
              <a:ext cx="2310085" cy="229564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892477" y="8674030"/>
              <a:ext cx="2545164" cy="247835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466832" y="11411631"/>
              <a:ext cx="2363730" cy="247835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515951" y="9533800"/>
              <a:ext cx="2388513" cy="247835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117" y="5325647"/>
              <a:ext cx="2294036" cy="231428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200641" y="7124618"/>
              <a:ext cx="2532383" cy="954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2"/>
                </a:lnSpc>
              </a:pPr>
              <a:r>
                <a:rPr lang="en-US" sz="4344" spc="-34">
                  <a:solidFill>
                    <a:srgbClr val="004AAD"/>
                  </a:solidFill>
                  <a:latin typeface="Hussar Bold"/>
                </a:rPr>
                <a:t>P.C.M.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663406" y="268605"/>
            <a:ext cx="4411157" cy="6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408D71"/>
                </a:solidFill>
                <a:latin typeface="League Spartan Bold"/>
              </a:rPr>
              <a:t>1.</a:t>
            </a:r>
          </a:p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408D71"/>
                </a:solidFill>
                <a:latin typeface="League Spartan Bold"/>
              </a:rPr>
              <a:t>VÄGLEDANDE PROGRAMPLANERING</a:t>
            </a:r>
            <a:endParaRPr lang="en-US" sz="1800" u="none" dirty="0">
              <a:solidFill>
                <a:srgbClr val="408D71"/>
              </a:solidFill>
              <a:latin typeface="League Sparta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58474" y="1165213"/>
            <a:ext cx="2775482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F57C26"/>
                </a:solidFill>
                <a:latin typeface="League Spartan Bold"/>
              </a:rPr>
              <a:t>2.
IDENTIFIKATION</a:t>
            </a:r>
            <a:endParaRPr lang="en-US" sz="1800" u="none" dirty="0">
              <a:solidFill>
                <a:srgbClr val="F57C26"/>
              </a:solidFill>
              <a:latin typeface="League Spartan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670256" y="5427069"/>
            <a:ext cx="2061859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32ACE1"/>
                </a:solidFill>
                <a:latin typeface="League Spartan Bold"/>
              </a:rPr>
              <a:t>3.
FORMULERING</a:t>
            </a:r>
            <a:endParaRPr lang="en-US" sz="1800" u="none" dirty="0">
              <a:solidFill>
                <a:srgbClr val="32ACE1"/>
              </a:solidFill>
              <a:latin typeface="League Spartan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04931" y="7609001"/>
            <a:ext cx="1908873" cy="6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74C46D"/>
                </a:solidFill>
                <a:latin typeface="League Spartan Bold"/>
              </a:rPr>
              <a:t>4.
FINANSIERING</a:t>
            </a:r>
            <a:endParaRPr lang="en-US" sz="1800" u="none" dirty="0">
              <a:solidFill>
                <a:srgbClr val="74C46D"/>
              </a:solidFill>
              <a:latin typeface="League Sparta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63427" y="6009999"/>
            <a:ext cx="2258376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CA314C"/>
                </a:solidFill>
                <a:latin typeface="League Spartan Bold"/>
              </a:rPr>
              <a:t>5.
GENOMFÖRANDE</a:t>
            </a:r>
            <a:endParaRPr lang="en-US" sz="1800" u="none" dirty="0">
              <a:solidFill>
                <a:srgbClr val="CA314C"/>
              </a:solidFill>
              <a:latin typeface="League Sparta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94226" y="2952012"/>
            <a:ext cx="1869180" cy="6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4657A0"/>
                </a:solidFill>
                <a:latin typeface="League Spartan Bold"/>
              </a:rPr>
              <a:t>6.
UTVÄRDERING</a:t>
            </a:r>
            <a:endParaRPr lang="en-US" sz="1800" u="none" dirty="0">
              <a:solidFill>
                <a:srgbClr val="4657A0"/>
              </a:solidFill>
              <a:latin typeface="League Spartan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47651" y="3034257"/>
            <a:ext cx="3187969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57C26"/>
                </a:solidFill>
                <a:latin typeface="League Spartan Bold"/>
              </a:rPr>
              <a:t>2. IDENTIFIERING</a:t>
            </a:r>
            <a:endParaRPr lang="en-US" sz="2400" u="none" dirty="0">
              <a:solidFill>
                <a:srgbClr val="F57C26"/>
              </a:solidFill>
              <a:latin typeface="League Sparta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196319" y="3608056"/>
            <a:ext cx="351416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  <a:spcBef>
                <a:spcPct val="0"/>
              </a:spcBef>
            </a:pPr>
            <a:r>
              <a:rPr lang="sv-SE" spc="18" dirty="0">
                <a:solidFill>
                  <a:srgbClr val="F57C26"/>
                </a:solidFill>
                <a:latin typeface="Agrandir"/>
              </a:rPr>
              <a:t>Denna fas fokuserar på att definiera behoven och projektets mål och förväntade resultat.</a:t>
            </a:r>
            <a:endParaRPr lang="en-US" sz="1800" spc="18" dirty="0">
              <a:solidFill>
                <a:srgbClr val="F57C26"/>
              </a:solidFill>
              <a:latin typeface="Agrandi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2ACE1"/>
                </a:solidFill>
                <a:latin typeface="League Spartan Bold"/>
              </a:rPr>
              <a:t>3. FORMULERING</a:t>
            </a:r>
            <a:endParaRPr lang="en-US" sz="2400" u="none" dirty="0">
              <a:solidFill>
                <a:srgbClr val="32ACE1"/>
              </a:solidFill>
              <a:latin typeface="League Sparta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196319" y="6167462"/>
            <a:ext cx="440388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" lvl="1">
              <a:lnSpc>
                <a:spcPts val="1980"/>
              </a:lnSpc>
            </a:pPr>
            <a:r>
              <a:rPr lang="sv-SE" spc="18" dirty="0">
                <a:solidFill>
                  <a:srgbClr val="32ACE1"/>
                </a:solidFill>
                <a:latin typeface="Agrandir"/>
              </a:rPr>
              <a:t>Här hanteras frågor relaterade till projektansökan samt planeringen av alla aktiviteter i projektet, inklusive roller och resurser.</a:t>
            </a:r>
            <a:endParaRPr lang="en-US" sz="1800" spc="18" dirty="0">
              <a:solidFill>
                <a:srgbClr val="32ACE1"/>
              </a:solidFill>
              <a:latin typeface="Agrandi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63674" y="1414260"/>
            <a:ext cx="676192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408D71"/>
                </a:solidFill>
                <a:latin typeface="League Spartan Bold"/>
              </a:rPr>
              <a:t>1. VÄGLEDANDE PROGRAMPLANERING</a:t>
            </a:r>
            <a:endParaRPr lang="en-US" sz="2400" u="none" dirty="0">
              <a:solidFill>
                <a:srgbClr val="408D71"/>
              </a:solidFill>
              <a:latin typeface="League Spartan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50580" y="1974374"/>
            <a:ext cx="457286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sv-SE" spc="18" dirty="0">
                <a:solidFill>
                  <a:srgbClr val="408D71"/>
                </a:solidFill>
                <a:latin typeface="Agrandir"/>
              </a:rPr>
              <a:t>Denna fas är central i uppstartsprocessen och syftar i att etablera en tydlig </a:t>
            </a:r>
            <a:r>
              <a:rPr lang="sv-SE" spc="18" dirty="0" err="1">
                <a:solidFill>
                  <a:srgbClr val="408D71"/>
                </a:solidFill>
                <a:latin typeface="Agrandir"/>
              </a:rPr>
              <a:t>biid</a:t>
            </a:r>
            <a:r>
              <a:rPr lang="sv-SE" spc="18" dirty="0">
                <a:solidFill>
                  <a:srgbClr val="408D71"/>
                </a:solidFill>
                <a:latin typeface="Agrandir"/>
              </a:rPr>
              <a:t> av projektets partners och vad de har gemensamt.</a:t>
            </a:r>
            <a:endParaRPr lang="en-US" sz="1800" spc="18" dirty="0">
              <a:solidFill>
                <a:srgbClr val="408D71"/>
              </a:solidFill>
              <a:latin typeface="Agrandi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74C46D"/>
                </a:solidFill>
                <a:latin typeface="League Spartan Bold"/>
              </a:rPr>
              <a:t>4. FINANSIERING</a:t>
            </a:r>
            <a:endParaRPr lang="en-US" sz="2400" u="none" dirty="0">
              <a:solidFill>
                <a:srgbClr val="74C46D"/>
              </a:solidFill>
              <a:latin typeface="League Sparta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863685" y="8605636"/>
            <a:ext cx="559572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sv-SE" spc="18" dirty="0">
                <a:solidFill>
                  <a:srgbClr val="74C46D"/>
                </a:solidFill>
                <a:latin typeface="Agrandir"/>
              </a:rPr>
              <a:t>Denna fas ligger mellan ansökan och projektstart  projektet en verksamhet och inkluderar bedömning av finansiärer samt en intern mobilisering av resurser. </a:t>
            </a:r>
            <a:endParaRPr lang="en-US" sz="1800" spc="18" dirty="0">
              <a:solidFill>
                <a:srgbClr val="74C46D"/>
              </a:solidFill>
              <a:latin typeface="Agrandi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CA314C"/>
                </a:solidFill>
                <a:latin typeface="League Spartan Bold"/>
              </a:rPr>
              <a:t>5. GENOMFÖRANDE</a:t>
            </a:r>
            <a:endParaRPr lang="en-US" sz="2400" u="none" dirty="0">
              <a:solidFill>
                <a:srgbClr val="CA314C"/>
              </a:solidFill>
              <a:latin typeface="League Sparta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60231" y="7741116"/>
            <a:ext cx="464738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sv-SE" spc="18" dirty="0">
                <a:solidFill>
                  <a:srgbClr val="DD2E44"/>
                </a:solidFill>
                <a:latin typeface="Agrandir"/>
              </a:rPr>
              <a:t>Denna fas avser genomförandet av projektet och omfattar att verkställa alla aktiviteter och upprätta rutiner för styrning och uppföljning så att projektmålen uppnås.</a:t>
            </a:r>
            <a:endParaRPr lang="en-US" sz="1800" spc="18" dirty="0">
              <a:solidFill>
                <a:srgbClr val="DD2E44"/>
              </a:solidFill>
              <a:latin typeface="Agrandi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33480" y="4886885"/>
            <a:ext cx="430136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sv-SE" spc="18" dirty="0">
                <a:solidFill>
                  <a:srgbClr val="4657A0"/>
                </a:solidFill>
                <a:latin typeface="Agrandir"/>
              </a:rPr>
              <a:t>Denna fas fokuserar på en summerande utvärdering av projektet i sin helhet inklusive de faktiska resultaten Denna fas kan i sin tur lägga grunden för ytterligare utvecklings- och uppföljningsaktiviteter.</a:t>
            </a:r>
            <a:endParaRPr lang="en-US" sz="1800" spc="18" dirty="0">
              <a:solidFill>
                <a:srgbClr val="4657A0"/>
              </a:solidFill>
              <a:latin typeface="Agrandi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3492" y="463714"/>
            <a:ext cx="6473973" cy="187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 dirty="0">
                <a:solidFill>
                  <a:srgbClr val="004AAD"/>
                </a:solidFill>
                <a:latin typeface="Montserrat Classic Bold"/>
              </a:rPr>
              <a:t>STRATEGI FÖR PROJEKTCYKEL-HANTERING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1107" y="4309670"/>
            <a:ext cx="384865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4657A0"/>
                </a:solidFill>
                <a:latin typeface="League Spartan Bold"/>
              </a:rPr>
              <a:t>6.UTVÄRDERING</a:t>
            </a:r>
            <a:endParaRPr lang="en-US" sz="2399" u="none" dirty="0">
              <a:solidFill>
                <a:srgbClr val="4657A0"/>
              </a:solidFill>
              <a:latin typeface="League Spartan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64075" y="2998311"/>
            <a:ext cx="3187969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57C26"/>
                </a:solidFill>
                <a:latin typeface="League Spartan Bold"/>
              </a:rPr>
              <a:t>2. IDENTIFIERING</a:t>
            </a:r>
            <a:endParaRPr lang="en-US" sz="2400" u="none" dirty="0">
              <a:solidFill>
                <a:srgbClr val="F57C26"/>
              </a:solidFill>
              <a:latin typeface="League Spartan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2ACE1"/>
                </a:solidFill>
                <a:latin typeface="League Spartan Bold"/>
              </a:rPr>
              <a:t>3. FORMULERING</a:t>
            </a:r>
            <a:endParaRPr lang="en-US" sz="2400" u="none" dirty="0">
              <a:solidFill>
                <a:srgbClr val="32ACE1"/>
              </a:solidFill>
              <a:latin typeface="League Spartan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63674" y="1414260"/>
            <a:ext cx="676192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408D71"/>
                </a:solidFill>
                <a:latin typeface="League Spartan Bold"/>
              </a:rPr>
              <a:t>1. VÄGLEDANDE PROGRAMPLANERING</a:t>
            </a:r>
            <a:endParaRPr lang="en-US" sz="2400" u="none" dirty="0">
              <a:solidFill>
                <a:srgbClr val="408D71"/>
              </a:solidFill>
              <a:latin typeface="League Sparta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74C46D"/>
                </a:solidFill>
                <a:latin typeface="League Spartan Bold"/>
              </a:rPr>
              <a:t>4. FINANSIERING</a:t>
            </a:r>
            <a:endParaRPr lang="en-US" sz="2400" u="none" dirty="0">
              <a:solidFill>
                <a:srgbClr val="74C46D"/>
              </a:solidFill>
              <a:latin typeface="League Sparta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CA314C"/>
                </a:solidFill>
                <a:latin typeface="League Spartan Bold"/>
              </a:rPr>
              <a:t>5. GENOMFÖRANDE</a:t>
            </a:r>
            <a:endParaRPr lang="en-US" sz="2400" u="none" dirty="0">
              <a:solidFill>
                <a:srgbClr val="CA314C"/>
              </a:solidFill>
              <a:latin typeface="League Sparta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3492" y="463714"/>
            <a:ext cx="6473973" cy="187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 dirty="0">
                <a:solidFill>
                  <a:srgbClr val="004AAD"/>
                </a:solidFill>
                <a:latin typeface="Montserrat Classic Bold"/>
              </a:rPr>
              <a:t>STRATEGI FÖR PROJEKTCYKEL-HANTERING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1107" y="4309670"/>
            <a:ext cx="384865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4657A0"/>
                </a:solidFill>
                <a:latin typeface="League Spartan Bold"/>
              </a:rPr>
              <a:t>6.UTVÄRDERING</a:t>
            </a:r>
            <a:endParaRPr lang="en-US" sz="2399" u="none" dirty="0">
              <a:solidFill>
                <a:srgbClr val="4657A0"/>
              </a:solidFill>
              <a:latin typeface="League Spartan Bold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E3CD65BF-E127-9637-B7E1-11236809A51F}"/>
              </a:ext>
            </a:extLst>
          </p:cNvPr>
          <p:cNvSpPr txBox="1"/>
          <p:nvPr/>
        </p:nvSpPr>
        <p:spPr>
          <a:xfrm>
            <a:off x="7650580" y="1974374"/>
            <a:ext cx="4572864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408D71"/>
                </a:solidFill>
                <a:latin typeface="Agrandir"/>
              </a:rPr>
              <a:t>Vilka är vi?
Vilka intressen kan vi dela?
Vem ska vara inblandad?</a:t>
            </a:r>
            <a:endParaRPr lang="en-US" sz="1800" spc="18" dirty="0">
              <a:solidFill>
                <a:srgbClr val="408D71"/>
              </a:solidFill>
              <a:latin typeface="Agrandir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2CCE7C9A-17DC-B72B-D31E-57C1AA9469DF}"/>
              </a:ext>
            </a:extLst>
          </p:cNvPr>
          <p:cNvSpPr txBox="1"/>
          <p:nvPr/>
        </p:nvSpPr>
        <p:spPr>
          <a:xfrm>
            <a:off x="12196319" y="3608056"/>
            <a:ext cx="44038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F57C26"/>
                </a:solidFill>
                <a:latin typeface="Agrandir"/>
              </a:rPr>
              <a:t>Vilka behov måste man ta itu med?
Vilka mål och förväntade resultat?
Vilken målgrupp och intressenter?</a:t>
            </a:r>
            <a:endParaRPr lang="en-US" sz="1800" spc="18" dirty="0">
              <a:solidFill>
                <a:srgbClr val="F57C26"/>
              </a:solidFill>
              <a:latin typeface="Agrandir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C7B36661-3AFA-CA91-2607-95F04BFFB1F4}"/>
              </a:ext>
            </a:extLst>
          </p:cNvPr>
          <p:cNvSpPr txBox="1"/>
          <p:nvPr/>
        </p:nvSpPr>
        <p:spPr>
          <a:xfrm>
            <a:off x="12196319" y="6157162"/>
            <a:ext cx="440388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32ACE1"/>
                </a:solidFill>
                <a:latin typeface="Agrandir"/>
              </a:rPr>
              <a:t>Hur planeras projektet?
Vad krävs i en ansökan?
Finns all information tillgänglig?</a:t>
            </a:r>
            <a:endParaRPr lang="en-US" sz="1800" spc="18" dirty="0">
              <a:solidFill>
                <a:srgbClr val="32ACE1"/>
              </a:solidFill>
              <a:latin typeface="Agrandir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4A6B950-65CE-3DA0-5396-1583B65CDAE9}"/>
              </a:ext>
            </a:extLst>
          </p:cNvPr>
          <p:cNvSpPr txBox="1"/>
          <p:nvPr/>
        </p:nvSpPr>
        <p:spPr>
          <a:xfrm>
            <a:off x="10735586" y="8602972"/>
            <a:ext cx="559572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74C46D"/>
                </a:solidFill>
                <a:latin typeface="Agrandir"/>
              </a:rPr>
              <a:t>Är ansökan berättigad, giltig ?</a:t>
            </a:r>
            <a:endParaRPr lang="en-US" sz="1800" spc="18" dirty="0">
              <a:solidFill>
                <a:srgbClr val="74C46D"/>
              </a:solidFill>
              <a:latin typeface="Agrandir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76371B62-4E7E-FD80-7F2D-3B8319D32F31}"/>
              </a:ext>
            </a:extLst>
          </p:cNvPr>
          <p:cNvSpPr txBox="1"/>
          <p:nvPr/>
        </p:nvSpPr>
        <p:spPr>
          <a:xfrm>
            <a:off x="2155536" y="7818666"/>
            <a:ext cx="515284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DD2E44"/>
                </a:solidFill>
                <a:latin typeface="Agrandir"/>
              </a:rPr>
              <a:t>Är arbetsplanen tydlig och fördelad mellan parterna?
Är roller och funktioner etablerade?
Är alla aktörer involverade?</a:t>
            </a:r>
            <a:endParaRPr lang="en-US" sz="1800" spc="18" dirty="0">
              <a:solidFill>
                <a:srgbClr val="DD2E44"/>
              </a:solidFill>
              <a:latin typeface="Agrandir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75AA11AC-D715-665B-B270-5D88E90359D8}"/>
              </a:ext>
            </a:extLst>
          </p:cNvPr>
          <p:cNvSpPr txBox="1"/>
          <p:nvPr/>
        </p:nvSpPr>
        <p:spPr>
          <a:xfrm>
            <a:off x="1476779" y="4943219"/>
            <a:ext cx="430136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sv-SE" spc="18" dirty="0">
                <a:solidFill>
                  <a:srgbClr val="4657A0"/>
                </a:solidFill>
                <a:latin typeface="Agrandir"/>
              </a:rPr>
              <a:t>Vilka resultat har uppnåtts?
Hur marknadsförs och implementeras dessa inom och utanför partnerskapet?
Vilken vidareutveckling av resultaten är möjlig?</a:t>
            </a:r>
            <a:endParaRPr lang="en-US" sz="1800" spc="18" dirty="0">
              <a:solidFill>
                <a:srgbClr val="4657A0"/>
              </a:solidFill>
              <a:latin typeface="Agrandir"/>
            </a:endParaRPr>
          </a:p>
        </p:txBody>
      </p:sp>
    </p:spTree>
    <p:extLst>
      <p:ext uri="{BB962C8B-B14F-4D97-AF65-F5344CB8AC3E}">
        <p14:creationId xmlns:p14="http://schemas.microsoft.com/office/powerpoint/2010/main" val="342958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DEL 2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24800" y="4041972"/>
            <a:ext cx="9888035" cy="316048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12272"/>
              </a:lnSpc>
            </a:pPr>
            <a:r>
              <a:rPr dirty="0" lang="en-US" spc="603" sz="10400">
                <a:solidFill>
                  <a:srgbClr val="FFFFFF"/>
                </a:solidFill>
                <a:latin typeface="Hussar Bold"/>
              </a:rPr>
              <a:t>VAD ÄR ETT PROJEKT?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6717214"/>
            <a:ext cx="11684954" cy="27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VÄGLEDANDE PROGRAMPLANERING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8586" y="1755192"/>
            <a:ext cx="6793601" cy="67766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6366" y="2234120"/>
            <a:ext cx="9465293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sv-SE" sz="6234" dirty="0">
                <a:solidFill>
                  <a:srgbClr val="FFFFFF"/>
                </a:solidFill>
                <a:latin typeface="Ranga"/>
              </a:rPr>
              <a:t>Att lägga grunden för ett gemensamt arbete...</a:t>
            </a:r>
            <a:endParaRPr lang="en-US" sz="6234" dirty="0">
              <a:solidFill>
                <a:srgbClr val="FFFFFF"/>
              </a:solidFill>
              <a:latin typeface="Ranga"/>
            </a:endParaR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1" r="10"/>
          <a:stretch>
            <a:fillRect/>
          </a:stretch>
        </p:blipFill>
        <p:spPr>
          <a:xfrm>
            <a:off x="0" y="514350"/>
            <a:ext cx="7123284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885837"/>
            <a:ext cx="5432987" cy="7556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5900"/>
              </a:lnSpc>
              <a:spcBef>
                <a:spcPct val="0"/>
              </a:spcBef>
            </a:pPr>
            <a:r>
              <a:rPr dirty="0" lang="en-US" spc="290" sz="5000">
                <a:solidFill>
                  <a:srgbClr val="000000"/>
                </a:solidFill>
                <a:latin typeface="Hussar Bold"/>
              </a:rPr>
              <a:t>VILKA VI ÄR</a:t>
            </a:r>
            <a:endParaRPr dirty="0" lang="en-US" spc="290" sz="5000" u="none">
              <a:solidFill>
                <a:srgbClr val="000000"/>
              </a:solidFill>
              <a:latin typeface="Huss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3955824"/>
            <a:ext cx="8462169" cy="7556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5900"/>
              </a:lnSpc>
              <a:spcBef>
                <a:spcPct val="0"/>
              </a:spcBef>
            </a:pPr>
            <a:r>
              <a:rPr dirty="0" lang="en-US" spc="290" sz="5000">
                <a:solidFill>
                  <a:srgbClr val="000000"/>
                </a:solidFill>
                <a:latin typeface="Hussar Bold"/>
              </a:rPr>
              <a:t>VAD KAN VI DELA</a:t>
            </a:r>
            <a:endParaRPr dirty="0" lang="en-US" spc="290" sz="5000" u="none">
              <a:solidFill>
                <a:srgbClr val="000000"/>
              </a:solidFill>
              <a:latin typeface="Huss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1673955"/>
            <a:ext cx="8381417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Raleway"/>
              </a:rPr>
              <a:t>Vad präglar vår lokala kontext och varför vi är intresserade av temat/frågeställningen</a:t>
            </a:r>
            <a:endParaRPr dirty="0" lang="en-US" spc="27" sz="2799" u="none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4754245"/>
            <a:ext cx="8381417" cy="119263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Raleway"/>
              </a:rPr>
              <a:t>Vilka aspekter av temat/frågeställningen svarar på ett gemensamt behov av utbyte och fördjupning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91310" y="885837"/>
            <a:ext cx="829927" cy="154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49691" y="3948006"/>
            <a:ext cx="1313166" cy="15269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7823" y="1595153"/>
            <a:ext cx="2045725" cy="3924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7269" y="2955140"/>
            <a:ext cx="665107" cy="3525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07719" y="1575595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VILKA VI ÄR</a:t>
            </a:r>
            <a:endParaRPr lang="en-US" sz="6000" u="none" spc="348" dirty="0">
              <a:solidFill>
                <a:srgbClr val="000000"/>
              </a:solidFill>
              <a:latin typeface="Huss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48101" y="2937401"/>
            <a:ext cx="1076327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sv-SE" sz="2799" spc="27" dirty="0">
                <a:solidFill>
                  <a:srgbClr val="FFFFFF"/>
                </a:solidFill>
                <a:latin typeface="Raleway"/>
              </a:rPr>
              <a:t>Frågeformulär</a:t>
            </a:r>
          </a:p>
          <a:p>
            <a:pPr>
              <a:lnSpc>
                <a:spcPts val="3079"/>
              </a:lnSpc>
            </a:pPr>
            <a:r>
              <a:rPr lang="sv-SE" sz="2799" spc="27" dirty="0">
                <a:solidFill>
                  <a:srgbClr val="FFFFFF"/>
                </a:solidFill>
                <a:latin typeface="Raleway"/>
              </a:rPr>
              <a:t>
Resultat av den första fokusgruppen</a:t>
            </a:r>
          </a:p>
          <a:p>
            <a:pPr>
              <a:lnSpc>
                <a:spcPts val="3079"/>
              </a:lnSpc>
            </a:pPr>
            <a:r>
              <a:rPr lang="sv-SE" sz="2799" spc="27" dirty="0">
                <a:solidFill>
                  <a:srgbClr val="FFFFFF"/>
                </a:solidFill>
                <a:latin typeface="Raleway"/>
              </a:rPr>
              <a:t>
Första delen av skolornas internationella strategi (för dem som gjorde det)</a:t>
            </a:r>
            <a:endParaRPr lang="en-US" sz="2799" spc="27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5357" y="3755200"/>
            <a:ext cx="665107" cy="3525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07719" y="4595049"/>
            <a:ext cx="665107" cy="352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995" y="1595153"/>
            <a:ext cx="2811032" cy="3924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07719" y="1527208"/>
            <a:ext cx="10367189" cy="91364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7079"/>
              </a:lnSpc>
              <a:spcBef>
                <a:spcPct val="0"/>
              </a:spcBef>
            </a:pPr>
            <a:r>
              <a:rPr dirty="0" lang="en-US" spc="347" sz="5999">
                <a:solidFill>
                  <a:srgbClr val="000000"/>
                </a:solidFill>
                <a:latin typeface="Hussar Bold"/>
              </a:rPr>
              <a:t>VAD KAN VI DELA</a:t>
            </a:r>
            <a:endParaRPr dirty="0" lang="en-US" spc="347" sz="5999" u="none">
              <a:solidFill>
                <a:srgbClr val="000000"/>
              </a:solidFill>
              <a:latin typeface="Huss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07719" y="2587698"/>
            <a:ext cx="11436413" cy="79508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Raleway"/>
              </a:rPr>
              <a:t>Matchning av gemensamma intressen för att identifiera ett övergripande mål och centrala frågeställningar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5365640" y="4248458"/>
            <a:ext cx="557135" cy="413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375213" y="5218730"/>
            <a:ext cx="775506" cy="9292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98476" y="5229038"/>
            <a:ext cx="766904" cy="918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4093" y="4816838"/>
            <a:ext cx="703470" cy="7034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73847" y="4291390"/>
            <a:ext cx="5894836" cy="3657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2799"/>
              </a:lnSpc>
            </a:pPr>
            <a:r>
              <a:rPr lang="en-US" spc="27" sz="2799">
                <a:solidFill>
                  <a:srgbClr val="FFFFFF"/>
                </a:solidFill>
                <a:latin typeface="Agrandir Bold"/>
              </a:rPr>
              <a:t>TEMATISKA ASPEKTER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49447" y="5494793"/>
            <a:ext cx="653193" cy="653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2640" y="6028916"/>
            <a:ext cx="580553" cy="5805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65380" y="4743510"/>
            <a:ext cx="703470" cy="7034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17794" y="6147986"/>
            <a:ext cx="703470" cy="703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517805" y="5444516"/>
            <a:ext cx="703470" cy="7034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44207" y="4998517"/>
            <a:ext cx="131621" cy="1316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5150917"/>
            <a:ext cx="131621" cy="1316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36830" y="5168573"/>
            <a:ext cx="131621" cy="1316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244423" y="5622702"/>
            <a:ext cx="131621" cy="1316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310233" y="5821390"/>
            <a:ext cx="131621" cy="13162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441854" y="5688512"/>
            <a:ext cx="131621" cy="1316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030675" y="6319193"/>
            <a:ext cx="131621" cy="1316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6319193"/>
            <a:ext cx="131621" cy="1316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899054" y="6145712"/>
            <a:ext cx="131621" cy="1316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272098" y="6499722"/>
            <a:ext cx="131621" cy="13162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517805" y="6450814"/>
            <a:ext cx="131621" cy="13162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337909" y="6277333"/>
            <a:ext cx="131621" cy="13162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8385495" y="4866896"/>
            <a:ext cx="131621" cy="1316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583616" y="4998517"/>
            <a:ext cx="131621" cy="13162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385495" y="5152920"/>
            <a:ext cx="131621" cy="13162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670205" y="5664630"/>
            <a:ext cx="131621" cy="13162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8803730" y="5887200"/>
            <a:ext cx="131621" cy="1316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8869541" y="5683358"/>
            <a:ext cx="131621" cy="13162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5466183" y="7319879"/>
            <a:ext cx="557135" cy="41329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2"/>
          <a:srcRect l="1" r="259"/>
          <a:stretch>
            <a:fillRect/>
          </a:stretch>
        </p:blipFill>
        <p:spPr>
          <a:xfrm>
            <a:off x="11499888" y="6711943"/>
            <a:ext cx="2108209" cy="1848225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899054" y="7422957"/>
            <a:ext cx="5894836" cy="3657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2799"/>
              </a:lnSpc>
            </a:pPr>
            <a:r>
              <a:rPr dirty="0" lang="en-US" spc="27" sz="2799">
                <a:solidFill>
                  <a:srgbClr val="FFFFFF"/>
                </a:solidFill>
                <a:latin typeface="Agrandir Bold"/>
              </a:rPr>
              <a:t>CENTRAL FRÅGA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90057" y="7203830"/>
            <a:ext cx="766904" cy="91894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370433" y="7193523"/>
            <a:ext cx="775506" cy="92925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11130536" y="7102978"/>
            <a:ext cx="564206" cy="20170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6630658" y="5448165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13322056" y="7137268"/>
            <a:ext cx="564206" cy="20170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6066452" y="4949213"/>
            <a:ext cx="564206" cy="20170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5702640" y="5619686"/>
            <a:ext cx="564206" cy="20170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 flipV="1" rot="-2350267">
            <a:off x="6230700" y="5995965"/>
            <a:ext cx="564206" cy="201704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7740324" y="4966870"/>
            <a:ext cx="564206" cy="201704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8085220" y="5666056"/>
            <a:ext cx="564206" cy="201704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V="1" rot="-2350267">
            <a:off x="7438986" y="6540525"/>
            <a:ext cx="564206" cy="201704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 rot="5400000">
            <a:off x="12399013" y="5857759"/>
            <a:ext cx="902104" cy="478115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7654382" y="5448165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865094" y="4167380"/>
            <a:ext cx="7844559" cy="119263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079"/>
              </a:lnSpc>
            </a:pPr>
            <a:r>
              <a:rPr dirty="0" lang="sv-SE" spc="27" sz="2799">
                <a:solidFill>
                  <a:srgbClr val="FFFFFF"/>
                </a:solidFill>
                <a:latin typeface="Agrandir"/>
              </a:rPr>
              <a:t>Vilka förekommer mest?
Hur hänger de ihop?
Hur kan de integreras?</a:t>
            </a:r>
            <a:endParaRPr dirty="0" lang="en-US" spc="27" sz="2799">
              <a:solidFill>
                <a:srgbClr val="FFFFFF"/>
              </a:solidFill>
              <a:latin typeface="Agrandir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4038905" y="7422957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625878" y="7430317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56499" y="8823911"/>
            <a:ext cx="6587133" cy="119263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Agrandir"/>
              </a:rPr>
              <a:t>Hur kan det föregående sammanfattas  
i ett syfte?</a:t>
            </a:r>
            <a:endParaRPr dirty="0" lang="en-US" spc="27" sz="2799" u="none">
              <a:solidFill>
                <a:srgbClr val="FFFFFF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2" t="56"/>
          <a:stretch>
            <a:fillRect/>
          </a:stretch>
        </p:blipFill>
        <p:spPr>
          <a:xfrm>
            <a:off x="7924800" y="3802367"/>
            <a:ext cx="9267888" cy="61605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1923" y="6607741"/>
            <a:ext cx="2987307" cy="8439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5794" y="1047750"/>
            <a:ext cx="11436413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Raleway"/>
              </a:rPr>
              <a:t>En gemensam tematisk ram bygger på förmågan att relatera de olika behov och erfarenheter som är knutna till temat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5794" y="2229796"/>
            <a:ext cx="11436413" cy="11880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sv-SE" spc="27" sz="2799">
                <a:solidFill>
                  <a:srgbClr val="FFFFFF"/>
                </a:solidFill>
                <a:latin typeface="Raleway"/>
              </a:rPr>
              <a:t>Den bör vara tillräckligt inkluderande för att varje partner ska kunna identifiera sig med den, och tillräckligt exklusiv för att undvika en alltför bred och allmän inriktning på temat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312" y="5829300"/>
            <a:ext cx="4164968" cy="538609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lvl="0">
              <a:lnSpc>
                <a:spcPts val="4179"/>
              </a:lnSpc>
              <a:spcBef>
                <a:spcPct val="0"/>
              </a:spcBef>
            </a:pPr>
            <a:r>
              <a:rPr dirty="0" err="1" lang="en-US" spc="37" sz="3799">
                <a:solidFill>
                  <a:srgbClr val="FFFFFF"/>
                </a:solidFill>
                <a:latin typeface="Raleway"/>
              </a:rPr>
              <a:t>Lokalt</a:t>
            </a:r>
            <a:r>
              <a:rPr dirty="0" lang="en-US" spc="37" sz="3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37" sz="3799">
                <a:solidFill>
                  <a:srgbClr val="FFFFFF"/>
                </a:solidFill>
                <a:latin typeface="Raleway"/>
              </a:rPr>
              <a:t>exempel</a:t>
            </a:r>
            <a:endParaRPr dirty="0" lang="en-US" spc="37" sz="3799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FFFFFF"/>
                </a:solidFill>
                <a:latin typeface="Hussar Ekologiczy Italics"/>
              </a:rPr>
              <a:t>PART 3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IDENTIFIKATION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536366" y="2415095"/>
            <a:ext cx="9465293" cy="17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8"/>
              </a:lnSpc>
            </a:pPr>
            <a:r>
              <a:rPr lang="sv-SE" sz="6234" dirty="0">
                <a:solidFill>
                  <a:srgbClr val="FFFFFF"/>
                </a:solidFill>
                <a:latin typeface="Ranga"/>
              </a:rPr>
              <a:t>Definiera huvudelementen i vårt gemensamma projekt ...</a:t>
            </a:r>
            <a:endParaRPr lang="en-US" sz="6234" dirty="0">
              <a:solidFill>
                <a:srgbClr val="FFFFFF"/>
              </a:solidFill>
              <a:latin typeface="Rang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/>
          <p:nvPr/>
        </p:nvSpPr>
        <p:spPr>
          <a:xfrm>
            <a:off x="8572645" y="1515740"/>
            <a:ext cx="9108956" cy="65402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059"/>
              </a:lnSpc>
            </a:pPr>
            <a:r>
              <a:rPr dirty="0" lang="sv-SE" spc="137" sz="4599">
                <a:solidFill>
                  <a:srgbClr val="FFFFFF"/>
                </a:solidFill>
                <a:latin typeface="Raleway Bold Italics"/>
              </a:rPr>
              <a:t>Allmän kunskap om Erasmus+ programmet och vad som går att göra! </a:t>
            </a:r>
          </a:p>
          <a:p>
            <a:pPr>
              <a:lnSpc>
                <a:spcPts val="5059"/>
              </a:lnSpc>
            </a:pPr>
            <a:r>
              <a:rPr dirty="0" lang="sv-SE" spc="137" sz="4599">
                <a:solidFill>
                  <a:srgbClr val="FFFFFF"/>
                </a:solidFill>
                <a:latin typeface="Raleway Bold Italics"/>
              </a:rPr>
              <a:t>
Att temat ligger i linje med skolornas prioriteringar och strategi!</a:t>
            </a:r>
          </a:p>
          <a:p>
            <a:pPr>
              <a:lnSpc>
                <a:spcPts val="5059"/>
              </a:lnSpc>
            </a:pPr>
            <a:r>
              <a:rPr dirty="0" lang="sv-SE" spc="137" sz="4599">
                <a:solidFill>
                  <a:srgbClr val="FFFFFF"/>
                </a:solidFill>
                <a:latin typeface="Raleway Bold Italics"/>
              </a:rPr>
              <a:t>
Temat anses relevant utanför den egna organisationen!</a:t>
            </a: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" r="45"/>
          <a:stretch>
            <a:fillRect/>
          </a:stretch>
        </p:blipFill>
        <p:spPr>
          <a:xfrm>
            <a:off x="1493102" y="514350"/>
            <a:ext cx="6660298" cy="9258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24336" y="923925"/>
            <a:ext cx="6276664" cy="99360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8260"/>
              </a:lnSpc>
            </a:pPr>
            <a:r>
              <a:rPr dirty="0" err="1" lang="en-US" sz="5900">
                <a:solidFill>
                  <a:srgbClr val="FFFFFF"/>
                </a:solidFill>
                <a:latin typeface="Open Sans Extra Bold"/>
              </a:rPr>
              <a:t>Förutsättningar</a:t>
            </a:r>
            <a:endParaRPr dirty="0" lang="en-US" sz="590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/>
          <p:nvPr/>
        </p:nvSpPr>
        <p:spPr>
          <a:xfrm>
            <a:off x="4731181" y="899209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FFFFFF"/>
                </a:solidFill>
                <a:latin typeface="Hussar Bold Bold Italics"/>
              </a:rPr>
              <a:t>IDENTIFIERINGSFASEN
TJÄNAR BEHOVET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91654" y="7497349"/>
            <a:ext cx="1182443" cy="1538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1654" y="5324624"/>
            <a:ext cx="1101690" cy="15381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1591" y="2681511"/>
            <a:ext cx="801754" cy="1538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63592" y="2771846"/>
            <a:ext cx="11265955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</a:pPr>
            <a:r>
              <a:rPr lang="sv-SE" sz="5000" spc="170" dirty="0">
                <a:solidFill>
                  <a:srgbClr val="FFFFFF"/>
                </a:solidFill>
                <a:latin typeface="Raleway Bold"/>
              </a:rPr>
              <a:t>Att fokusera på det centrala problemet som ska hanteras</a:t>
            </a:r>
            <a:endParaRPr lang="en-US" sz="5000" spc="17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44344" y="5395191"/>
            <a:ext cx="11185203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sv-SE" sz="5000" spc="170" dirty="0">
                <a:solidFill>
                  <a:srgbClr val="FFFFFF"/>
                </a:solidFill>
                <a:latin typeface="Raleway Bold"/>
              </a:rPr>
              <a:t>Att relatera och analysera de olika orsakerna till problemet</a:t>
            </a:r>
            <a:endParaRPr lang="en-US" sz="5000" spc="17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44344" y="7567916"/>
            <a:ext cx="11529698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sv-SE" sz="5000" spc="170" dirty="0">
                <a:solidFill>
                  <a:srgbClr val="FFFFFF"/>
                </a:solidFill>
                <a:latin typeface="Raleway Bold"/>
              </a:rPr>
              <a:t>Att utforma en sammanhängande behovsdriven strategi</a:t>
            </a:r>
            <a:endParaRPr lang="en-US" sz="5000" u="none" spc="170" dirty="0">
              <a:solidFill>
                <a:srgbClr val="FF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4043760" y="-6436379"/>
            <a:ext cx="10187268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0" y="3590923"/>
            <a:ext cx="18288000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LOGICAL FRAMEWORK METHODOLOGY</a:t>
            </a:r>
          </a:p>
          <a:p>
            <a:pPr algn="ctr">
              <a:lnSpc>
                <a:spcPts val="8250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(LFM)</a:t>
            </a:r>
          </a:p>
          <a:p>
            <a:pPr algn="ctr">
              <a:lnSpc>
                <a:spcPts val="8250"/>
              </a:lnSpc>
            </a:pPr>
            <a:r>
              <a:rPr lang="en-US" sz="7500" spc="217" dirty="0" err="1">
                <a:solidFill>
                  <a:srgbClr val="004AAD"/>
                </a:solidFill>
                <a:latin typeface="Montserrat Classic Bold"/>
              </a:rPr>
              <a:t>Målstyrd</a:t>
            </a: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7500" spc="217" dirty="0" err="1">
                <a:solidFill>
                  <a:srgbClr val="004AAD"/>
                </a:solidFill>
                <a:latin typeface="Montserrat Classic Bold"/>
              </a:rPr>
              <a:t>projektplaneringsmetod</a:t>
            </a:r>
            <a:endParaRPr lang="en-US" sz="7500" spc="217" dirty="0">
              <a:solidFill>
                <a:srgbClr val="004AAD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/>
          <p:nvPr/>
        </p:nvSpPr>
        <p:spPr>
          <a:xfrm>
            <a:off x="8726714" y="2274024"/>
            <a:ext cx="8532586" cy="5651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4399"/>
              </a:lnSpc>
              <a:spcBef>
                <a:spcPct val="0"/>
              </a:spcBef>
            </a:pPr>
            <a:r>
              <a:rPr dirty="0" lang="sv-SE" spc="115" sz="3999">
                <a:solidFill>
                  <a:srgbClr val="FFFFFF"/>
                </a:solidFill>
                <a:latin typeface="Montserrat Classic Bold"/>
              </a:rPr>
              <a:t>VAD MENAR VI MED DET?</a:t>
            </a:r>
            <a:endParaRPr dirty="0" lang="en-US" spc="115" sz="3999" u="none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46503" y="4073418"/>
            <a:ext cx="8115300" cy="112851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4399"/>
              </a:lnSpc>
            </a:pPr>
            <a:r>
              <a:rPr dirty="0" lang="sv-SE" spc="115" sz="3999">
                <a:solidFill>
                  <a:srgbClr val="FFFFFF"/>
                </a:solidFill>
                <a:latin typeface="Montserrat Classic Bold"/>
              </a:rPr>
              <a:t>VAD SKILJER ETT PROJEKT FRÅN ANDRA AKTIVITETER?</a:t>
            </a:r>
            <a:endParaRPr dirty="0" lang="en-US" spc="115" sz="3999" u="none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26714" y="6411384"/>
            <a:ext cx="7817649" cy="112851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4399"/>
              </a:lnSpc>
              <a:spcBef>
                <a:spcPct val="0"/>
              </a:spcBef>
            </a:pPr>
            <a:r>
              <a:rPr dirty="0" lang="en-US" spc="115" sz="3999">
                <a:solidFill>
                  <a:srgbClr val="FFFFFF"/>
                </a:solidFill>
                <a:latin typeface="Montserrat Classic Bold"/>
              </a:rPr>
              <a:t>VILKA ÄR DE FÖRSTA STEGEN?</a:t>
            </a:r>
            <a:endParaRPr dirty="0" lang="en-US" spc="115" sz="3999" u="none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1309537" y="3591669"/>
            <a:ext cx="13016063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IDENTIFIERA ALLA PROBLEM SOM RELATERAR TILL DITT VAL AV TEMA 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4937" y="201930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1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-162591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205953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Otillräckliga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kunskaper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i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hur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digitala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verktyg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kan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användas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02627" y="5105400"/>
            <a:ext cx="1934555" cy="18524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Begränsadekunskaper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man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kan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undervisar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på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nya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sätt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i dessa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ämnen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9177" y="1389823"/>
              <a:ext cx="2630975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7095" y="6645458"/>
            <a:ext cx="2521053" cy="2767181"/>
            <a:chOff x="0" y="0"/>
            <a:chExt cx="2915243" cy="33997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992775"/>
              <a:ext cx="2915243" cy="122891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Underutvecklat kritiskt tänkande bland studenter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93822" y="3504400"/>
            <a:ext cx="6300356" cy="2623239"/>
            <a:chOff x="53597" y="132962"/>
            <a:chExt cx="8400475" cy="349765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 rot="21393391">
              <a:off x="597496" y="748486"/>
              <a:ext cx="7318728" cy="241929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4648"/>
                </a:lnSpc>
              </a:pPr>
              <a:r>
                <a:rPr dirty="0" lang="en-US" spc="-114" sz="4998">
                  <a:solidFill>
                    <a:srgbClr val="151417"/>
                  </a:solidFill>
                  <a:latin typeface="WC Mano Negra Bold"/>
                </a:rPr>
                <a:t>ELEVRESULTAT I NATURVETENSKAPLIGA ÄMNEN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42017" y="990818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Otillräcklig samarbets-förmåga hos eleverna 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892133"/>
              <a:ext cx="2950586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Föråldrat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innehåll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05393" y="1556379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4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r>
              <a:rPr lang="sv-SE" dirty="0"/>
              <a:t>PÅ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274" y="3037605"/>
            <a:ext cx="13158525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VILKET ÄR DET VIKTIGASTE 
 PROBLEMET DU VILL TA DIG AN?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28700" y="5143500"/>
            <a:ext cx="5553172" cy="43384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-65314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205953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Otillräckliga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kunskaper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i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hur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digitala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verktyg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kan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användas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02627" y="5105400"/>
            <a:ext cx="1934555" cy="18524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Begränsadekunskaper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man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undervisar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på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nya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sätt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I dessa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ämnen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9177" y="1389823"/>
              <a:ext cx="2630975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91600" y="6456574"/>
            <a:ext cx="2661928" cy="2956066"/>
            <a:chOff x="0" y="0"/>
            <a:chExt cx="2915243" cy="33997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992775"/>
              <a:ext cx="2915243" cy="1150391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Underutvecklat kritisk tänkande bland studenter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93822" y="3504400"/>
            <a:ext cx="6300356" cy="2623239"/>
            <a:chOff x="53597" y="132962"/>
            <a:chExt cx="8400475" cy="349765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 rot="21393391">
              <a:off x="597496" y="748486"/>
              <a:ext cx="7318728" cy="241929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4648"/>
                </a:lnSpc>
              </a:pPr>
              <a:r>
                <a:rPr dirty="0" lang="en-US" spc="-114" sz="4998">
                  <a:solidFill>
                    <a:srgbClr val="151417"/>
                  </a:solidFill>
                  <a:latin typeface="WC Mano Negra Bold"/>
                </a:rPr>
                <a:t>ELEVRESULTAT I NATURVETENSKAPLIGA ÄMNEN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42017" y="990818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Otillräcklig samarbets-förmåga hos eleverna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892133"/>
              <a:ext cx="2950586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Föråldrat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innehåll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05393" y="1556379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4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2D279B39-0669-940F-46BC-FBFAC7BEE5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574022">
            <a:off x="1205847" y="4099352"/>
            <a:ext cx="4821670" cy="2742325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F4E16E11-A373-CDAD-5587-6352CD3EB6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4073757">
            <a:off x="1804340" y="3700697"/>
            <a:ext cx="1225261" cy="12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GÖR EN ANALYS AV VAD SOM ÄR ORSAKER OCH VAD SOM ÄR EFFEKTER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3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-230394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7230" y="3308864"/>
            <a:ext cx="3092931" cy="29073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01704" y="3725045"/>
            <a:ext cx="4177797" cy="23761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836138" y="1226080"/>
            <a:ext cx="4225802" cy="8700206"/>
            <a:chOff x="0" y="-85725"/>
            <a:chExt cx="5634402" cy="1160027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1636786"/>
              <a:ext cx="2094531" cy="213740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4739148"/>
              <a:ext cx="5570394" cy="12585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3599"/>
                </a:lnSpc>
              </a:pPr>
              <a:r>
                <a:rPr dirty="0" lang="en-US" sz="3599">
                  <a:solidFill>
                    <a:srgbClr val="FFFFFF"/>
                  </a:solidFill>
                  <a:latin typeface="Permanent Marker"/>
                </a:rPr>
                <a:t>Central </a:t>
              </a: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fråga</a:t>
              </a:r>
              <a:r>
                <a:rPr dirty="0" lang="en-US" sz="3599">
                  <a:solidFill>
                    <a:srgbClr val="FFFFFF"/>
                  </a:solidFill>
                  <a:latin typeface="Permanent Marker"/>
                </a:rPr>
                <a:t>/problem</a:t>
              </a:r>
              <a:endParaRPr dirty="0" lang="en-US" sz="3599" u="none">
                <a:solidFill>
                  <a:srgbClr val="FFFFFF"/>
                </a:solidFill>
                <a:latin typeface="Permanent Marke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03878" y="9854094"/>
              <a:ext cx="1966516" cy="16604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5039"/>
                </a:lnSpc>
                <a:spcBef>
                  <a:spcPct val="0"/>
                </a:spcBef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Orsakar</a:t>
              </a:r>
              <a:endParaRPr dirty="0" lang="en-US" sz="3599" u="none">
                <a:solidFill>
                  <a:srgbClr val="FFFFFF"/>
                </a:solidFill>
                <a:latin typeface="Permanent Marke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10241" y="-85725"/>
              <a:ext cx="1860153" cy="16604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Effekt</a:t>
              </a:r>
              <a:endParaRPr dirty="0" lang="en-US" sz="3599">
                <a:solidFill>
                  <a:srgbClr val="FFFFFF"/>
                </a:solidFill>
                <a:latin typeface="Permanent Marker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6900066"/>
              <a:ext cx="2094531" cy="213740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13452" y="3386428"/>
            <a:ext cx="3211214" cy="3548303"/>
            <a:chOff x="-6147" y="-712684"/>
            <a:chExt cx="4281619" cy="473107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6147" y="-712684"/>
              <a:ext cx="4281619" cy="473107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99593" y="1086470"/>
              <a:ext cx="3601679" cy="1333698"/>
            </a:xfrm>
            <a:prstGeom prst="rect">
              <a:avLst/>
            </a:prstGeom>
          </p:spPr>
          <p:txBody>
            <a:bodyPr anchor="t" bIns="0" lIns="0" rIns="0" rtlCol="0" tIns="0" wrap="square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Underutvecklat kritisk tänkande bland studenter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4822" y="6900572"/>
            <a:ext cx="2186432" cy="2549775"/>
            <a:chOff x="0" y="0"/>
            <a:chExt cx="2915243" cy="33997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992775"/>
              <a:ext cx="2915243" cy="205953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Otillräckliga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kunskaper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i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hur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digitala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verktyg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kan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användas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06250">
            <a:off x="3930611" y="7485855"/>
            <a:ext cx="2212940" cy="2425955"/>
            <a:chOff x="0" y="0"/>
            <a:chExt cx="2950586" cy="32346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0" y="1174512"/>
              <a:ext cx="2950586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Föråldrat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innehåll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202749">
            <a:off x="6225441" y="6963175"/>
            <a:ext cx="2196996" cy="2468535"/>
            <a:chOff x="0" y="0"/>
            <a:chExt cx="2929328" cy="329138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29328" cy="329138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9177" y="1244768"/>
              <a:ext cx="2630975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262556">
            <a:off x="8130344" y="6875315"/>
            <a:ext cx="2813038" cy="2644255"/>
            <a:chOff x="0" y="0"/>
            <a:chExt cx="3750717" cy="3525674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750717" cy="352567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242017" y="1085076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Otillräcklig förmåga hos eleverna om att arbeta i grupp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040160" y="7127556"/>
            <a:ext cx="2209044" cy="26376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607266" y="668264"/>
            <a:ext cx="7315200" cy="212140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 rot="-206609">
            <a:off x="3707377" y="982902"/>
            <a:ext cx="5489046" cy="181447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4648"/>
              </a:lnSpc>
            </a:pPr>
            <a:r>
              <a:rPr dirty="0" lang="en-US" spc="-114" sz="4998">
                <a:solidFill>
                  <a:srgbClr val="BE1931"/>
                </a:solidFill>
                <a:latin typeface="WC Mano Negra Bold"/>
              </a:rPr>
              <a:t>ELEVRESULTAT I NATURVETENSKAPLIGA ÄMNEN-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22360" y="7463408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4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9ED4FAE7-CEAB-8C8B-B1A4-D72F31075467}"/>
              </a:ext>
            </a:extLst>
          </p:cNvPr>
          <p:cNvSpPr txBox="1"/>
          <p:nvPr/>
        </p:nvSpPr>
        <p:spPr>
          <a:xfrm>
            <a:off x="4724400" y="4118550"/>
            <a:ext cx="2781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Begränsadekunskaper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man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undervisar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på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nya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sätt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dessa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ämnen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BYGG ETT PROBLEMTRÄD SOM ÅTERSPEGLAR DIN GEMENSAMMA ANALYS AV VERKLIGHETEN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>
                <a:solidFill>
                  <a:srgbClr val="000000"/>
                </a:solidFill>
                <a:latin typeface="Hussar Bold"/>
              </a:rPr>
              <a:t>STEP 4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-18784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7230" y="3308864"/>
            <a:ext cx="3092931" cy="29073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01704" y="3725045"/>
            <a:ext cx="4177797" cy="23761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836138" y="1226080"/>
            <a:ext cx="4225802" cy="8700206"/>
            <a:chOff x="0" y="-85725"/>
            <a:chExt cx="5634402" cy="1160027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1636786"/>
              <a:ext cx="2094531" cy="213740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4739148"/>
              <a:ext cx="5570394" cy="12585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3599"/>
                </a:lnSpc>
              </a:pPr>
              <a:r>
                <a:rPr dirty="0" lang="en-US" sz="3599">
                  <a:solidFill>
                    <a:srgbClr val="FFFFFF"/>
                  </a:solidFill>
                  <a:latin typeface="Permanent Marker"/>
                </a:rPr>
                <a:t>Central </a:t>
              </a: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fråga</a:t>
              </a:r>
              <a:r>
                <a:rPr dirty="0" lang="en-US" sz="3599">
                  <a:solidFill>
                    <a:srgbClr val="FFFFFF"/>
                  </a:solidFill>
                  <a:latin typeface="Permanent Marker"/>
                </a:rPr>
                <a:t>/problem</a:t>
              </a:r>
              <a:endParaRPr dirty="0" lang="en-US" sz="3599" u="none">
                <a:solidFill>
                  <a:srgbClr val="FFFFFF"/>
                </a:solidFill>
                <a:latin typeface="Permanent Marke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03878" y="9854094"/>
              <a:ext cx="1966516" cy="16604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5039"/>
                </a:lnSpc>
                <a:spcBef>
                  <a:spcPct val="0"/>
                </a:spcBef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Orsakar</a:t>
              </a:r>
              <a:endParaRPr dirty="0" lang="en-US" sz="3599" u="none">
                <a:solidFill>
                  <a:srgbClr val="FFFFFF"/>
                </a:solidFill>
                <a:latin typeface="Permanent Marke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10241" y="-85725"/>
              <a:ext cx="1860153" cy="16604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Effekt</a:t>
              </a:r>
              <a:endParaRPr dirty="0" lang="en-US" sz="3599">
                <a:solidFill>
                  <a:srgbClr val="FFFFFF"/>
                </a:solidFill>
                <a:latin typeface="Permanent Marker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6900066"/>
              <a:ext cx="2094531" cy="213740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446626" y="3725045"/>
            <a:ext cx="3211214" cy="3548303"/>
            <a:chOff x="-6147" y="-712684"/>
            <a:chExt cx="4281619" cy="473107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6147" y="-712684"/>
              <a:ext cx="4281619" cy="473107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99593" y="1086470"/>
              <a:ext cx="3601679" cy="1333698"/>
            </a:xfrm>
            <a:prstGeom prst="rect">
              <a:avLst/>
            </a:prstGeom>
          </p:spPr>
          <p:txBody>
            <a:bodyPr anchor="t" bIns="0" lIns="0" rIns="0" rtlCol="0" tIns="0" wrap="square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Underutvecklat kritisk tänkande bland studenter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4822" y="6900572"/>
            <a:ext cx="2186432" cy="2549775"/>
            <a:chOff x="0" y="0"/>
            <a:chExt cx="2915243" cy="33997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992775"/>
              <a:ext cx="2915243" cy="205953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Otillräckliga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kunskaper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i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hur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digitala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verktyg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kan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användas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06250">
            <a:off x="3930611" y="7485855"/>
            <a:ext cx="2212940" cy="2425955"/>
            <a:chOff x="0" y="0"/>
            <a:chExt cx="2950586" cy="32346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0" y="1174512"/>
              <a:ext cx="2950586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Föråldrat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innehåll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202749">
            <a:off x="6225441" y="6963175"/>
            <a:ext cx="2196996" cy="2468535"/>
            <a:chOff x="0" y="0"/>
            <a:chExt cx="2929328" cy="329138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29328" cy="329138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9177" y="1244768"/>
              <a:ext cx="2630975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262556">
            <a:off x="8130344" y="6875315"/>
            <a:ext cx="2813038" cy="2644255"/>
            <a:chOff x="0" y="0"/>
            <a:chExt cx="3750717" cy="3525674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750717" cy="352567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242017" y="1085076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sv-SE" sz="2400">
                  <a:solidFill>
                    <a:srgbClr val="000000"/>
                  </a:solidFill>
                  <a:latin typeface="Agrandir Medium"/>
                </a:rPr>
                <a:t>Otillräcklig förmåga hos eleverna om att arbeta i grupp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040160" y="7127556"/>
            <a:ext cx="2209044" cy="26376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607266" y="668264"/>
            <a:ext cx="7315200" cy="2121408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1122360" y="7463408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4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9ED4FAE7-CEAB-8C8B-B1A4-D72F31075467}"/>
              </a:ext>
            </a:extLst>
          </p:cNvPr>
          <p:cNvSpPr txBox="1"/>
          <p:nvPr/>
        </p:nvSpPr>
        <p:spPr>
          <a:xfrm>
            <a:off x="4724400" y="4118550"/>
            <a:ext cx="2781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Begränsadekunskaper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man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undervisar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på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nya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sätt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dessa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ämnen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CDFE2E49-BDC8-3CAC-AA77-CC37F95CF9BD}"/>
              </a:ext>
            </a:extLst>
          </p:cNvPr>
          <p:cNvSpPr txBox="1"/>
          <p:nvPr/>
        </p:nvSpPr>
        <p:spPr>
          <a:xfrm rot="-206609">
            <a:off x="3707377" y="982902"/>
            <a:ext cx="5489046" cy="181447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4648"/>
              </a:lnSpc>
            </a:pPr>
            <a:r>
              <a:rPr dirty="0" lang="en-US" spc="-114" sz="4998">
                <a:solidFill>
                  <a:srgbClr val="BE1931"/>
                </a:solidFill>
                <a:latin typeface="WC Mano Negra Bold"/>
              </a:rPr>
              <a:t>ELEVRESULTAT I NATURVETENSKAPLIGA ÄMNEN-</a:t>
            </a:r>
          </a:p>
        </p:txBody>
      </p:sp>
    </p:spTree>
    <p:extLst>
      <p:ext uri="{BB962C8B-B14F-4D97-AF65-F5344CB8AC3E}">
        <p14:creationId xmlns:p14="http://schemas.microsoft.com/office/powerpoint/2010/main" val="1301368720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7" t="137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lang="sv-SE" sz="2199">
                <a:solidFill>
                  <a:srgbClr val="000000"/>
                </a:solidFill>
                <a:latin typeface="Agrandir Medium Bold"/>
              </a:rPr>
              <a:t>Begränsadekunskaper i hur man undervisar på nya sätt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097" t="2097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935036" y="7422499"/>
            <a:ext cx="2186432" cy="2432935"/>
            <a:chOff x="0" y="0"/>
            <a:chExt cx="2915243" cy="324391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2291" t="2291"/>
            <a:stretch>
              <a:fillRect/>
            </a:stretch>
          </p:blipFill>
          <p:spPr>
            <a:xfrm>
              <a:off x="0" y="0"/>
              <a:ext cx="2915243" cy="324391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1002299"/>
              <a:ext cx="2915243" cy="1314463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000">
                  <a:solidFill>
                    <a:srgbClr val="000000"/>
                  </a:solidFill>
                  <a:latin typeface="Agrandir Medium"/>
                </a:rPr>
                <a:t>Underutvecklat kritisk tänkande bland studenter</a:t>
              </a:r>
              <a:endParaRPr dirty="0" lang="en-US" sz="20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09671" y="4297536"/>
            <a:ext cx="1512977" cy="180653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450435" y="6230121"/>
            <a:ext cx="2196996" cy="2408845"/>
            <a:chOff x="0" y="0"/>
            <a:chExt cx="2929328" cy="32117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9" t="1209"/>
            <a:stretch>
              <a:fillRect/>
            </a:stretch>
          </p:blipFill>
          <p:spPr>
            <a:xfrm>
              <a:off x="0" y="0"/>
              <a:ext cx="2929328" cy="321179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49177" y="1380298"/>
              <a:ext cx="2630975" cy="82073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0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0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0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0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705" r="4705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0134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Otillräckliga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digitala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verktyg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kan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användas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65699" y="4845522"/>
            <a:ext cx="1873750" cy="61555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grandir Medium"/>
              </a:rPr>
              <a:t>Föråldrat</a:t>
            </a:r>
            <a:r>
              <a:rPr dirty="0" lang="en-US" sz="20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>
                <a:solidFill>
                  <a:srgbClr val="000000"/>
                </a:solidFill>
                <a:latin typeface="Agrandir Medium"/>
              </a:rPr>
              <a:t>innehåll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86106" y="5136334"/>
            <a:ext cx="2121379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  <a:spcBef>
                <a:spcPct val="0"/>
              </a:spcBef>
            </a:pPr>
            <a:r>
              <a:rPr dirty="0" lang="sv-SE" sz="2000">
                <a:solidFill>
                  <a:srgbClr val="000000"/>
                </a:solidFill>
                <a:latin typeface="Agrandir Medium"/>
              </a:rPr>
              <a:t>Otillräcklig förmåga hos eleverna om att arbeta i grupp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506296" y="408376"/>
            <a:ext cx="6085274" cy="15431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83057" y="6855391"/>
            <a:ext cx="2209044" cy="263766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6532" y="7256969"/>
            <a:ext cx="1756940" cy="153888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0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B9622-8409-1215-5344-2488724856F0}"/>
              </a:ext>
            </a:extLst>
          </p:cNvPr>
          <p:cNvSpPr txBox="1"/>
          <p:nvPr/>
        </p:nvSpPr>
        <p:spPr>
          <a:xfrm rot="-206609">
            <a:off x="7734458" y="479456"/>
            <a:ext cx="5474506" cy="117981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4648"/>
              </a:lnSpc>
            </a:pPr>
            <a:r>
              <a:rPr dirty="0" lang="en-US" spc="-114" sz="3600">
                <a:solidFill>
                  <a:srgbClr val="BE1931"/>
                </a:solidFill>
                <a:latin typeface="WC Mano Negra Bold"/>
              </a:rPr>
              <a:t>ELEVRESULTAT I NATURVETENSKAPLIGA ÄMNEN</a:t>
            </a:r>
          </a:p>
        </p:txBody>
      </p:sp>
    </p:spTree>
    <p:extLst>
      <p:ext uri="{BB962C8B-B14F-4D97-AF65-F5344CB8AC3E}">
        <p14:creationId xmlns:p14="http://schemas.microsoft.com/office/powerpoint/2010/main" val="377094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OMVANDLA PROBLEMET TILL MÅL OCH ORSAKERNA TILL RESULTAT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28534">
            <a:off x="6082312" y="-7560544"/>
            <a:ext cx="3692880" cy="22626789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grpSp>
        <p:nvGrpSpPr>
          <p:cNvPr id="3" name="Group 3"/>
          <p:cNvGrpSpPr/>
          <p:nvPr/>
        </p:nvGrpSpPr>
        <p:grpSpPr>
          <a:xfrm>
            <a:off x="990600" y="1028700"/>
            <a:ext cx="16268700" cy="5448300"/>
            <a:chOff x="0" y="0"/>
            <a:chExt cx="21691600" cy="72644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r="22"/>
            <a:stretch>
              <a:fillRect/>
            </a:stretch>
          </p:blipFill>
          <p:spPr>
            <a:xfrm>
              <a:off x="0" y="0"/>
              <a:ext cx="7145867" cy="72644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93" r="7"/>
            <a:stretch>
              <a:fillRect/>
            </a:stretch>
          </p:blipFill>
          <p:spPr>
            <a:xfrm>
              <a:off x="7272867" y="0"/>
              <a:ext cx="7145867" cy="7264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35" r="35"/>
            <a:stretch>
              <a:fillRect/>
            </a:stretch>
          </p:blipFill>
          <p:spPr>
            <a:xfrm>
              <a:off x="14545733" y="0"/>
              <a:ext cx="7145867" cy="72644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21644" y="7628067"/>
            <a:ext cx="8899156" cy="70532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5499"/>
              </a:lnSpc>
              <a:spcBef>
                <a:spcPct val="0"/>
              </a:spcBef>
            </a:pPr>
            <a:r>
              <a:rPr dirty="0" lang="en-US" spc="144" sz="4999">
                <a:solidFill>
                  <a:srgbClr val="FFFFFF"/>
                </a:solidFill>
                <a:latin typeface="Montserrat Classic Bold"/>
              </a:rPr>
              <a:t>3 HUVUDINGREDIENSER</a:t>
            </a:r>
            <a:endParaRPr dirty="0" lang="en-US" spc="144" sz="4999" u="none">
              <a:solidFill>
                <a:srgbClr val="FFFFFF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7" t="137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lang="sv-SE" sz="2199">
                <a:solidFill>
                  <a:srgbClr val="000000"/>
                </a:solidFill>
                <a:latin typeface="Agrandir Medium Bold"/>
              </a:rPr>
              <a:t>Begränsadekunskaper i hur man undervisar på nya sätt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097" t="2097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935036" y="7422499"/>
            <a:ext cx="2186432" cy="2432935"/>
            <a:chOff x="0" y="0"/>
            <a:chExt cx="2915243" cy="324391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2291" t="2291"/>
            <a:stretch>
              <a:fillRect/>
            </a:stretch>
          </p:blipFill>
          <p:spPr>
            <a:xfrm>
              <a:off x="0" y="0"/>
              <a:ext cx="2915243" cy="324391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1002299"/>
              <a:ext cx="2915243" cy="1314463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sv-SE" sz="2000">
                  <a:solidFill>
                    <a:srgbClr val="000000"/>
                  </a:solidFill>
                  <a:latin typeface="Agrandir Medium"/>
                </a:rPr>
                <a:t>Underutvecklat kritisk tänkande bland studenter</a:t>
              </a:r>
              <a:endParaRPr dirty="0" lang="en-US" sz="20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09671" y="4297536"/>
            <a:ext cx="1512977" cy="180653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450435" y="6230121"/>
            <a:ext cx="2196996" cy="2408845"/>
            <a:chOff x="0" y="0"/>
            <a:chExt cx="2929328" cy="32117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9" t="1209"/>
            <a:stretch>
              <a:fillRect/>
            </a:stretch>
          </p:blipFill>
          <p:spPr>
            <a:xfrm>
              <a:off x="0" y="0"/>
              <a:ext cx="2929328" cy="321179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49177" y="1380298"/>
              <a:ext cx="2630975" cy="82073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000">
                  <a:solidFill>
                    <a:srgbClr val="000000"/>
                  </a:solidFill>
                  <a:latin typeface="Agrandir Medium"/>
                </a:rPr>
                <a:t>Låg</a:t>
              </a:r>
              <a:r>
                <a:rPr dirty="0" lang="en-US" sz="2000">
                  <a:solidFill>
                    <a:srgbClr val="000000"/>
                  </a:solidFill>
                  <a:latin typeface="Agrandir Medium"/>
                </a:rPr>
                <a:t> motivation hos </a:t>
              </a:r>
              <a:r>
                <a:rPr dirty="0" err="1" lang="en-US" sz="2000">
                  <a:solidFill>
                    <a:srgbClr val="000000"/>
                  </a:solidFill>
                  <a:latin typeface="Agrandir Medium"/>
                </a:rPr>
                <a:t>elever</a:t>
              </a:r>
              <a:endParaRPr dirty="0" lang="en-US" sz="20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705" r="4705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0134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Otillräckliga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hur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digitala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verktyg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kan</a:t>
            </a:r>
            <a:r>
              <a:rPr dirty="0" lang="en-US" sz="20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 u="none">
                <a:solidFill>
                  <a:srgbClr val="000000"/>
                </a:solidFill>
                <a:latin typeface="Agrandir Medium"/>
              </a:rPr>
              <a:t>användas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65699" y="4845522"/>
            <a:ext cx="1873750" cy="61555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grandir Medium"/>
              </a:rPr>
              <a:t>Föråldrat</a:t>
            </a:r>
            <a:r>
              <a:rPr dirty="0" lang="en-US" sz="20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00">
                <a:solidFill>
                  <a:srgbClr val="000000"/>
                </a:solidFill>
                <a:latin typeface="Agrandir Medium"/>
              </a:rPr>
              <a:t>innehåll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86106" y="5136334"/>
            <a:ext cx="2121379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  <a:spcBef>
                <a:spcPct val="0"/>
              </a:spcBef>
            </a:pPr>
            <a:r>
              <a:rPr dirty="0" lang="sv-SE" sz="2000">
                <a:solidFill>
                  <a:srgbClr val="000000"/>
                </a:solidFill>
                <a:latin typeface="Agrandir Medium"/>
              </a:rPr>
              <a:t>Otillräcklig förmåga hos eleverna om att arbeta i grupp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506296" y="408376"/>
            <a:ext cx="6085274" cy="15431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83057" y="6855391"/>
            <a:ext cx="2209044" cy="263766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6532" y="7256969"/>
            <a:ext cx="1756940" cy="153888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lang="sv-SE" sz="2000">
                <a:solidFill>
                  <a:srgbClr val="000000"/>
                </a:solidFill>
                <a:latin typeface="Agrandir Medium"/>
              </a:rPr>
              <a:t>Bristande kunskap om undervisningsmetoder i andra länder</a:t>
            </a:r>
            <a:endParaRPr dirty="0" lang="en-US" sz="20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B9622-8409-1215-5344-2488724856F0}"/>
              </a:ext>
            </a:extLst>
          </p:cNvPr>
          <p:cNvSpPr txBox="1"/>
          <p:nvPr/>
        </p:nvSpPr>
        <p:spPr>
          <a:xfrm rot="-206609">
            <a:off x="7734458" y="479456"/>
            <a:ext cx="5474506" cy="117981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4648"/>
              </a:lnSpc>
            </a:pPr>
            <a:r>
              <a:rPr dirty="0" lang="en-US" spc="-114" sz="3600">
                <a:solidFill>
                  <a:srgbClr val="BE1931"/>
                </a:solidFill>
                <a:latin typeface="WC Mano Negra Bold"/>
              </a:rPr>
              <a:t>ELEVRESULTAT I NATURVETENSKAPLIGA ÄMNEN</a:t>
            </a:r>
          </a:p>
        </p:txBody>
      </p:sp>
    </p:spTree>
    <p:extLst>
      <p:ext uri="{BB962C8B-B14F-4D97-AF65-F5344CB8AC3E}">
        <p14:creationId xmlns:p14="http://schemas.microsoft.com/office/powerpoint/2010/main" val="2721329376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-7166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" t="8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Stärkta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kunskaper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i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hur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elevers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målupfyllelse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kan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öka</a:t>
            </a:r>
            <a:endParaRPr dirty="0" lang="en-US" sz="21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9" t="9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3935036" y="7422499"/>
            <a:ext cx="2186432" cy="24329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935036" y="8162317"/>
            <a:ext cx="2186432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Elevers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kritiska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tänkande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har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ökat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948793" y="4087196"/>
            <a:ext cx="1962450" cy="23432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9450435" y="6230121"/>
            <a:ext cx="2196996" cy="24088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562317" y="7079431"/>
            <a:ext cx="1973232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Ökad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motivation hos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" r="49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13451" y="7760659"/>
            <a:ext cx="2221663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420"/>
              </a:lnSpc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Stärkt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digital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kompetens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bland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lärare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72950" y="4640412"/>
            <a:ext cx="2212940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Nya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undervisnings-metoder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86106" y="5136334"/>
            <a:ext cx="2121379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Stärkta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hos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elever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när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det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gäller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samarbete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96628" y="6914132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878828" y="7240459"/>
            <a:ext cx="20446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Stärkta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undervisnings-strategier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utomlands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281140" y="207970"/>
            <a:ext cx="6091483" cy="194037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7784760" y="531630"/>
            <a:ext cx="5084244" cy="1379224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dirty="0" lang="en-US" spc="-86" sz="3767" u="none">
                <a:solidFill>
                  <a:srgbClr val="FFFFFF"/>
                </a:solidFill>
                <a:latin typeface="WC Mano Negra Bold"/>
              </a:rPr>
              <a:t>FÖRBÄTTRADE ELEVRESULTAT I NATURVETENSKAPLIGA ÄMNEN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LÅT OSS NU DEFINIERA VÅR STRATEGI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6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94563" y="-56379"/>
            <a:ext cx="18696192" cy="10516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" t="8"/>
          <a:stretch>
            <a:fillRect/>
          </a:stretch>
        </p:blipFill>
        <p:spPr>
          <a:xfrm>
            <a:off x="79642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40289" y="3287588"/>
            <a:ext cx="18720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Ökade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kunskaper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I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att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undervisa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på ett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nytt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sätt</a:t>
            </a:r>
            <a:endParaRPr dirty="0" lang="en-US" sz="21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9" t="9"/>
          <a:stretch>
            <a:fillRect/>
          </a:stretch>
        </p:blipFill>
        <p:spPr>
          <a:xfrm rot="-378618">
            <a:off x="4613782" y="6946627"/>
            <a:ext cx="2430201" cy="257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" t="19"/>
          <a:stretch>
            <a:fillRect/>
          </a:stretch>
        </p:blipFill>
        <p:spPr>
          <a:xfrm>
            <a:off x="12639636" y="7422499"/>
            <a:ext cx="2186432" cy="24329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639636" y="8162317"/>
            <a:ext cx="2186432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Kritiskt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tänkande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har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ökat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bland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eleverna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3393" y="4087196"/>
            <a:ext cx="1962450" cy="23432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209" t="1209"/>
          <a:stretch>
            <a:fillRect/>
          </a:stretch>
        </p:blipFill>
        <p:spPr>
          <a:xfrm>
            <a:off x="8155035" y="6230121"/>
            <a:ext cx="2196996" cy="24088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266917" y="7079431"/>
            <a:ext cx="1973232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Ökad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motivation hos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9" r="49"/>
          <a:stretch>
            <a:fillRect/>
          </a:stretch>
        </p:blipFill>
        <p:spPr>
          <a:xfrm>
            <a:off x="12153494" y="4543068"/>
            <a:ext cx="2195805" cy="227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0311193" y="3730553"/>
            <a:ext cx="2263799" cy="78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5745691" y="3443980"/>
            <a:ext cx="2111676" cy="732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8598290" y="5510085"/>
            <a:ext cx="1119730" cy="6494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7180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420"/>
              </a:lnSpc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För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bättrade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digitala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kometenser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bland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lärare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15943" y="4844842"/>
            <a:ext cx="2212940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Förnyade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undervisnings-strategier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190706" y="5136334"/>
            <a:ext cx="2121379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Stärkta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att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arbeta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grupp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10162397" y="5864097"/>
            <a:ext cx="2111676" cy="7320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2321152" y="6205143"/>
            <a:ext cx="1772368" cy="6144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flipV="1" rot="4238882">
            <a:off x="5442399" y="6537446"/>
            <a:ext cx="1639036" cy="5681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rot="1315845">
            <a:off x="10416675" y="7816852"/>
            <a:ext cx="2263799" cy="784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13172987" y="7056008"/>
            <a:ext cx="1119730" cy="649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8598290" y="2451613"/>
            <a:ext cx="1119730" cy="649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01228" y="6914132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83428" y="7240459"/>
            <a:ext cx="20446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Mer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undervisningsstrategier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utlandet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985740" y="207970"/>
            <a:ext cx="6091483" cy="194037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6489360" y="531630"/>
            <a:ext cx="5084244" cy="1379224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dirty="0" lang="en-US" spc="-86" sz="3767" u="none">
                <a:solidFill>
                  <a:srgbClr val="FFFFFF"/>
                </a:solidFill>
                <a:latin typeface="WC Mano Negra Bold"/>
              </a:rPr>
              <a:t>FÖRBÄTTRADE ELEVRESULTAT I NATURVETENSKAPLIGA ÄMNEN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C41F5677-B5BB-B3AB-CB65-7A99E4C5B0F0}"/>
              </a:ext>
            </a:extLst>
          </p:cNvPr>
          <p:cNvSpPr txBox="1"/>
          <p:nvPr/>
        </p:nvSpPr>
        <p:spPr>
          <a:xfrm>
            <a:off x="14057574" y="877714"/>
            <a:ext cx="3701294" cy="124534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5039"/>
              </a:lnSpc>
            </a:pPr>
            <a:r>
              <a:rPr dirty="0" lang="en-US" sz="3600">
                <a:solidFill>
                  <a:srgbClr val="FFFFFF"/>
                </a:solidFill>
                <a:latin typeface="Permanent Marker"/>
              </a:rPr>
              <a:t>ÖVERGRIPANDE
SYFTE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1BA18197-8C80-EEDF-8D2D-4E34EA06C7DD}"/>
              </a:ext>
            </a:extLst>
          </p:cNvPr>
          <p:cNvSpPr txBox="1"/>
          <p:nvPr/>
        </p:nvSpPr>
        <p:spPr>
          <a:xfrm>
            <a:off x="14921906" y="3599179"/>
            <a:ext cx="2836962" cy="9311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SPECIFIKA MÅL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680D679B-C2CA-5A90-3827-B89B330358F0}"/>
              </a:ext>
            </a:extLst>
          </p:cNvPr>
          <p:cNvSpPr txBox="1"/>
          <p:nvPr/>
        </p:nvSpPr>
        <p:spPr>
          <a:xfrm>
            <a:off x="14931634" y="6655071"/>
            <a:ext cx="3051566" cy="124534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FÖRVÄNTADE RESULTAT</a:t>
            </a:r>
          </a:p>
        </p:txBody>
      </p:sp>
    </p:spTree>
    <p:extLst>
      <p:ext uri="{BB962C8B-B14F-4D97-AF65-F5344CB8AC3E}">
        <p14:creationId xmlns:p14="http://schemas.microsoft.com/office/powerpoint/2010/main" val="3244696367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94563" y="-56379"/>
            <a:ext cx="18696192" cy="10516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" t="8"/>
          <a:stretch>
            <a:fillRect/>
          </a:stretch>
        </p:blipFill>
        <p:spPr>
          <a:xfrm>
            <a:off x="79642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40289" y="3287588"/>
            <a:ext cx="18720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Ökade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kunskaper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I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att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undervisa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på ett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nytt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sätt</a:t>
            </a:r>
            <a:endParaRPr dirty="0" lang="en-US" sz="21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9" t="9"/>
          <a:stretch>
            <a:fillRect/>
          </a:stretch>
        </p:blipFill>
        <p:spPr>
          <a:xfrm rot="-378618">
            <a:off x="4613782" y="6946627"/>
            <a:ext cx="2430201" cy="257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" t="19"/>
          <a:stretch>
            <a:fillRect/>
          </a:stretch>
        </p:blipFill>
        <p:spPr>
          <a:xfrm>
            <a:off x="12639636" y="7422499"/>
            <a:ext cx="2186432" cy="24329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639636" y="8162317"/>
            <a:ext cx="2186432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Kritiskt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tänkande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har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ökat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bland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eleverna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3393" y="4087196"/>
            <a:ext cx="1962450" cy="23432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209" t="1209"/>
          <a:stretch>
            <a:fillRect/>
          </a:stretch>
        </p:blipFill>
        <p:spPr>
          <a:xfrm>
            <a:off x="8155035" y="6230121"/>
            <a:ext cx="2196996" cy="24088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266917" y="7079431"/>
            <a:ext cx="1973232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Ökad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motivation hos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9" r="49"/>
          <a:stretch>
            <a:fillRect/>
          </a:stretch>
        </p:blipFill>
        <p:spPr>
          <a:xfrm>
            <a:off x="12153494" y="4543068"/>
            <a:ext cx="2195805" cy="227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0311193" y="3730553"/>
            <a:ext cx="2263799" cy="78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5745691" y="3443980"/>
            <a:ext cx="2111676" cy="732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8598290" y="5510085"/>
            <a:ext cx="1119730" cy="6494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7180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420"/>
              </a:lnSpc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För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bättrade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digitala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kometenser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bland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lärare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15943" y="4844842"/>
            <a:ext cx="2212940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Förnyade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undervisnings-strategier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190706" y="5136334"/>
            <a:ext cx="2121379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Stärkta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att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arbeta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grupp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10162397" y="5864097"/>
            <a:ext cx="2111676" cy="7320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 rot="-1309755">
            <a:off x="2321152" y="6205143"/>
            <a:ext cx="1772368" cy="6144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flipV="1" rot="4238882">
            <a:off x="5442399" y="6537446"/>
            <a:ext cx="1639036" cy="5681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rot="1315845">
            <a:off x="10416675" y="7816852"/>
            <a:ext cx="2263799" cy="784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13172987" y="7056008"/>
            <a:ext cx="1119730" cy="649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8598290" y="2451613"/>
            <a:ext cx="1119730" cy="649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01228" y="6914132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83428" y="7240459"/>
            <a:ext cx="20446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Mer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kunskaper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undervisningsstrategier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utlandet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985740" y="207970"/>
            <a:ext cx="6091483" cy="194037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6489360" y="531630"/>
            <a:ext cx="5084244" cy="1379224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dirty="0" lang="en-US" spc="-86" sz="3767" u="none">
                <a:solidFill>
                  <a:srgbClr val="FFFFFF"/>
                </a:solidFill>
                <a:latin typeface="WC Mano Negra Bold"/>
              </a:rPr>
              <a:t>FÖRBÄTTRADE ELEVRESULTAT I NATURVETENSKAPLIGA ÄMNEN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C41F5677-B5BB-B3AB-CB65-7A99E4C5B0F0}"/>
              </a:ext>
            </a:extLst>
          </p:cNvPr>
          <p:cNvSpPr txBox="1"/>
          <p:nvPr/>
        </p:nvSpPr>
        <p:spPr>
          <a:xfrm>
            <a:off x="14057574" y="877714"/>
            <a:ext cx="3701294" cy="124534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5039"/>
              </a:lnSpc>
            </a:pPr>
            <a:r>
              <a:rPr dirty="0" lang="en-US" sz="3600">
                <a:solidFill>
                  <a:srgbClr val="FFFFFF"/>
                </a:solidFill>
                <a:latin typeface="Permanent Marker"/>
              </a:rPr>
              <a:t>ÖVERGRIPANDE
SYFTE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1BA18197-8C80-EEDF-8D2D-4E34EA06C7DD}"/>
              </a:ext>
            </a:extLst>
          </p:cNvPr>
          <p:cNvSpPr txBox="1"/>
          <p:nvPr/>
        </p:nvSpPr>
        <p:spPr>
          <a:xfrm>
            <a:off x="14921906" y="3599179"/>
            <a:ext cx="2836962" cy="9311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SPECIFIKA MÅL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680D679B-C2CA-5A90-3827-B89B330358F0}"/>
              </a:ext>
            </a:extLst>
          </p:cNvPr>
          <p:cNvSpPr txBox="1"/>
          <p:nvPr/>
        </p:nvSpPr>
        <p:spPr>
          <a:xfrm>
            <a:off x="14931634" y="6655071"/>
            <a:ext cx="3051566" cy="124534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FÖRVÄNTADE RESULTAT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EA136A0-7409-A689-612D-A4CBE31C7D2D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67440">
            <a:off x="-431388" y="3586164"/>
            <a:ext cx="9805589" cy="649620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28F88BD3-3972-D85C-D61D-1BECD0125C07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 rot="9562976">
            <a:off x="6259486" y="3918222"/>
            <a:ext cx="8547359" cy="56626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329CBDE-3D9D-65B1-200C-CF9F5DA92DD3}"/>
              </a:ext>
            </a:extLst>
          </p:cNvPr>
          <p:cNvSpPr txBox="1"/>
          <p:nvPr/>
        </p:nvSpPr>
        <p:spPr>
          <a:xfrm>
            <a:off x="2628072" y="9601035"/>
            <a:ext cx="2632951" cy="39389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dirty="0" err="1" lang="en-US" sz="2499">
                <a:solidFill>
                  <a:srgbClr val="DD2E44"/>
                </a:solidFill>
                <a:latin typeface="Agrandir Bold"/>
              </a:rPr>
              <a:t>STRATEGi</a:t>
            </a:r>
            <a:r>
              <a:rPr dirty="0" lang="en-US" sz="2499">
                <a:solidFill>
                  <a:srgbClr val="DD2E44"/>
                </a:solidFill>
                <a:latin typeface="Agrandir Bold"/>
              </a:rPr>
              <a:t> A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362999B1-B5B5-FC54-06BA-A558B29A9982}"/>
              </a:ext>
            </a:extLst>
          </p:cNvPr>
          <p:cNvSpPr txBox="1"/>
          <p:nvPr/>
        </p:nvSpPr>
        <p:spPr>
          <a:xfrm>
            <a:off x="9444272" y="9408526"/>
            <a:ext cx="2632951" cy="39389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dirty="0" lang="en-US" sz="2499">
                <a:solidFill>
                  <a:srgbClr val="74CAAB"/>
                </a:solidFill>
                <a:latin typeface="Agrandir Bold"/>
              </a:rPr>
              <a:t>STRATEGI B</a:t>
            </a:r>
          </a:p>
        </p:txBody>
      </p:sp>
    </p:spTree>
    <p:extLst>
      <p:ext uri="{BB962C8B-B14F-4D97-AF65-F5344CB8AC3E}">
        <p14:creationId xmlns:p14="http://schemas.microsoft.com/office/powerpoint/2010/main" val="2740569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DEFINIERA VÅR STRATEGI KRING
VILKA AKTIVITETER SOM LÄMPAR SIG BÄST FÖR ATT UPPNÅ VARJE ENSKILT RESULTAT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7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2218031" y="4219212"/>
            <a:ext cx="4725070" cy="44592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06465" y="441961"/>
            <a:ext cx="2044571" cy="2259860"/>
            <a:chOff x="0" y="0"/>
            <a:chExt cx="2726095" cy="30131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" t="8"/>
            <a:stretch>
              <a:fillRect/>
            </a:stretch>
          </p:blipFill>
          <p:spPr>
            <a:xfrm>
              <a:off x="0" y="0"/>
              <a:ext cx="2726095" cy="255546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15120" y="550935"/>
              <a:ext cx="2137311" cy="246221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19"/>
                </a:lnSpc>
                <a:spcBef>
                  <a:spcPct val="0"/>
                </a:spcBef>
              </a:pP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Ökade</a:t>
              </a:r>
              <a:r>
                <a:rPr dirty="0" lang="en-US" sz="2000">
                  <a:solidFill>
                    <a:srgbClr val="000000"/>
                  </a:solidFill>
                  <a:latin typeface="Agrandir Medium Bold"/>
                </a:rPr>
                <a:t> </a:t>
              </a: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kunskaper</a:t>
              </a:r>
              <a:r>
                <a:rPr dirty="0" lang="en-US" sz="2000">
                  <a:solidFill>
                    <a:srgbClr val="000000"/>
                  </a:solidFill>
                  <a:latin typeface="Agrandir Medium Bold"/>
                </a:rPr>
                <a:t> I </a:t>
              </a: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att</a:t>
              </a:r>
              <a:r>
                <a:rPr dirty="0" lang="en-US" sz="2000">
                  <a:solidFill>
                    <a:srgbClr val="000000"/>
                  </a:solidFill>
                  <a:latin typeface="Agrandir Medium Bold"/>
                </a:rPr>
                <a:t> </a:t>
              </a: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undervisa</a:t>
              </a:r>
              <a:r>
                <a:rPr dirty="0" lang="en-US" sz="2000">
                  <a:solidFill>
                    <a:srgbClr val="000000"/>
                  </a:solidFill>
                  <a:latin typeface="Agrandir Medium Bold"/>
                </a:rPr>
                <a:t> på ett </a:t>
              </a: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nytt</a:t>
              </a:r>
              <a:r>
                <a:rPr dirty="0" lang="en-US" sz="2000">
                  <a:solidFill>
                    <a:srgbClr val="000000"/>
                  </a:solidFill>
                  <a:latin typeface="Agrandir Medium Bold"/>
                </a:rPr>
                <a:t> </a:t>
              </a:r>
              <a:r>
                <a:rPr dirty="0" err="1" lang="en-US" sz="2000">
                  <a:solidFill>
                    <a:srgbClr val="000000"/>
                  </a:solidFill>
                  <a:latin typeface="Agrandir Medium Bold"/>
                </a:rPr>
                <a:t>sätt</a:t>
              </a:r>
              <a:endParaRPr dirty="0" lang="en-US" sz="2000">
                <a:solidFill>
                  <a:srgbClr val="000000"/>
                </a:solidFill>
                <a:latin typeface="Agrandir Medium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8714401" y="4162974"/>
            <a:ext cx="4725070" cy="44592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0890180" y="3318182"/>
            <a:ext cx="1872186" cy="20832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94666" y="3456668"/>
            <a:ext cx="1808265" cy="21591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6941025" y="3456668"/>
            <a:ext cx="1881232" cy="2062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 flipV="1" rot="1315845">
            <a:off x="9070913" y="2085464"/>
            <a:ext cx="1938433" cy="6719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4808755" y="2154590"/>
            <a:ext cx="1808174" cy="6268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7402242" y="2817077"/>
            <a:ext cx="958796" cy="55610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536134" y="6572260"/>
            <a:ext cx="3176708" cy="1392941"/>
            <a:chOff x="0" y="0"/>
            <a:chExt cx="9917038" cy="4348480"/>
          </a:xfrm>
        </p:grpSpPr>
        <p:sp>
          <p:nvSpPr>
            <p:cNvPr id="15" name="Freeform 15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36134" y="8364738"/>
            <a:ext cx="3176708" cy="1392941"/>
            <a:chOff x="0" y="0"/>
            <a:chExt cx="9917038" cy="4348480"/>
          </a:xfrm>
        </p:grpSpPr>
        <p:sp>
          <p:nvSpPr>
            <p:cNvPr id="18" name="Freeform 18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45693" y="6601710"/>
            <a:ext cx="3176708" cy="1392941"/>
            <a:chOff x="0" y="0"/>
            <a:chExt cx="9917038" cy="4348480"/>
          </a:xfrm>
        </p:grpSpPr>
        <p:sp>
          <p:nvSpPr>
            <p:cNvPr id="21" name="Freeform 21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0461" y="8350003"/>
            <a:ext cx="3176708" cy="1392941"/>
            <a:chOff x="0" y="0"/>
            <a:chExt cx="9917038" cy="4348480"/>
          </a:xfrm>
        </p:grpSpPr>
        <p:sp>
          <p:nvSpPr>
            <p:cNvPr id="24" name="Freeform 24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90743" y="6572260"/>
            <a:ext cx="3176708" cy="1392941"/>
            <a:chOff x="0" y="0"/>
            <a:chExt cx="9917038" cy="4348480"/>
          </a:xfrm>
        </p:grpSpPr>
        <p:sp>
          <p:nvSpPr>
            <p:cNvPr id="27" name="Freeform 27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90743" y="8364738"/>
            <a:ext cx="3176708" cy="1392941"/>
            <a:chOff x="0" y="0"/>
            <a:chExt cx="9917038" cy="4348480"/>
          </a:xfrm>
        </p:grpSpPr>
        <p:sp>
          <p:nvSpPr>
            <p:cNvPr id="30" name="Freeform 30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511168">
            <a:off x="3773878" y="5760687"/>
            <a:ext cx="701221" cy="49995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11168">
            <a:off x="7583436" y="5812249"/>
            <a:ext cx="701221" cy="49995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511168">
            <a:off x="11528486" y="5760687"/>
            <a:ext cx="701221" cy="49995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069406">
            <a:off x="16929777" y="6840925"/>
            <a:ext cx="1092421" cy="82614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890180" y="3963875"/>
            <a:ext cx="1872186" cy="8079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Stärkt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kritiskt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tänkande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 hos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elever</a:t>
            </a:r>
            <a:endParaRPr dirty="0" lang="en-US" sz="1883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036827" y="4191965"/>
            <a:ext cx="1689628" cy="8079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Ökad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 motivation hos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elever</a:t>
            </a:r>
            <a:endParaRPr dirty="0" lang="en-US" sz="1883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177046" y="4055958"/>
            <a:ext cx="1894884" cy="8079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072"/>
              </a:lnSpc>
              <a:spcBef>
                <a:spcPct val="0"/>
              </a:spcBef>
            </a:pP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Förnyade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undervisnings-metoder</a:t>
            </a:r>
            <a:endParaRPr dirty="0" lang="en-US" sz="1883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1920569" y="1761190"/>
            <a:ext cx="5338732" cy="469487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SPECIFIKA MÅL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50498" y="3929385"/>
            <a:ext cx="3314700" cy="124534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FÖRVÄNTADE RESULTAT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73569" y="6887601"/>
            <a:ext cx="2901837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Transnationella</a:t>
            </a: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projektmöten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882217" y="8680079"/>
            <a:ext cx="2484541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Utprövande</a:t>
            </a: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 av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nya</a:t>
            </a: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metoder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0924" y="6645031"/>
            <a:ext cx="3166245" cy="113377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00"/>
              </a:lnSpc>
            </a:pPr>
            <a:r>
              <a:rPr dirty="0" lang="sv-SE" sz="2200">
                <a:solidFill>
                  <a:srgbClr val="151417"/>
                </a:solidFill>
                <a:latin typeface="Agrandir Medium"/>
              </a:rPr>
              <a:t>Gemensamt arbete mellan svenska, italienska, tyska och norska studenter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641941" y="8527679"/>
            <a:ext cx="2373619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Studiebesök</a:t>
            </a: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 och workshops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84779" y="6735201"/>
            <a:ext cx="2282987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Gemensamma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seminarier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971394" y="8832479"/>
            <a:ext cx="1815405" cy="3077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Pilotprojekt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763851" y="7287022"/>
            <a:ext cx="3712137" cy="675506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5599"/>
              </a:lnSpc>
              <a:spcBef>
                <a:spcPct val="0"/>
              </a:spcBef>
            </a:pPr>
            <a:r>
              <a:rPr dirty="0" lang="en-US" sz="3999">
                <a:solidFill>
                  <a:srgbClr val="FFFFFF"/>
                </a:solidFill>
                <a:latin typeface="Permanent Marker"/>
              </a:rPr>
              <a:t>AKTIVITETER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sv-SE" sz="5175" spc="300" dirty="0">
                <a:solidFill>
                  <a:srgbClr val="004AAD"/>
                </a:solidFill>
                <a:latin typeface="Hussar Bold Bold Italics"/>
              </a:rPr>
              <a:t>
INFOGA DIN STRATEGIN I LOGIC FRAMEWORK METHODOLOGY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F83797B-637E-D0F6-47B2-76768C888E3E}"/>
              </a:ext>
            </a:extLst>
          </p:cNvPr>
          <p:cNvSpPr txBox="1"/>
          <p:nvPr/>
        </p:nvSpPr>
        <p:spPr>
          <a:xfrm>
            <a:off x="481275" y="2052220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8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3" t="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55184"/>
              </p:ext>
            </p:extLst>
          </p:nvPr>
        </p:nvGraphicFramePr>
        <p:xfrm>
          <a:off x="936224" y="956879"/>
          <a:ext cx="15684759" cy="7984492"/>
        </p:xfrm>
        <a:graphic>
          <a:graphicData uri="http://schemas.openxmlformats.org/drawingml/2006/table">
            <a:tbl>
              <a:tblPr/>
              <a:tblGrid>
                <a:gridCol w="492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862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STRATEGI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74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INDIKATORER
(</a:t>
                      </a:r>
                      <a:r>
                        <a:rPr dirty="0" err="1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objektivt</a:t>
                      </a: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dirty="0" err="1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identifierbara</a:t>
                      </a: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)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KÄLLA/KONTROLLMETOD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AE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ANTAGANDEN OCH RISKER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A5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049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sv-SE" sz="1600">
                          <a:solidFill>
                            <a:srgbClr val="000000"/>
                          </a:solidFill>
                          <a:latin typeface="Agrandir Bold"/>
                        </a:rPr>
                        <a:t>ÖVERGRIPANDE SYFTE
Studenternas prestationer i Naturvetenskapliga ämnen förbättrades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7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SPECIFIKA MÅL </a:t>
                      </a:r>
                      <a:endParaRPr dirty="0"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SM1: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Stärkta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kunskaper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I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att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undervisa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på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nya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sätt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12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FÖRVÄNTADE RESULTAT</a:t>
                      </a:r>
                      <a:endParaRPr b="0" dirty="0"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b="0" dirty="0" lang="sv-SE" sz="1600">
                          <a:solidFill>
                            <a:srgbClr val="000000"/>
                          </a:solidFill>
                          <a:latin typeface="Agrandir Bold"/>
                        </a:rPr>
                        <a:t>R1 Förnyade undervisningsstrategier
R2 Ökad motivation för studerande
R3 Kritiskt tänkande hos elever stärks</a:t>
                      </a:r>
                      <a:endParaRPr b="0"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sv-SE" sz="1600">
                          <a:solidFill>
                            <a:srgbClr val="000000"/>
                          </a:solidFill>
                          <a:latin typeface="Agrandir Bold"/>
                        </a:rPr>
                        <a:t>IND Ökad motivation hos 70% av eleverna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Frågeformulär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0"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VERKSAMHET
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A1.1: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Transnationella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utbildningsmöten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
A1.2: Testa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nya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metoder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
A2.1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Lokala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utbildningsseminarier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
A2.2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Jobbskuggning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
A3.1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Transnationellt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seminarium</a:t>
                      </a:r>
                      <a:r>
                        <a:rPr b="0"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
A3.2 </a:t>
                      </a:r>
                      <a:r>
                        <a:rPr b="0" dirty="0" err="1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Pilotprojekt</a:t>
                      </a:r>
                      <a:endParaRPr b="0"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sv-SE" sz="1600">
                          <a:solidFill>
                            <a:srgbClr val="000000"/>
                          </a:solidFill>
                          <a:latin typeface="Agrandir Bold"/>
                        </a:rPr>
                        <a:t>IND Antal deltagare i möten och seminarier
IND Antal exempel på god praxis som presenterats och utbytts för att identifiera nya metoder
IND Antal intressenter som testar nya metoder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sv-SE" sz="1600">
                          <a:solidFill>
                            <a:srgbClr val="000000"/>
                          </a:solidFill>
                          <a:latin typeface="Agrandir"/>
                        </a:rPr>
                        <a:t>Deltagarlista
Formulär för insamling av filer och bilder som skickas in
Frågeformulär för utvärdering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sv-SE" sz="1600">
                          <a:solidFill>
                            <a:srgbClr val="000000"/>
                          </a:solidFill>
                          <a:latin typeface="Agrandir"/>
                        </a:rPr>
                        <a:t>Andra lärare som är intresserade av att delta i experimentet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949970" y="-6059456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093785" y="2520315"/>
            <a:ext cx="6100430" cy="5246370"/>
            <a:chOff x="0" y="0"/>
            <a:chExt cx="6350000" cy="5461000"/>
          </a:xfrm>
        </p:grpSpPr>
        <p:sp>
          <p:nvSpPr>
            <p:cNvPr id="5" name="Freeform 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77944" t="-48427" r="-77025" b="-47720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61935" y="3364038"/>
            <a:ext cx="5164129" cy="4518612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6CE8F4"/>
              </a:solidFill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97772" y="6240422"/>
            <a:ext cx="1197972" cy="1949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50618" y="1972590"/>
            <a:ext cx="1935764" cy="19018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54814" y="5684491"/>
            <a:ext cx="2478802" cy="20821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695128" y="6797258"/>
            <a:ext cx="1595111" cy="15652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15785" y="296529"/>
            <a:ext cx="13784720" cy="1800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368"/>
              </a:lnSpc>
              <a:spcBef>
                <a:spcPct val="0"/>
              </a:spcBef>
            </a:pPr>
            <a:r>
              <a:rPr lang="en-US" sz="5000" spc="163" dirty="0">
                <a:solidFill>
                  <a:srgbClr val="FFFFFF"/>
                </a:solidFill>
                <a:latin typeface="Montserrat Classic Bold"/>
              </a:rPr>
              <a:t> “TRIPLE CONSTRAINT THEORY” </a:t>
            </a:r>
          </a:p>
          <a:p>
            <a:pPr algn="r">
              <a:lnSpc>
                <a:spcPts val="7368"/>
              </a:lnSpc>
              <a:spcBef>
                <a:spcPct val="0"/>
              </a:spcBef>
            </a:pPr>
            <a:r>
              <a:rPr lang="en-US" sz="5000" spc="163" dirty="0" err="1">
                <a:solidFill>
                  <a:srgbClr val="FFFFFF"/>
                </a:solidFill>
                <a:latin typeface="Montserrat Classic Bold"/>
              </a:rPr>
              <a:t>eller</a:t>
            </a:r>
            <a:r>
              <a:rPr lang="en-US" sz="5000" spc="163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5000" spc="163" dirty="0" err="1">
                <a:solidFill>
                  <a:srgbClr val="FFFFFF"/>
                </a:solidFill>
                <a:latin typeface="Montserrat Classic Bold"/>
              </a:rPr>
              <a:t>projektledningstriangeln</a:t>
            </a:r>
            <a:endParaRPr lang="en-US" sz="5000" spc="163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4851" y="2815070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 dirty="0">
                <a:solidFill>
                  <a:srgbClr val="004AAD"/>
                </a:solidFill>
                <a:latin typeface="Raleway Bold"/>
              </a:rPr>
              <a:t>MÅL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08145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 dirty="0">
                <a:solidFill>
                  <a:srgbClr val="004AAD"/>
                </a:solidFill>
                <a:latin typeface="Raleway Bold"/>
              </a:rPr>
              <a:t>RESURSER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33314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20"/>
              </a:lnSpc>
              <a:spcBef>
                <a:spcPct val="0"/>
              </a:spcBef>
            </a:pPr>
            <a:r>
              <a:rPr lang="en-US" sz="3600" u="none" spc="288" dirty="0">
                <a:solidFill>
                  <a:srgbClr val="004AAD"/>
                </a:solidFill>
                <a:latin typeface="Raleway Bold"/>
              </a:rPr>
              <a:t>TID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1896670" y="3527594"/>
            <a:ext cx="14722829" cy="326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sv-SE" sz="5799" spc="173" dirty="0">
                <a:solidFill>
                  <a:srgbClr val="004AAD"/>
                </a:solidFill>
                <a:latin typeface="Raleway Bold Italics"/>
              </a:rPr>
              <a:t>Ett projekt är en serie aktiviteter som syftar till att få till stånd tydligt specificerade mål inom en avgränsad tidsperiod och med en definierad budget.</a:t>
            </a:r>
            <a:endParaRPr lang="en-US" sz="5799" spc="173" dirty="0">
              <a:solidFill>
                <a:srgbClr val="004AAD"/>
              </a:solidFill>
              <a:latin typeface="Raleway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9718" y="2182254"/>
            <a:ext cx="887165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288">
                <a:solidFill>
                  <a:srgbClr val="004AAD"/>
                </a:solidFill>
                <a:latin typeface="Raleway Bold"/>
              </a:rPr>
              <a:t>DEFINITION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9718" y="7325445"/>
            <a:ext cx="887165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88">
                <a:solidFill>
                  <a:srgbClr val="004AAD"/>
                </a:solidFill>
                <a:latin typeface="Raleway Bold Italics"/>
              </a:rPr>
              <a:t>European Commission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6205" y="1258893"/>
            <a:ext cx="2385851" cy="18848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4479285" y="7128383"/>
            <a:ext cx="2385851" cy="1884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6917">
            <a:off x="8955630" y="-1629443"/>
            <a:ext cx="9622125" cy="13058626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555235">
            <a:off x="759501" y="2846101"/>
            <a:ext cx="8522697" cy="4682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6006" y="3905158"/>
            <a:ext cx="944977" cy="994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79717" y="5490065"/>
            <a:ext cx="944977" cy="9947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49111" y="3533098"/>
            <a:ext cx="871018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08"/>
              </a:lnSpc>
            </a:pPr>
            <a:r>
              <a:rPr lang="sv-SE" sz="5600" spc="324" dirty="0">
                <a:solidFill>
                  <a:srgbClr val="6CE8F4"/>
                </a:solidFill>
                <a:latin typeface="Hussar Bold Bold Italics"/>
              </a:rPr>
              <a:t>VARJE PROJEKT ÄR SAMTIDIGT EN PROCESS</a:t>
            </a:r>
            <a:endParaRPr lang="en-US" sz="5600" spc="324" dirty="0">
              <a:solidFill>
                <a:srgbClr val="6CE8F4"/>
              </a:solidFill>
              <a:latin typeface="Hussar Bol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74086" y="5995676"/>
            <a:ext cx="6985214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9"/>
              </a:lnSpc>
            </a:pPr>
            <a:r>
              <a:rPr lang="sv-SE" sz="4999" spc="449" dirty="0">
                <a:solidFill>
                  <a:srgbClr val="FFFFFF"/>
                </a:solidFill>
                <a:latin typeface="Raleway Italics"/>
              </a:rPr>
              <a:t>Vad kommer först?
Vad kommer sen?</a:t>
            </a:r>
            <a:endParaRPr lang="en-US" sz="4999" spc="449" dirty="0">
              <a:solidFill>
                <a:srgbClr val="FFFFFF"/>
              </a:solidFill>
              <a:latin typeface="Raleway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1" y="-5797325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sv-SE" dirty="0"/>
          </a:p>
        </p:txBody>
      </p:sp>
      <p:sp>
        <p:nvSpPr>
          <p:cNvPr id="4" name="TextBox 4"/>
          <p:cNvSpPr txBox="1"/>
          <p:nvPr/>
        </p:nvSpPr>
        <p:spPr>
          <a:xfrm>
            <a:off x="0" y="3257197"/>
            <a:ext cx="18288000" cy="23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PROJEKTCYKELHANTERING BESVARAR DESSA FRÅGOR!</a:t>
            </a:r>
            <a:endParaRPr lang="en-US" sz="7500" spc="217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62400" y="5981700"/>
            <a:ext cx="1153480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48"/>
              </a:lnSpc>
              <a:spcBef>
                <a:spcPct val="0"/>
              </a:spcBef>
            </a:pPr>
            <a:r>
              <a:rPr lang="en-US" sz="3600" u="none" spc="208" dirty="0">
                <a:solidFill>
                  <a:srgbClr val="004AAD"/>
                </a:solidFill>
                <a:latin typeface="Agrandir Medium Bold"/>
              </a:rPr>
              <a:t>PROJEKTCYKELHANTERING</a:t>
            </a:r>
            <a:br>
              <a:rPr lang="en-US" sz="3600" u="none" spc="208" dirty="0">
                <a:solidFill>
                  <a:srgbClr val="004AAD"/>
                </a:solidFill>
                <a:latin typeface="Agrandir Medium Bold"/>
              </a:rPr>
            </a:br>
            <a:r>
              <a:rPr lang="en-US" sz="3600" u="none" spc="208" dirty="0">
                <a:solidFill>
                  <a:srgbClr val="004AAD"/>
                </a:solidFill>
                <a:latin typeface="Agrandir Medium Bold"/>
              </a:rPr>
              <a:t> (PROJECT MANAGEMENT CYCLE) </a:t>
            </a:r>
            <a:r>
              <a:rPr lang="sv-SE" sz="3600" spc="208" dirty="0">
                <a:solidFill>
                  <a:srgbClr val="004AAD"/>
                </a:solidFill>
                <a:latin typeface="Agrandir Medium"/>
              </a:rPr>
              <a:t>är en internationellt etablerad metod för att genomföra aktiviteter och arbeta målinriktat inom ramen för ett projekts livscykel</a:t>
            </a:r>
            <a:endParaRPr lang="en-US" sz="3600" u="none" spc="208" dirty="0">
              <a:solidFill>
                <a:srgbClr val="004AAD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52483">
            <a:off x="4061668" y="-4495693"/>
            <a:ext cx="10784249" cy="21951564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sv-S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914400" y="-492659"/>
            <a:ext cx="8229600" cy="117794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2725420"/>
            <a:ext cx="6319514" cy="410368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6379"/>
              </a:lnSpc>
              <a:spcBef>
                <a:spcPct val="0"/>
              </a:spcBef>
            </a:pPr>
            <a:r>
              <a:rPr dirty="0" lang="sv-SE" spc="173" sz="5799">
                <a:solidFill>
                  <a:srgbClr val="FFFFFF"/>
                </a:solidFill>
                <a:latin typeface="Raleway Bold Italics"/>
              </a:rPr>
              <a:t>Metoden kan hjälpa till att fatta beslut kring olika aspekter vid rätt ögonblick!</a:t>
            </a:r>
            <a:endParaRPr dirty="0" lang="en-US" spc="173" sz="5799" u="none">
              <a:solidFill>
                <a:srgbClr val="FFFFFF"/>
              </a:solidFill>
              <a:latin typeface="Raleway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03f63-3060-4a89-9c03-8c108013da02" xsi:nil="true"/>
    <lcf76f155ced4ddcb4097134ff3c332f xmlns="6e44e964-48d0-4779-8b8f-6a641ac1b5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03C22FA7AC48B236EBA00E734D5C" ma:contentTypeVersion="17" ma:contentTypeDescription="Create a new document." ma:contentTypeScope="" ma:versionID="10b7bda1fb8c77a8e808035476e16fb8">
  <xsd:schema xmlns:xsd="http://www.w3.org/2001/XMLSchema" xmlns:xs="http://www.w3.org/2001/XMLSchema" xmlns:p="http://schemas.microsoft.com/office/2006/metadata/properties" xmlns:ns2="6e44e964-48d0-4779-8b8f-6a641ac1b559" xmlns:ns3="5f403f63-3060-4a89-9c03-8c108013da02" targetNamespace="http://schemas.microsoft.com/office/2006/metadata/properties" ma:root="true" ma:fieldsID="78c584266f0e08f129cd76bd6febaeb3" ns2:_="" ns3:_="">
    <xsd:import namespace="6e44e964-48d0-4779-8b8f-6a641ac1b559"/>
    <xsd:import namespace="5f403f63-3060-4a89-9c03-8c108013d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4e964-48d0-4779-8b8f-6a641ac1b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54e0fc-0c0e-4baf-aa99-fb28232f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3f63-3060-4a89-9c03-8c108013d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298c4d8-52db-4bf6-a2ac-2d8627d92ecb}" ma:internalName="TaxCatchAll" ma:showField="CatchAllData" ma:web="5f403f63-3060-4a89-9c03-8c108013d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2F946-FBFC-48E0-A60F-6CA0F87ADB64}">
  <ds:schemaRefs>
    <ds:schemaRef ds:uri="http://schemas.microsoft.com/office/2006/metadata/properties"/>
    <ds:schemaRef ds:uri="http://schemas.microsoft.com/office/infopath/2007/PartnerControls"/>
    <ds:schemaRef ds:uri="5f403f63-3060-4a89-9c03-8c108013da02"/>
    <ds:schemaRef ds:uri="6e44e964-48d0-4779-8b8f-6a641ac1b559"/>
  </ds:schemaRefs>
</ds:datastoreItem>
</file>

<file path=customXml/itemProps2.xml><?xml version="1.0" encoding="utf-8"?>
<ds:datastoreItem xmlns:ds="http://schemas.openxmlformats.org/officeDocument/2006/customXml" ds:itemID="{D39D5F3D-AEF2-4166-B84F-D8C6FBC55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3086A-03B5-471E-8A9E-F1922130931F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1527</Words>
  <Application>Microsoft Office PowerPoint</Application>
  <PresentationFormat>Custom</PresentationFormat>
  <Paragraphs>240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Raleway Italics</vt:lpstr>
      <vt:lpstr>Open Sans Extra Bold</vt:lpstr>
      <vt:lpstr>Montserrat Classic</vt:lpstr>
      <vt:lpstr>Agrandir Medium Bold</vt:lpstr>
      <vt:lpstr>Agrandir</vt:lpstr>
      <vt:lpstr>Permanent Marker</vt:lpstr>
      <vt:lpstr>Hussar Ekologiczy Italics</vt:lpstr>
      <vt:lpstr>Ranga</vt:lpstr>
      <vt:lpstr>Raleway Bold Italics</vt:lpstr>
      <vt:lpstr>Raleway Bold</vt:lpstr>
      <vt:lpstr>Agrandir Bold</vt:lpstr>
      <vt:lpstr>League Spartan Bold</vt:lpstr>
      <vt:lpstr>Montserrat Classic Bold</vt:lpstr>
      <vt:lpstr>WC Mano Negra Bold</vt:lpstr>
      <vt:lpstr>Raleway</vt:lpstr>
      <vt:lpstr>Hussar Bold Bold Italics</vt:lpstr>
      <vt:lpstr>Calibri</vt:lpstr>
      <vt:lpstr>Arial</vt:lpstr>
      <vt:lpstr>Hussar Bold</vt:lpstr>
      <vt:lpstr>Agrandir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2 Intro+Phase1+Phase 2</dc:title>
  <dc:creator>Katarina Sperling</dc:creator>
  <cp:lastModifiedBy>Alessia Mereu</cp:lastModifiedBy>
  <cp:revision>4</cp:revision>
  <dcterms:created xsi:type="dcterms:W3CDTF">2006-08-16T00:00:00Z</dcterms:created>
  <dcterms:modified xsi:type="dcterms:W3CDTF">2023-09-20T08:27:32Z</dcterms:modified>
  <dc:identifier>DAFgiObr1yw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0x010100A3B803C22FA7AC48B236EBA00E734D5C</vt:lpwstr>
  </property>
  <property fmtid="{D5CDD505-2E9C-101B-9397-08002B2CF9AE}" name="MediaServiceImageTags" pid="3">
    <vt:lpwstr/>
  </property>
  <property fmtid="{D5CDD505-2E9C-101B-9397-08002B2CF9AE}" name="NXPowerLiteLastOptimized" pid="4">
    <vt:lpwstr>8337640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S10.0.0</vt:lpwstr>
  </property>
</Properties>
</file>