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8288000" cy="10287000"/>
  <p:notesSz cx="6858000" cy="9144000"/>
  <p:embeddedFontLst>
    <p:embeddedFont>
      <p:font typeface="Agrandir" panose="020B0604020202020204" charset="0"/>
      <p:regular r:id="rId50"/>
    </p:embeddedFont>
    <p:embeddedFont>
      <p:font typeface="Agrandir Bold" panose="020B0604020202020204" charset="0"/>
      <p:regular r:id="rId51"/>
    </p:embeddedFont>
    <p:embeddedFont>
      <p:font typeface="Agrandir Medium" panose="020B0604020202020204" charset="0"/>
      <p:regular r:id="rId52"/>
    </p:embeddedFont>
    <p:embeddedFont>
      <p:font typeface="Agrandir Medium Bold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Hussar Bold" panose="020B0604020202020204" charset="0"/>
      <p:regular r:id="rId58"/>
    </p:embeddedFont>
    <p:embeddedFont>
      <p:font typeface="Montserrat Classic" panose="020B0604020202020204" charset="0"/>
      <p:regular r:id="rId59"/>
    </p:embeddedFont>
    <p:embeddedFont>
      <p:font typeface="Montserrat Classic Bold" panose="020B0604020202020204" charset="0"/>
      <p:regular r:id="rId60"/>
    </p:embeddedFont>
    <p:embeddedFont>
      <p:font typeface="Open Sans Extra Bold" panose="020B0604020202020204" charset="0"/>
      <p:regular r:id="rId61"/>
    </p:embeddedFont>
    <p:embeddedFont>
      <p:font typeface="Permanent Marker" panose="020B0604020202020204" charset="0"/>
      <p:regular r:id="rId62"/>
    </p:embeddedFont>
    <p:embeddedFont>
      <p:font typeface="Raleway" pitchFamily="2" charset="0"/>
      <p:regular r:id="rId63"/>
      <p:bold r:id="rId64"/>
      <p:italic r:id="rId65"/>
      <p:boldItalic r:id="rId66"/>
    </p:embeddedFont>
    <p:embeddedFont>
      <p:font typeface="Raleway Bold" charset="0"/>
      <p:regular r:id="rId67"/>
    </p:embeddedFont>
    <p:embeddedFont>
      <p:font typeface="Ranga" panose="020B0604020202020204" charset="0"/>
      <p:regular r:id="rId68"/>
    </p:embeddedFont>
    <p:embeddedFont>
      <p:font typeface="WC Mano Negra Bold" panose="020B0604020202020204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customXml" Target="../customXml/item3.xml"/><Relationship Id="rId5" Type="http://schemas.openxmlformats.org/officeDocument/2006/relationships/slide" Target="slides/slide2.xml"/><Relationship Id="rId61" Type="http://schemas.openxmlformats.org/officeDocument/2006/relationships/font" Target="fonts/font1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8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svg"/><Relationship Id="rId21" Type="http://schemas.openxmlformats.org/officeDocument/2006/relationships/image" Target="../media/image80.sv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sv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31" Type="http://schemas.openxmlformats.org/officeDocument/2006/relationships/image" Target="../media/image90.svg"/><Relationship Id="rId44" Type="http://schemas.openxmlformats.org/officeDocument/2006/relationships/image" Target="../media/image103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svg"/><Relationship Id="rId30" Type="http://schemas.openxmlformats.org/officeDocument/2006/relationships/image" Target="../media/image89.png"/><Relationship Id="rId35" Type="http://schemas.openxmlformats.org/officeDocument/2006/relationships/image" Target="../media/image94.svg"/><Relationship Id="rId43" Type="http://schemas.openxmlformats.org/officeDocument/2006/relationships/image" Target="../media/image102.png"/><Relationship Id="rId48" Type="http://schemas.openxmlformats.org/officeDocument/2006/relationships/image" Target="../media/image107.svg"/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33" Type="http://schemas.openxmlformats.org/officeDocument/2006/relationships/image" Target="../media/image92.svg"/><Relationship Id="rId38" Type="http://schemas.openxmlformats.org/officeDocument/2006/relationships/image" Target="../media/image97.png"/><Relationship Id="rId46" Type="http://schemas.openxmlformats.org/officeDocument/2006/relationships/image" Target="../media/image105.svg"/><Relationship Id="rId20" Type="http://schemas.openxmlformats.org/officeDocument/2006/relationships/image" Target="../media/image79.png"/><Relationship Id="rId41" Type="http://schemas.openxmlformats.org/officeDocument/2006/relationships/image" Target="../media/image100.svg"/></Relationships>
</file>

<file path=ppt/slides/_rels/slide24.xml.rels><?xml version="1.0" encoding="UTF-8" standalone="yes" ?><Relationships xmlns="http://schemas.openxmlformats.org/package/2006/relationships"><Relationship Id="rId3" Target="../media/image109.pn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0.sv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129.png"/><Relationship Id="rId18" Type="http://schemas.openxmlformats.org/officeDocument/2006/relationships/image" Target="../media/image134.sv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svg"/><Relationship Id="rId17" Type="http://schemas.openxmlformats.org/officeDocument/2006/relationships/image" Target="../media/image133.png"/><Relationship Id="rId2" Type="http://schemas.openxmlformats.org/officeDocument/2006/relationships/image" Target="../media/image118.jpeg"/><Relationship Id="rId16" Type="http://schemas.openxmlformats.org/officeDocument/2006/relationships/image" Target="../media/image1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svg"/><Relationship Id="rId4" Type="http://schemas.openxmlformats.org/officeDocument/2006/relationships/image" Target="../media/image120.svg"/><Relationship Id="rId9" Type="http://schemas.openxmlformats.org/officeDocument/2006/relationships/image" Target="../media/image125.png"/><Relationship Id="rId14" Type="http://schemas.openxmlformats.org/officeDocument/2006/relationships/image" Target="../media/image1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127.png"/><Relationship Id="rId18" Type="http://schemas.openxmlformats.org/officeDocument/2006/relationships/image" Target="../media/image132.svg"/><Relationship Id="rId3" Type="http://schemas.openxmlformats.org/officeDocument/2006/relationships/image" Target="../media/image119.png"/><Relationship Id="rId21" Type="http://schemas.openxmlformats.org/officeDocument/2006/relationships/image" Target="../media/image138.png"/><Relationship Id="rId7" Type="http://schemas.openxmlformats.org/officeDocument/2006/relationships/image" Target="../media/image136.png"/><Relationship Id="rId12" Type="http://schemas.openxmlformats.org/officeDocument/2006/relationships/image" Target="../media/image126.svg"/><Relationship Id="rId17" Type="http://schemas.openxmlformats.org/officeDocument/2006/relationships/image" Target="../media/image131.png"/><Relationship Id="rId2" Type="http://schemas.openxmlformats.org/officeDocument/2006/relationships/image" Target="../media/image118.jpeg"/><Relationship Id="rId16" Type="http://schemas.openxmlformats.org/officeDocument/2006/relationships/image" Target="../media/image13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5" Type="http://schemas.openxmlformats.org/officeDocument/2006/relationships/image" Target="../media/image129.png"/><Relationship Id="rId10" Type="http://schemas.openxmlformats.org/officeDocument/2006/relationships/image" Target="../media/image124.svg"/><Relationship Id="rId19" Type="http://schemas.openxmlformats.org/officeDocument/2006/relationships/image" Target="../media/image133.png"/><Relationship Id="rId4" Type="http://schemas.openxmlformats.org/officeDocument/2006/relationships/image" Target="../media/image120.svg"/><Relationship Id="rId9" Type="http://schemas.openxmlformats.org/officeDocument/2006/relationships/image" Target="../media/image123.png"/><Relationship Id="rId14" Type="http://schemas.openxmlformats.org/officeDocument/2006/relationships/image" Target="../media/image128.svg"/><Relationship Id="rId22" Type="http://schemas.openxmlformats.org/officeDocument/2006/relationships/image" Target="../media/image13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13" Type="http://schemas.openxmlformats.org/officeDocument/2006/relationships/image" Target="../media/image147.png"/><Relationship Id="rId18" Type="http://schemas.openxmlformats.org/officeDocument/2006/relationships/image" Target="../media/image152.svg"/><Relationship Id="rId3" Type="http://schemas.openxmlformats.org/officeDocument/2006/relationships/image" Target="../media/image121.png"/><Relationship Id="rId21" Type="http://schemas.openxmlformats.org/officeDocument/2006/relationships/image" Target="../media/image153.png"/><Relationship Id="rId7" Type="http://schemas.openxmlformats.org/officeDocument/2006/relationships/image" Target="../media/image141.png"/><Relationship Id="rId12" Type="http://schemas.openxmlformats.org/officeDocument/2006/relationships/image" Target="../media/image146.svg"/><Relationship Id="rId17" Type="http://schemas.openxmlformats.org/officeDocument/2006/relationships/image" Target="../media/image151.png"/><Relationship Id="rId2" Type="http://schemas.openxmlformats.org/officeDocument/2006/relationships/image" Target="../media/image140.jpeg"/><Relationship Id="rId16" Type="http://schemas.openxmlformats.org/officeDocument/2006/relationships/image" Target="../media/image150.svg"/><Relationship Id="rId20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5" Type="http://schemas.openxmlformats.org/officeDocument/2006/relationships/image" Target="../media/image149.png"/><Relationship Id="rId10" Type="http://schemas.openxmlformats.org/officeDocument/2006/relationships/image" Target="../media/image144.svg"/><Relationship Id="rId19" Type="http://schemas.openxmlformats.org/officeDocument/2006/relationships/image" Target="../media/image133.png"/><Relationship Id="rId4" Type="http://schemas.openxmlformats.org/officeDocument/2006/relationships/image" Target="../media/image122.svg"/><Relationship Id="rId9" Type="http://schemas.openxmlformats.org/officeDocument/2006/relationships/image" Target="../media/image143.png"/><Relationship Id="rId14" Type="http://schemas.openxmlformats.org/officeDocument/2006/relationships/image" Target="../media/image148.svg"/><Relationship Id="rId22" Type="http://schemas.openxmlformats.org/officeDocument/2006/relationships/image" Target="../media/image154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13" Type="http://schemas.openxmlformats.org/officeDocument/2006/relationships/image" Target="../media/image151.png"/><Relationship Id="rId18" Type="http://schemas.openxmlformats.org/officeDocument/2006/relationships/image" Target="../media/image158.svg"/><Relationship Id="rId3" Type="http://schemas.openxmlformats.org/officeDocument/2006/relationships/image" Target="../media/image121.png"/><Relationship Id="rId21" Type="http://schemas.openxmlformats.org/officeDocument/2006/relationships/image" Target="../media/image133.png"/><Relationship Id="rId7" Type="http://schemas.openxmlformats.org/officeDocument/2006/relationships/image" Target="../media/image145.png"/><Relationship Id="rId12" Type="http://schemas.openxmlformats.org/officeDocument/2006/relationships/image" Target="../media/image150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sv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5.png"/><Relationship Id="rId10" Type="http://schemas.openxmlformats.org/officeDocument/2006/relationships/image" Target="../media/image148.svg"/><Relationship Id="rId19" Type="http://schemas.openxmlformats.org/officeDocument/2006/relationships/image" Target="../media/image153.png"/><Relationship Id="rId4" Type="http://schemas.openxmlformats.org/officeDocument/2006/relationships/image" Target="../media/image122.svg"/><Relationship Id="rId9" Type="http://schemas.openxmlformats.org/officeDocument/2006/relationships/image" Target="../media/image147.png"/><Relationship Id="rId14" Type="http://schemas.openxmlformats.org/officeDocument/2006/relationships/image" Target="../media/image152.svg"/><Relationship Id="rId22" Type="http://schemas.openxmlformats.org/officeDocument/2006/relationships/image" Target="../media/image134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13" Type="http://schemas.openxmlformats.org/officeDocument/2006/relationships/image" Target="../media/image169.png"/><Relationship Id="rId18" Type="http://schemas.openxmlformats.org/officeDocument/2006/relationships/image" Target="../media/image158.svg"/><Relationship Id="rId3" Type="http://schemas.openxmlformats.org/officeDocument/2006/relationships/image" Target="../media/image159.png"/><Relationship Id="rId21" Type="http://schemas.openxmlformats.org/officeDocument/2006/relationships/image" Target="../media/image173.png"/><Relationship Id="rId7" Type="http://schemas.openxmlformats.org/officeDocument/2006/relationships/image" Target="../media/image163.png"/><Relationship Id="rId12" Type="http://schemas.openxmlformats.org/officeDocument/2006/relationships/image" Target="../media/image168.svg"/><Relationship Id="rId17" Type="http://schemas.openxmlformats.org/officeDocument/2006/relationships/image" Target="../media/image157.png"/><Relationship Id="rId2" Type="http://schemas.openxmlformats.org/officeDocument/2006/relationships/image" Target="../media/image140.jpeg"/><Relationship Id="rId16" Type="http://schemas.openxmlformats.org/officeDocument/2006/relationships/image" Target="../media/image156.svg"/><Relationship Id="rId20" Type="http://schemas.openxmlformats.org/officeDocument/2006/relationships/image" Target="../media/image1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sv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55.png"/><Relationship Id="rId10" Type="http://schemas.openxmlformats.org/officeDocument/2006/relationships/image" Target="../media/image166.svg"/><Relationship Id="rId19" Type="http://schemas.openxmlformats.org/officeDocument/2006/relationships/image" Target="../media/image171.png"/><Relationship Id="rId4" Type="http://schemas.openxmlformats.org/officeDocument/2006/relationships/image" Target="../media/image160.svg"/><Relationship Id="rId9" Type="http://schemas.openxmlformats.org/officeDocument/2006/relationships/image" Target="../media/image165.png"/><Relationship Id="rId14" Type="http://schemas.openxmlformats.org/officeDocument/2006/relationships/image" Target="../media/image170.svg"/><Relationship Id="rId22" Type="http://schemas.openxmlformats.org/officeDocument/2006/relationships/image" Target="../media/image17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167.png"/><Relationship Id="rId18" Type="http://schemas.openxmlformats.org/officeDocument/2006/relationships/image" Target="../media/image156.svg"/><Relationship Id="rId3" Type="http://schemas.openxmlformats.org/officeDocument/2006/relationships/image" Target="../media/image173.png"/><Relationship Id="rId21" Type="http://schemas.openxmlformats.org/officeDocument/2006/relationships/image" Target="../media/image171.png"/><Relationship Id="rId7" Type="http://schemas.openxmlformats.org/officeDocument/2006/relationships/image" Target="../media/image161.png"/><Relationship Id="rId12" Type="http://schemas.openxmlformats.org/officeDocument/2006/relationships/image" Target="../media/image166.svg"/><Relationship Id="rId17" Type="http://schemas.openxmlformats.org/officeDocument/2006/relationships/image" Target="../media/image155.png"/><Relationship Id="rId2" Type="http://schemas.openxmlformats.org/officeDocument/2006/relationships/image" Target="../media/image140.jpeg"/><Relationship Id="rId16" Type="http://schemas.openxmlformats.org/officeDocument/2006/relationships/image" Target="../media/image170.svg"/><Relationship Id="rId20" Type="http://schemas.openxmlformats.org/officeDocument/2006/relationships/image" Target="../media/image1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svg"/><Relationship Id="rId19" Type="http://schemas.openxmlformats.org/officeDocument/2006/relationships/image" Target="../media/image157.png"/><Relationship Id="rId4" Type="http://schemas.openxmlformats.org/officeDocument/2006/relationships/image" Target="../media/image174.svg"/><Relationship Id="rId9" Type="http://schemas.openxmlformats.org/officeDocument/2006/relationships/image" Target="../media/image163.png"/><Relationship Id="rId14" Type="http://schemas.openxmlformats.org/officeDocument/2006/relationships/image" Target="../media/image168.svg"/><Relationship Id="rId22" Type="http://schemas.openxmlformats.org/officeDocument/2006/relationships/image" Target="../media/image172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svg"/><Relationship Id="rId13" Type="http://schemas.openxmlformats.org/officeDocument/2006/relationships/image" Target="../media/image163.png"/><Relationship Id="rId18" Type="http://schemas.openxmlformats.org/officeDocument/2006/relationships/image" Target="../media/image168.svg"/><Relationship Id="rId26" Type="http://schemas.openxmlformats.org/officeDocument/2006/relationships/image" Target="../media/image172.svg"/><Relationship Id="rId3" Type="http://schemas.openxmlformats.org/officeDocument/2006/relationships/image" Target="../media/image175.png"/><Relationship Id="rId21" Type="http://schemas.openxmlformats.org/officeDocument/2006/relationships/image" Target="../media/image155.png"/><Relationship Id="rId7" Type="http://schemas.openxmlformats.org/officeDocument/2006/relationships/image" Target="../media/image173.png"/><Relationship Id="rId12" Type="http://schemas.openxmlformats.org/officeDocument/2006/relationships/image" Target="../media/image162.svg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2" Type="http://schemas.openxmlformats.org/officeDocument/2006/relationships/image" Target="../media/image140.jpeg"/><Relationship Id="rId16" Type="http://schemas.openxmlformats.org/officeDocument/2006/relationships/image" Target="../media/image166.sv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svg"/><Relationship Id="rId11" Type="http://schemas.openxmlformats.org/officeDocument/2006/relationships/image" Target="../media/image161.png"/><Relationship Id="rId24" Type="http://schemas.openxmlformats.org/officeDocument/2006/relationships/image" Target="../media/image158.svg"/><Relationship Id="rId5" Type="http://schemas.openxmlformats.org/officeDocument/2006/relationships/image" Target="../media/image177.png"/><Relationship Id="rId15" Type="http://schemas.openxmlformats.org/officeDocument/2006/relationships/image" Target="../media/image165.png"/><Relationship Id="rId23" Type="http://schemas.openxmlformats.org/officeDocument/2006/relationships/image" Target="../media/image157.png"/><Relationship Id="rId10" Type="http://schemas.openxmlformats.org/officeDocument/2006/relationships/image" Target="../media/image160.svg"/><Relationship Id="rId19" Type="http://schemas.openxmlformats.org/officeDocument/2006/relationships/image" Target="../media/image169.png"/><Relationship Id="rId4" Type="http://schemas.openxmlformats.org/officeDocument/2006/relationships/image" Target="../media/image176.svg"/><Relationship Id="rId9" Type="http://schemas.openxmlformats.org/officeDocument/2006/relationships/image" Target="../media/image159.png"/><Relationship Id="rId14" Type="http://schemas.openxmlformats.org/officeDocument/2006/relationships/image" Target="../media/image164.svg"/><Relationship Id="rId22" Type="http://schemas.openxmlformats.org/officeDocument/2006/relationships/image" Target="../media/image156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13" Type="http://schemas.openxmlformats.org/officeDocument/2006/relationships/image" Target="../media/image187.png"/><Relationship Id="rId18" Type="http://schemas.openxmlformats.org/officeDocument/2006/relationships/image" Target="../media/image192.svg"/><Relationship Id="rId26" Type="http://schemas.openxmlformats.org/officeDocument/2006/relationships/image" Target="../media/image200.svg"/><Relationship Id="rId3" Type="http://schemas.openxmlformats.org/officeDocument/2006/relationships/image" Target="../media/image179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sv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image" Target="../media/image140.jpeg"/><Relationship Id="rId16" Type="http://schemas.openxmlformats.org/officeDocument/2006/relationships/image" Target="../media/image190.svg"/><Relationship Id="rId20" Type="http://schemas.openxmlformats.org/officeDocument/2006/relationships/image" Target="../media/image1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11" Type="http://schemas.openxmlformats.org/officeDocument/2006/relationships/image" Target="../media/image185.png"/><Relationship Id="rId24" Type="http://schemas.openxmlformats.org/officeDocument/2006/relationships/image" Target="../media/image198.svg"/><Relationship Id="rId5" Type="http://schemas.openxmlformats.org/officeDocument/2006/relationships/image" Target="../media/image15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84.svg"/><Relationship Id="rId19" Type="http://schemas.openxmlformats.org/officeDocument/2006/relationships/image" Target="../media/image193.png"/><Relationship Id="rId4" Type="http://schemas.openxmlformats.org/officeDocument/2006/relationships/image" Target="../media/image180.svg"/><Relationship Id="rId9" Type="http://schemas.openxmlformats.org/officeDocument/2006/relationships/image" Target="../media/image183.png"/><Relationship Id="rId14" Type="http://schemas.openxmlformats.org/officeDocument/2006/relationships/image" Target="../media/image188.svg"/><Relationship Id="rId22" Type="http://schemas.openxmlformats.org/officeDocument/2006/relationships/image" Target="../media/image196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7" r="77"/>
          <a:stretch>
            <a:fillRect/>
          </a:stretch>
        </p:blipFill>
        <p:spPr>
          <a:xfrm>
            <a:off x="11487708" y="421594"/>
            <a:ext cx="6398044" cy="9443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52" y="142443"/>
            <a:ext cx="1542619" cy="1028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52" y="9450435"/>
            <a:ext cx="3129169" cy="6414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6146" y="417191"/>
            <a:ext cx="6899079" cy="4789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744"/>
              </a:lnSpc>
            </a:pPr>
            <a:r>
              <a:rPr dirty="0" lang="en-US" spc="288" sz="3200">
                <a:solidFill>
                  <a:srgbClr val="FFFFFF"/>
                </a:solidFill>
                <a:latin typeface="Raleway Bold"/>
              </a:rPr>
              <a:t>BE+ PROSJEKT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444" y="3274861"/>
            <a:ext cx="8946759" cy="344509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819"/>
              </a:lnSpc>
            </a:pPr>
            <a:r>
              <a:rPr dirty="0" lang="en-US" sz="8017">
                <a:solidFill>
                  <a:srgbClr val="FFFFFF"/>
                </a:solidFill>
                <a:latin typeface="Hussar Ekologiczy Italics"/>
              </a:rPr>
              <a:t>PROJECT CYCLE MANAGEMENT OG ERASMUS+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rot="5400000">
            <a:off x="-23904" y="5456454"/>
            <a:ext cx="6590711" cy="97516"/>
          </a:xfrm>
          <a:prstGeom prst="rect">
            <a:avLst/>
          </a:prstGeom>
          <a:solidFill>
            <a:srgbClr val="FDFCFB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2193304" y="2429834"/>
            <a:ext cx="1326665" cy="486156"/>
            <a:chOff x="0" y="0"/>
            <a:chExt cx="1386275" cy="508000"/>
          </a:xfrm>
        </p:grpSpPr>
        <p:sp>
          <p:nvSpPr>
            <p:cNvPr id="5" name="Freeform 5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93304" y="4471790"/>
            <a:ext cx="1326665" cy="486156"/>
            <a:chOff x="0" y="0"/>
            <a:chExt cx="1386275" cy="508000"/>
          </a:xfrm>
        </p:grpSpPr>
        <p:sp>
          <p:nvSpPr>
            <p:cNvPr id="8" name="Freeform 8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93304" y="7332715"/>
            <a:ext cx="1326665" cy="486156"/>
            <a:chOff x="0" y="0"/>
            <a:chExt cx="1386275" cy="508000"/>
          </a:xfrm>
        </p:grpSpPr>
        <p:sp>
          <p:nvSpPr>
            <p:cNvPr id="11" name="Freeform 11"/>
            <p:cNvSpPr/>
            <p:nvPr/>
          </p:nvSpPr>
          <p:spPr>
            <a:xfrm>
              <a:off x="93887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1430"/>
              <a:ext cx="1386276" cy="485140"/>
            </a:xfrm>
            <a:custGeom>
              <a:avLst/>
              <a:gdLst/>
              <a:ahLst/>
              <a:cxnLst/>
              <a:rect l="l" t="t" r="r" b="b"/>
              <a:pathLst>
                <a:path w="1386276" h="485140">
                  <a:moveTo>
                    <a:pt x="1142435" y="0"/>
                  </a:moveTo>
                  <a:cubicBezTo>
                    <a:pt x="1021785" y="0"/>
                    <a:pt x="921455" y="88900"/>
                    <a:pt x="902405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03675" y="280670"/>
                  </a:lnTo>
                  <a:cubicBezTo>
                    <a:pt x="921455" y="396240"/>
                    <a:pt x="1023055" y="485140"/>
                    <a:pt x="1143705" y="485140"/>
                  </a:cubicBezTo>
                  <a:cubicBezTo>
                    <a:pt x="1278325" y="485140"/>
                    <a:pt x="1386275" y="375920"/>
                    <a:pt x="1386275" y="242570"/>
                  </a:cubicBezTo>
                  <a:cubicBezTo>
                    <a:pt x="1386276" y="107950"/>
                    <a:pt x="1277055" y="0"/>
                    <a:pt x="1142435" y="0"/>
                  </a:cubicBezTo>
                  <a:close/>
                  <a:moveTo>
                    <a:pt x="1142435" y="408940"/>
                  </a:moveTo>
                  <a:cubicBezTo>
                    <a:pt x="1050995" y="408940"/>
                    <a:pt x="976065" y="334010"/>
                    <a:pt x="976065" y="242570"/>
                  </a:cubicBezTo>
                  <a:cubicBezTo>
                    <a:pt x="976065" y="151130"/>
                    <a:pt x="1050995" y="76200"/>
                    <a:pt x="1142435" y="76200"/>
                  </a:cubicBezTo>
                  <a:cubicBezTo>
                    <a:pt x="1233875" y="76200"/>
                    <a:pt x="1308805" y="151130"/>
                    <a:pt x="1308805" y="242570"/>
                  </a:cubicBezTo>
                  <a:cubicBezTo>
                    <a:pt x="1310075" y="334010"/>
                    <a:pt x="1235145" y="408940"/>
                    <a:pt x="1142435" y="408940"/>
                  </a:cubicBezTo>
                  <a:close/>
                </a:path>
              </a:pathLst>
            </a:custGeom>
            <a:solidFill>
              <a:srgbClr val="FDFCFB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7391" y="2298564"/>
            <a:ext cx="1693494" cy="16934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678934" y="4601657"/>
            <a:ext cx="1910407" cy="1693494"/>
            <a:chOff x="0" y="0"/>
            <a:chExt cx="503153" cy="4460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4457" y="4878079"/>
            <a:ext cx="1579361" cy="11406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7787391" y="8222985"/>
            <a:ext cx="1910407" cy="1693494"/>
            <a:chOff x="0" y="0"/>
            <a:chExt cx="503153" cy="4460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3153" cy="446023"/>
            </a:xfrm>
            <a:custGeom>
              <a:avLst/>
              <a:gdLst/>
              <a:ahLst/>
              <a:cxnLst/>
              <a:rect l="l" t="t" r="r" b="b"/>
              <a:pathLst>
                <a:path w="503153" h="446023">
                  <a:moveTo>
                    <a:pt x="0" y="0"/>
                  </a:moveTo>
                  <a:lnTo>
                    <a:pt x="503153" y="0"/>
                  </a:lnTo>
                  <a:lnTo>
                    <a:pt x="503153" y="446023"/>
                  </a:lnTo>
                  <a:lnTo>
                    <a:pt x="0" y="446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4336" y="8423010"/>
            <a:ext cx="1136516" cy="142064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660934" y="1038225"/>
            <a:ext cx="12598366" cy="77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6CE8F4"/>
                </a:solidFill>
                <a:latin typeface="Hussar Bold Bold Italics"/>
              </a:rPr>
              <a:t>HISTORIEN TIL PCM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60934" y="2355213"/>
            <a:ext cx="1063003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288" dirty="0">
                <a:solidFill>
                  <a:srgbClr val="6CE8F4"/>
                </a:solidFill>
                <a:latin typeface="Raleway Bold Italics"/>
              </a:rPr>
              <a:t>Sent 1960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60934" y="4410576"/>
            <a:ext cx="1063003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88" dirty="0" err="1">
                <a:solidFill>
                  <a:srgbClr val="6CE8F4"/>
                </a:solidFill>
                <a:latin typeface="Raleway Bold Italics"/>
              </a:rPr>
              <a:t>Tidlig</a:t>
            </a:r>
            <a:r>
              <a:rPr lang="en-US" sz="3200" u="none" spc="288" dirty="0">
                <a:solidFill>
                  <a:srgbClr val="6CE8F4"/>
                </a:solidFill>
                <a:latin typeface="Raleway Bold Italics"/>
              </a:rPr>
              <a:t> 1980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60934" y="7266040"/>
            <a:ext cx="1063003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88" dirty="0" err="1">
                <a:solidFill>
                  <a:srgbClr val="6CE8F4"/>
                </a:solidFill>
                <a:latin typeface="Raleway Bold Italics"/>
              </a:rPr>
              <a:t>Tidlig</a:t>
            </a:r>
            <a:r>
              <a:rPr lang="en-US" sz="3200" u="none" spc="288" dirty="0">
                <a:solidFill>
                  <a:srgbClr val="6CE8F4"/>
                </a:solidFill>
                <a:latin typeface="Raleway Bold Italics"/>
              </a:rPr>
              <a:t> 1990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29170">
            <a:off x="8876436" y="-1642358"/>
            <a:ext cx="10192751" cy="13099995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79" l="151" r="400" t="205"/>
          <a:stretch>
            <a:fillRect/>
          </a:stretch>
        </p:blipFill>
        <p:spPr>
          <a:xfrm>
            <a:off x="869643" y="1672411"/>
            <a:ext cx="6849669" cy="74455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3939858"/>
            <a:ext cx="6319514" cy="24622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dirty="0" err="1" lang="en-US" spc="173" sz="5799" u="none">
                <a:solidFill>
                  <a:srgbClr val="FFFFFF"/>
                </a:solidFill>
                <a:latin typeface="Raleway Bold Italics"/>
              </a:rPr>
              <a:t>Hva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 u="none">
                <a:solidFill>
                  <a:srgbClr val="FFFFFF"/>
                </a:solidFill>
                <a:latin typeface="Raleway Bold Italics"/>
              </a:rPr>
              <a:t>er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 u="none">
                <a:solidFill>
                  <a:srgbClr val="FFFFFF"/>
                </a:solidFill>
                <a:latin typeface="Raleway Bold Italics"/>
              </a:rPr>
              <a:t>nøkkelfasene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 u="none">
                <a:solidFill>
                  <a:srgbClr val="FFFFFF"/>
                </a:solidFill>
                <a:latin typeface="Raleway Bold Italics"/>
              </a:rPr>
              <a:t>i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 et </a:t>
            </a:r>
            <a:r>
              <a:rPr dirty="0" err="1" lang="en-US" spc="173" sz="5799" u="none">
                <a:solidFill>
                  <a:srgbClr val="FFFFFF"/>
                </a:solidFill>
                <a:latin typeface="Raleway Bold Italics"/>
              </a:rPr>
              <a:t>prosjekt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4070236"/>
            <a:ext cx="6749710" cy="5382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084" y="2360926"/>
            <a:ext cx="18288000" cy="112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TID FOR ØVELSE!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786" t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"/>
          <a:stretch>
            <a:fillRect/>
          </a:stretch>
        </p:blipFill>
        <p:spPr>
          <a:xfrm>
            <a:off x="3093590" y="4611841"/>
            <a:ext cx="12328989" cy="56751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33278" y="2666145"/>
            <a:ext cx="12421444" cy="112915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dirty="0" lang="en-US" spc="217" sz="7500">
                <a:solidFill>
                  <a:srgbClr val="004AAD"/>
                </a:solidFill>
                <a:latin typeface="Montserrat Classic Bold"/>
              </a:rPr>
              <a:t>PLANLEGG DIN FERIE!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803391" y="2043430"/>
            <a:ext cx="13373948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Dere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er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en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gruppe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venner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som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skal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på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ferie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sammen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.</a:t>
            </a:r>
          </a:p>
          <a:p>
            <a:pPr algn="ctr">
              <a:lnSpc>
                <a:spcPts val="5720"/>
              </a:lnSpc>
            </a:pPr>
            <a:endParaRPr lang="en-US" sz="5200" spc="156" dirty="0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1650"/>
              </a:lnSpc>
            </a:pPr>
            <a:endParaRPr lang="en-US" sz="5200" spc="156" dirty="0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5720"/>
              </a:lnSpc>
            </a:pP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Dere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må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planlegge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ferien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sammen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. </a:t>
            </a:r>
          </a:p>
          <a:p>
            <a:pPr algn="ctr">
              <a:lnSpc>
                <a:spcPts val="5720"/>
              </a:lnSpc>
            </a:pPr>
            <a:endParaRPr lang="en-US" sz="5200" spc="156" dirty="0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1650"/>
              </a:lnSpc>
            </a:pPr>
            <a:endParaRPr lang="en-US" sz="5200" spc="156" dirty="0">
              <a:solidFill>
                <a:srgbClr val="FFFFFF"/>
              </a:solidFill>
              <a:latin typeface="Raleway Bold Italics"/>
            </a:endParaRPr>
          </a:p>
          <a:p>
            <a:pPr algn="ctr">
              <a:lnSpc>
                <a:spcPts val="5720"/>
              </a:lnSpc>
            </a:pP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Husk å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spesifisere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hva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som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er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nøkkelfasene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og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fortell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oss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hva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som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kommer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først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og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200" spc="156" dirty="0" err="1">
                <a:solidFill>
                  <a:srgbClr val="FFFFFF"/>
                </a:solidFill>
                <a:latin typeface="Raleway Bold Italics"/>
              </a:rPr>
              <a:t>sist</a:t>
            </a:r>
            <a:r>
              <a:rPr lang="en-US" sz="5200" spc="156" dirty="0">
                <a:solidFill>
                  <a:srgbClr val="FFFFFF"/>
                </a:solidFill>
                <a:latin typeface="Raleway Bold Italic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9145" y="3680576"/>
            <a:ext cx="6749710" cy="5382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3282791" y="-346065"/>
            <a:ext cx="10997410" cy="10979129"/>
            <a:chOff x="0" y="0"/>
            <a:chExt cx="14663214" cy="1463883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908305">
              <a:off x="2213317" y="2058822"/>
              <a:ext cx="10236580" cy="105211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959489">
              <a:off x="2573360" y="2472227"/>
              <a:ext cx="10236580" cy="10521195"/>
            </a:xfrm>
            <a:prstGeom prst="rect">
              <a:avLst/>
            </a:prstGeom>
          </p:spPr>
        </p:pic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360268">
              <a:off x="4618597" y="4902208"/>
              <a:ext cx="5426020" cy="5438013"/>
              <a:chOff x="0" y="0"/>
              <a:chExt cx="3761048" cy="37693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12522" y="112776"/>
                <a:ext cx="3585083" cy="3592957"/>
              </a:xfrm>
              <a:custGeom>
                <a:avLst/>
                <a:gdLst/>
                <a:ahLst/>
                <a:cxnLst/>
                <a:rect l="l" t="t" r="r" b="b"/>
                <a:pathLst>
                  <a:path w="3585083" h="3592957">
                    <a:moveTo>
                      <a:pt x="3098292" y="2185162"/>
                    </a:moveTo>
                    <a:lnTo>
                      <a:pt x="3558286" y="2136775"/>
                    </a:lnTo>
                    <a:lnTo>
                      <a:pt x="3585083" y="1653032"/>
                    </a:lnTo>
                    <a:lnTo>
                      <a:pt x="3150870" y="1558163"/>
                    </a:lnTo>
                    <a:cubicBezTo>
                      <a:pt x="3130550" y="1421130"/>
                      <a:pt x="3089656" y="1290066"/>
                      <a:pt x="3031363" y="1168527"/>
                    </a:cubicBezTo>
                    <a:lnTo>
                      <a:pt x="3315970" y="841121"/>
                    </a:lnTo>
                    <a:lnTo>
                      <a:pt x="3005582" y="469138"/>
                    </a:lnTo>
                    <a:lnTo>
                      <a:pt x="2643251" y="684022"/>
                    </a:lnTo>
                    <a:cubicBezTo>
                      <a:pt x="2519934" y="586867"/>
                      <a:pt x="2379218" y="510032"/>
                      <a:pt x="2225548" y="459359"/>
                    </a:cubicBezTo>
                    <a:lnTo>
                      <a:pt x="2197227" y="44450"/>
                    </a:lnTo>
                    <a:lnTo>
                      <a:pt x="1714881" y="0"/>
                    </a:lnTo>
                    <a:lnTo>
                      <a:pt x="1611249" y="402844"/>
                    </a:lnTo>
                    <a:cubicBezTo>
                      <a:pt x="1449324" y="424815"/>
                      <a:pt x="1295400" y="475361"/>
                      <a:pt x="1155192" y="549656"/>
                    </a:cubicBezTo>
                    <a:lnTo>
                      <a:pt x="837057" y="273177"/>
                    </a:lnTo>
                    <a:lnTo>
                      <a:pt x="465074" y="583565"/>
                    </a:lnTo>
                    <a:lnTo>
                      <a:pt x="686435" y="956818"/>
                    </a:lnTo>
                    <a:cubicBezTo>
                      <a:pt x="589280" y="1090803"/>
                      <a:pt x="515493" y="1243457"/>
                      <a:pt x="471678" y="1409573"/>
                    </a:cubicBezTo>
                    <a:lnTo>
                      <a:pt x="26797" y="1456309"/>
                    </a:lnTo>
                    <a:lnTo>
                      <a:pt x="0" y="1940052"/>
                    </a:lnTo>
                    <a:lnTo>
                      <a:pt x="454533" y="2039366"/>
                    </a:lnTo>
                    <a:cubicBezTo>
                      <a:pt x="480441" y="2163953"/>
                      <a:pt x="523367" y="2282825"/>
                      <a:pt x="581025" y="2393188"/>
                    </a:cubicBezTo>
                    <a:lnTo>
                      <a:pt x="269240" y="2752090"/>
                    </a:lnTo>
                    <a:lnTo>
                      <a:pt x="579628" y="3124073"/>
                    </a:lnTo>
                    <a:lnTo>
                      <a:pt x="999617" y="2874899"/>
                    </a:lnTo>
                    <a:cubicBezTo>
                      <a:pt x="1106932" y="2951734"/>
                      <a:pt x="1226058" y="3013583"/>
                      <a:pt x="1354455" y="3057144"/>
                    </a:cubicBezTo>
                    <a:lnTo>
                      <a:pt x="1387983" y="3548634"/>
                    </a:lnTo>
                    <a:lnTo>
                      <a:pt x="1870329" y="3592957"/>
                    </a:lnTo>
                    <a:lnTo>
                      <a:pt x="1993011" y="3115945"/>
                    </a:lnTo>
                    <a:cubicBezTo>
                      <a:pt x="2128774" y="3096387"/>
                      <a:pt x="2258695" y="3056509"/>
                      <a:pt x="2379472" y="2999613"/>
                    </a:cubicBezTo>
                    <a:lnTo>
                      <a:pt x="2747899" y="3319907"/>
                    </a:lnTo>
                    <a:lnTo>
                      <a:pt x="3119882" y="3009519"/>
                    </a:lnTo>
                    <a:lnTo>
                      <a:pt x="2877439" y="2600833"/>
                    </a:lnTo>
                    <a:cubicBezTo>
                      <a:pt x="2973197" y="2477897"/>
                      <a:pt x="3048508" y="2337816"/>
                      <a:pt x="3098165" y="2185162"/>
                    </a:cubicBezTo>
                    <a:moveTo>
                      <a:pt x="1687576" y="2935986"/>
                    </a:moveTo>
                    <a:cubicBezTo>
                      <a:pt x="1058291" y="2877947"/>
                      <a:pt x="595122" y="2320925"/>
                      <a:pt x="653161" y="1691640"/>
                    </a:cubicBezTo>
                    <a:cubicBezTo>
                      <a:pt x="711200" y="1062355"/>
                      <a:pt x="1268222" y="599186"/>
                      <a:pt x="1897507" y="657225"/>
                    </a:cubicBezTo>
                    <a:cubicBezTo>
                      <a:pt x="2526792" y="715264"/>
                      <a:pt x="2989834" y="1272286"/>
                      <a:pt x="2931922" y="1901571"/>
                    </a:cubicBezTo>
                    <a:cubicBezTo>
                      <a:pt x="2874010" y="2530856"/>
                      <a:pt x="2316861" y="2993898"/>
                      <a:pt x="1687576" y="2935986"/>
                    </a:cubicBezTo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63373" y="63500"/>
                <a:ext cx="3617341" cy="3625723"/>
              </a:xfrm>
              <a:custGeom>
                <a:avLst/>
                <a:gdLst/>
                <a:ahLst/>
                <a:cxnLst/>
                <a:rect l="l" t="t" r="r" b="b"/>
                <a:pathLst>
                  <a:path w="3617341" h="3625723">
                    <a:moveTo>
                      <a:pt x="3112897" y="2185797"/>
                    </a:moveTo>
                    <a:lnTo>
                      <a:pt x="3572764" y="2137410"/>
                    </a:lnTo>
                    <a:lnTo>
                      <a:pt x="3574415" y="2153031"/>
                    </a:lnTo>
                    <a:lnTo>
                      <a:pt x="3558667" y="2152142"/>
                    </a:lnTo>
                    <a:lnTo>
                      <a:pt x="3585464" y="1668399"/>
                    </a:lnTo>
                    <a:lnTo>
                      <a:pt x="3601212" y="1669288"/>
                    </a:lnTo>
                    <a:lnTo>
                      <a:pt x="3597910" y="1684655"/>
                    </a:lnTo>
                    <a:lnTo>
                      <a:pt x="3163697" y="1589786"/>
                    </a:lnTo>
                    <a:cubicBezTo>
                      <a:pt x="3157347" y="1588389"/>
                      <a:pt x="3152394" y="1583182"/>
                      <a:pt x="3151505" y="1576705"/>
                    </a:cubicBezTo>
                    <a:cubicBezTo>
                      <a:pt x="3131439" y="1441323"/>
                      <a:pt x="3091180" y="1311783"/>
                      <a:pt x="3033395" y="1191514"/>
                    </a:cubicBezTo>
                    <a:cubicBezTo>
                      <a:pt x="3030727" y="1185799"/>
                      <a:pt x="3031617" y="1179068"/>
                      <a:pt x="3035680" y="1174369"/>
                    </a:cubicBezTo>
                    <a:lnTo>
                      <a:pt x="3320288" y="847090"/>
                    </a:lnTo>
                    <a:lnTo>
                      <a:pt x="3332226" y="857377"/>
                    </a:lnTo>
                    <a:lnTo>
                      <a:pt x="3320161" y="867537"/>
                    </a:lnTo>
                    <a:lnTo>
                      <a:pt x="3009773" y="495554"/>
                    </a:lnTo>
                    <a:lnTo>
                      <a:pt x="3021838" y="485394"/>
                    </a:lnTo>
                    <a:lnTo>
                      <a:pt x="3029839" y="498983"/>
                    </a:lnTo>
                    <a:lnTo>
                      <a:pt x="2667508" y="713994"/>
                    </a:lnTo>
                    <a:cubicBezTo>
                      <a:pt x="2661920" y="717296"/>
                      <a:pt x="2654808" y="716788"/>
                      <a:pt x="2649728" y="712851"/>
                    </a:cubicBezTo>
                    <a:cubicBezTo>
                      <a:pt x="2527935" y="616712"/>
                      <a:pt x="2388743" y="540893"/>
                      <a:pt x="2236851" y="490855"/>
                    </a:cubicBezTo>
                    <a:cubicBezTo>
                      <a:pt x="2230755" y="488823"/>
                      <a:pt x="2226437" y="483362"/>
                      <a:pt x="2226056" y="477012"/>
                    </a:cubicBezTo>
                    <a:lnTo>
                      <a:pt x="2197735" y="61976"/>
                    </a:lnTo>
                    <a:lnTo>
                      <a:pt x="2213483" y="60960"/>
                    </a:lnTo>
                    <a:lnTo>
                      <a:pt x="2212086" y="76708"/>
                    </a:lnTo>
                    <a:lnTo>
                      <a:pt x="1729740" y="32258"/>
                    </a:lnTo>
                    <a:lnTo>
                      <a:pt x="1731137" y="16510"/>
                    </a:lnTo>
                    <a:lnTo>
                      <a:pt x="1746377" y="20447"/>
                    </a:lnTo>
                    <a:lnTo>
                      <a:pt x="1642745" y="423291"/>
                    </a:lnTo>
                    <a:cubicBezTo>
                      <a:pt x="1641094" y="429514"/>
                      <a:pt x="1635887" y="434086"/>
                      <a:pt x="1629537" y="434975"/>
                    </a:cubicBezTo>
                    <a:cubicBezTo>
                      <a:pt x="1469517" y="456692"/>
                      <a:pt x="1317244" y="506603"/>
                      <a:pt x="1178814" y="580136"/>
                    </a:cubicBezTo>
                    <a:cubicBezTo>
                      <a:pt x="1173099" y="583184"/>
                      <a:pt x="1165987" y="582422"/>
                      <a:pt x="1161034" y="578104"/>
                    </a:cubicBezTo>
                    <a:lnTo>
                      <a:pt x="842899" y="301498"/>
                    </a:lnTo>
                    <a:lnTo>
                      <a:pt x="853186" y="289560"/>
                    </a:lnTo>
                    <a:lnTo>
                      <a:pt x="863346" y="301625"/>
                    </a:lnTo>
                    <a:lnTo>
                      <a:pt x="491363" y="612013"/>
                    </a:lnTo>
                    <a:lnTo>
                      <a:pt x="481203" y="599948"/>
                    </a:lnTo>
                    <a:lnTo>
                      <a:pt x="494792" y="591947"/>
                    </a:lnTo>
                    <a:lnTo>
                      <a:pt x="716280" y="965073"/>
                    </a:lnTo>
                    <a:cubicBezTo>
                      <a:pt x="719455" y="970534"/>
                      <a:pt x="719201" y="977265"/>
                      <a:pt x="715518" y="982345"/>
                    </a:cubicBezTo>
                    <a:cubicBezTo>
                      <a:pt x="619506" y="1114679"/>
                      <a:pt x="546608" y="1265682"/>
                      <a:pt x="503301" y="1429893"/>
                    </a:cubicBezTo>
                    <a:cubicBezTo>
                      <a:pt x="501650" y="1436243"/>
                      <a:pt x="496189" y="1440815"/>
                      <a:pt x="489712" y="1441577"/>
                    </a:cubicBezTo>
                    <a:lnTo>
                      <a:pt x="44704" y="1488440"/>
                    </a:lnTo>
                    <a:lnTo>
                      <a:pt x="43053" y="1472819"/>
                    </a:lnTo>
                    <a:lnTo>
                      <a:pt x="58801" y="1473708"/>
                    </a:lnTo>
                    <a:lnTo>
                      <a:pt x="32004" y="1957451"/>
                    </a:lnTo>
                    <a:lnTo>
                      <a:pt x="16256" y="1956562"/>
                    </a:lnTo>
                    <a:lnTo>
                      <a:pt x="19558" y="1941195"/>
                    </a:lnTo>
                    <a:lnTo>
                      <a:pt x="474091" y="2040509"/>
                    </a:lnTo>
                    <a:cubicBezTo>
                      <a:pt x="480187" y="2041779"/>
                      <a:pt x="484886" y="2046605"/>
                      <a:pt x="486156" y="2052701"/>
                    </a:cubicBezTo>
                    <a:cubicBezTo>
                      <a:pt x="511810" y="2175764"/>
                      <a:pt x="554228" y="2293366"/>
                      <a:pt x="611124" y="2402459"/>
                    </a:cubicBezTo>
                    <a:cubicBezTo>
                      <a:pt x="614172" y="2408174"/>
                      <a:pt x="613283" y="2415159"/>
                      <a:pt x="609092" y="2420112"/>
                    </a:cubicBezTo>
                    <a:lnTo>
                      <a:pt x="297307" y="2778760"/>
                    </a:lnTo>
                    <a:lnTo>
                      <a:pt x="285369" y="2768473"/>
                    </a:lnTo>
                    <a:lnTo>
                      <a:pt x="297434" y="2758440"/>
                    </a:lnTo>
                    <a:lnTo>
                      <a:pt x="607822" y="3130550"/>
                    </a:lnTo>
                    <a:lnTo>
                      <a:pt x="595757" y="3140583"/>
                    </a:lnTo>
                    <a:lnTo>
                      <a:pt x="587756" y="3126994"/>
                    </a:lnTo>
                    <a:lnTo>
                      <a:pt x="1007745" y="2877820"/>
                    </a:lnTo>
                    <a:cubicBezTo>
                      <a:pt x="1013079" y="2874645"/>
                      <a:pt x="1019937" y="2874899"/>
                      <a:pt x="1025017" y="2878582"/>
                    </a:cubicBezTo>
                    <a:cubicBezTo>
                      <a:pt x="1131062" y="2954528"/>
                      <a:pt x="1248918" y="3015742"/>
                      <a:pt x="1375791" y="3058795"/>
                    </a:cubicBezTo>
                    <a:cubicBezTo>
                      <a:pt x="1381760" y="3060827"/>
                      <a:pt x="1386078" y="3066288"/>
                      <a:pt x="1386459" y="3072638"/>
                    </a:cubicBezTo>
                    <a:lnTo>
                      <a:pt x="1419987" y="3564128"/>
                    </a:lnTo>
                    <a:lnTo>
                      <a:pt x="1404239" y="3565144"/>
                    </a:lnTo>
                    <a:lnTo>
                      <a:pt x="1405636" y="3549396"/>
                    </a:lnTo>
                    <a:lnTo>
                      <a:pt x="1887982" y="3593846"/>
                    </a:lnTo>
                    <a:lnTo>
                      <a:pt x="1886585" y="3609594"/>
                    </a:lnTo>
                    <a:lnTo>
                      <a:pt x="1871345" y="3605657"/>
                    </a:lnTo>
                    <a:lnTo>
                      <a:pt x="1994027" y="3128391"/>
                    </a:lnTo>
                    <a:cubicBezTo>
                      <a:pt x="1995551" y="3122295"/>
                      <a:pt x="2000758" y="3117596"/>
                      <a:pt x="2006981" y="3116707"/>
                    </a:cubicBezTo>
                    <a:cubicBezTo>
                      <a:pt x="2141220" y="3097276"/>
                      <a:pt x="2269617" y="3058033"/>
                      <a:pt x="2388997" y="3001645"/>
                    </a:cubicBezTo>
                    <a:cubicBezTo>
                      <a:pt x="2394712" y="2998978"/>
                      <a:pt x="2401316" y="2999867"/>
                      <a:pt x="2406015" y="3004058"/>
                    </a:cubicBezTo>
                    <a:lnTo>
                      <a:pt x="2774569" y="3324352"/>
                    </a:lnTo>
                    <a:lnTo>
                      <a:pt x="2764282" y="3336290"/>
                    </a:lnTo>
                    <a:lnTo>
                      <a:pt x="2754122" y="3324225"/>
                    </a:lnTo>
                    <a:lnTo>
                      <a:pt x="3126105" y="3013837"/>
                    </a:lnTo>
                    <a:lnTo>
                      <a:pt x="3136265" y="3025902"/>
                    </a:lnTo>
                    <a:lnTo>
                      <a:pt x="3122676" y="3033903"/>
                    </a:lnTo>
                    <a:lnTo>
                      <a:pt x="2880233" y="2625217"/>
                    </a:lnTo>
                    <a:cubicBezTo>
                      <a:pt x="2876931" y="2619629"/>
                      <a:pt x="2877312" y="2612644"/>
                      <a:pt x="2881376" y="2607437"/>
                    </a:cubicBezTo>
                    <a:cubicBezTo>
                      <a:pt x="2975991" y="2485898"/>
                      <a:pt x="3050540" y="2347468"/>
                      <a:pt x="3099562" y="2196465"/>
                    </a:cubicBezTo>
                    <a:cubicBezTo>
                      <a:pt x="3101467" y="2190496"/>
                      <a:pt x="3106674" y="2186305"/>
                      <a:pt x="3112897" y="2185670"/>
                    </a:cubicBezTo>
                    <a:moveTo>
                      <a:pt x="3116199" y="2217039"/>
                    </a:moveTo>
                    <a:lnTo>
                      <a:pt x="3114548" y="2201418"/>
                    </a:lnTo>
                    <a:lnTo>
                      <a:pt x="3129534" y="2206244"/>
                    </a:lnTo>
                    <a:cubicBezTo>
                      <a:pt x="3079242" y="2360803"/>
                      <a:pt x="3003042" y="2502408"/>
                      <a:pt x="2906268" y="2626868"/>
                    </a:cubicBezTo>
                    <a:lnTo>
                      <a:pt x="2893822" y="2617216"/>
                    </a:lnTo>
                    <a:lnTo>
                      <a:pt x="2907411" y="2609215"/>
                    </a:lnTo>
                    <a:lnTo>
                      <a:pt x="3149727" y="3017901"/>
                    </a:lnTo>
                    <a:cubicBezTo>
                      <a:pt x="3153664" y="3024505"/>
                      <a:pt x="3152267" y="3033141"/>
                      <a:pt x="3146298" y="3038094"/>
                    </a:cubicBezTo>
                    <a:lnTo>
                      <a:pt x="2774315" y="3348482"/>
                    </a:lnTo>
                    <a:cubicBezTo>
                      <a:pt x="2768346" y="3353435"/>
                      <a:pt x="2759710" y="3353308"/>
                      <a:pt x="2753868" y="3348228"/>
                    </a:cubicBezTo>
                    <a:lnTo>
                      <a:pt x="2385314" y="3027934"/>
                    </a:lnTo>
                    <a:lnTo>
                      <a:pt x="2395601" y="3015996"/>
                    </a:lnTo>
                    <a:lnTo>
                      <a:pt x="2402332" y="3030220"/>
                    </a:lnTo>
                    <a:cubicBezTo>
                      <a:pt x="2280158" y="3087878"/>
                      <a:pt x="2148713" y="3128137"/>
                      <a:pt x="2011426" y="3147949"/>
                    </a:cubicBezTo>
                    <a:lnTo>
                      <a:pt x="2009140" y="3132328"/>
                    </a:lnTo>
                    <a:lnTo>
                      <a:pt x="2024380" y="3136265"/>
                    </a:lnTo>
                    <a:lnTo>
                      <a:pt x="1901698" y="3613277"/>
                    </a:lnTo>
                    <a:cubicBezTo>
                      <a:pt x="1899793" y="3620770"/>
                      <a:pt x="1892681" y="3625723"/>
                      <a:pt x="1884934" y="3625088"/>
                    </a:cubicBezTo>
                    <a:lnTo>
                      <a:pt x="1402588" y="3580638"/>
                    </a:lnTo>
                    <a:cubicBezTo>
                      <a:pt x="1394841" y="3579876"/>
                      <a:pt x="1388872" y="3573780"/>
                      <a:pt x="1388364" y="3566033"/>
                    </a:cubicBezTo>
                    <a:lnTo>
                      <a:pt x="1354836" y="3074543"/>
                    </a:lnTo>
                    <a:lnTo>
                      <a:pt x="1370584" y="3073527"/>
                    </a:lnTo>
                    <a:lnTo>
                      <a:pt x="1365504" y="3088513"/>
                    </a:lnTo>
                    <a:cubicBezTo>
                      <a:pt x="1235583" y="3044444"/>
                      <a:pt x="1115060" y="2981833"/>
                      <a:pt x="1006475" y="2904109"/>
                    </a:cubicBezTo>
                    <a:lnTo>
                      <a:pt x="1015619" y="2891282"/>
                    </a:lnTo>
                    <a:lnTo>
                      <a:pt x="1023620" y="2904871"/>
                    </a:lnTo>
                    <a:lnTo>
                      <a:pt x="603631" y="3154045"/>
                    </a:lnTo>
                    <a:cubicBezTo>
                      <a:pt x="597027" y="3157982"/>
                      <a:pt x="588391" y="3156585"/>
                      <a:pt x="583438" y="3150616"/>
                    </a:cubicBezTo>
                    <a:lnTo>
                      <a:pt x="273050" y="2778506"/>
                    </a:lnTo>
                    <a:cubicBezTo>
                      <a:pt x="268097" y="2772537"/>
                      <a:pt x="268224" y="2763901"/>
                      <a:pt x="273304" y="2758059"/>
                    </a:cubicBezTo>
                    <a:lnTo>
                      <a:pt x="585216" y="2399284"/>
                    </a:lnTo>
                    <a:lnTo>
                      <a:pt x="597154" y="2409571"/>
                    </a:lnTo>
                    <a:lnTo>
                      <a:pt x="583184" y="2416810"/>
                    </a:lnTo>
                    <a:cubicBezTo>
                      <a:pt x="524891" y="2305177"/>
                      <a:pt x="481457" y="2184781"/>
                      <a:pt x="455295" y="2058797"/>
                    </a:cubicBezTo>
                    <a:lnTo>
                      <a:pt x="470662" y="2055622"/>
                    </a:lnTo>
                    <a:lnTo>
                      <a:pt x="467360" y="2070989"/>
                    </a:lnTo>
                    <a:lnTo>
                      <a:pt x="12827" y="1971675"/>
                    </a:lnTo>
                    <a:cubicBezTo>
                      <a:pt x="5207" y="1970024"/>
                      <a:pt x="0" y="1963166"/>
                      <a:pt x="508" y="1955419"/>
                    </a:cubicBezTo>
                    <a:lnTo>
                      <a:pt x="27305" y="1471676"/>
                    </a:lnTo>
                    <a:cubicBezTo>
                      <a:pt x="27686" y="1463929"/>
                      <a:pt x="33655" y="1457706"/>
                      <a:pt x="41402" y="1456817"/>
                    </a:cubicBezTo>
                    <a:lnTo>
                      <a:pt x="486283" y="1410081"/>
                    </a:lnTo>
                    <a:lnTo>
                      <a:pt x="487934" y="1425702"/>
                    </a:lnTo>
                    <a:lnTo>
                      <a:pt x="472694" y="1421638"/>
                    </a:lnTo>
                    <a:cubicBezTo>
                      <a:pt x="517017" y="1253617"/>
                      <a:pt x="591693" y="1099058"/>
                      <a:pt x="689864" y="963676"/>
                    </a:cubicBezTo>
                    <a:lnTo>
                      <a:pt x="702564" y="972947"/>
                    </a:lnTo>
                    <a:lnTo>
                      <a:pt x="688975" y="980948"/>
                    </a:lnTo>
                    <a:lnTo>
                      <a:pt x="467741" y="607949"/>
                    </a:lnTo>
                    <a:cubicBezTo>
                      <a:pt x="463804" y="601345"/>
                      <a:pt x="465201" y="592709"/>
                      <a:pt x="471170" y="587756"/>
                    </a:cubicBezTo>
                    <a:lnTo>
                      <a:pt x="843153" y="277495"/>
                    </a:lnTo>
                    <a:cubicBezTo>
                      <a:pt x="849122" y="272542"/>
                      <a:pt x="857758" y="272669"/>
                      <a:pt x="863600" y="277749"/>
                    </a:cubicBezTo>
                    <a:lnTo>
                      <a:pt x="1181735" y="554101"/>
                    </a:lnTo>
                    <a:lnTo>
                      <a:pt x="1171448" y="566039"/>
                    </a:lnTo>
                    <a:lnTo>
                      <a:pt x="1164082" y="552069"/>
                    </a:lnTo>
                    <a:cubicBezTo>
                      <a:pt x="1305814" y="476885"/>
                      <a:pt x="1461516" y="425704"/>
                      <a:pt x="1625346" y="403606"/>
                    </a:cubicBezTo>
                    <a:lnTo>
                      <a:pt x="1627505" y="419227"/>
                    </a:lnTo>
                    <a:lnTo>
                      <a:pt x="1612265" y="415290"/>
                    </a:lnTo>
                    <a:lnTo>
                      <a:pt x="1715897" y="12446"/>
                    </a:lnTo>
                    <a:cubicBezTo>
                      <a:pt x="1717802" y="4953"/>
                      <a:pt x="1724914" y="0"/>
                      <a:pt x="1732661" y="635"/>
                    </a:cubicBezTo>
                    <a:lnTo>
                      <a:pt x="2215007" y="45085"/>
                    </a:lnTo>
                    <a:cubicBezTo>
                      <a:pt x="2222754" y="45847"/>
                      <a:pt x="2228723" y="51943"/>
                      <a:pt x="2229231" y="59690"/>
                    </a:cubicBezTo>
                    <a:lnTo>
                      <a:pt x="2257552" y="474599"/>
                    </a:lnTo>
                    <a:lnTo>
                      <a:pt x="2241804" y="475615"/>
                    </a:lnTo>
                    <a:lnTo>
                      <a:pt x="2246757" y="460629"/>
                    </a:lnTo>
                    <a:cubicBezTo>
                      <a:pt x="2402205" y="511810"/>
                      <a:pt x="2544572" y="589534"/>
                      <a:pt x="2669286" y="687832"/>
                    </a:cubicBezTo>
                    <a:lnTo>
                      <a:pt x="2659507" y="700151"/>
                    </a:lnTo>
                    <a:lnTo>
                      <a:pt x="2651506" y="686562"/>
                    </a:lnTo>
                    <a:lnTo>
                      <a:pt x="3013837" y="471551"/>
                    </a:lnTo>
                    <a:cubicBezTo>
                      <a:pt x="3020441" y="467614"/>
                      <a:pt x="3029077" y="469011"/>
                      <a:pt x="3034030" y="474980"/>
                    </a:cubicBezTo>
                    <a:lnTo>
                      <a:pt x="3344418" y="846963"/>
                    </a:lnTo>
                    <a:cubicBezTo>
                      <a:pt x="3349371" y="852932"/>
                      <a:pt x="3349244" y="861568"/>
                      <a:pt x="3344164" y="867410"/>
                    </a:cubicBezTo>
                    <a:lnTo>
                      <a:pt x="3059430" y="1195197"/>
                    </a:lnTo>
                    <a:lnTo>
                      <a:pt x="3047492" y="1184910"/>
                    </a:lnTo>
                    <a:lnTo>
                      <a:pt x="3061716" y="1178052"/>
                    </a:lnTo>
                    <a:cubicBezTo>
                      <a:pt x="3120771" y="1300988"/>
                      <a:pt x="3162046" y="1433703"/>
                      <a:pt x="3182620" y="1572260"/>
                    </a:cubicBezTo>
                    <a:lnTo>
                      <a:pt x="3166999" y="1574546"/>
                    </a:lnTo>
                    <a:lnTo>
                      <a:pt x="3170301" y="1559179"/>
                    </a:lnTo>
                    <a:lnTo>
                      <a:pt x="3604514" y="1654048"/>
                    </a:lnTo>
                    <a:cubicBezTo>
                      <a:pt x="3612134" y="1655699"/>
                      <a:pt x="3617341" y="1662557"/>
                      <a:pt x="3616833" y="1670304"/>
                    </a:cubicBezTo>
                    <a:lnTo>
                      <a:pt x="3590036" y="2154047"/>
                    </a:lnTo>
                    <a:cubicBezTo>
                      <a:pt x="3589655" y="2161794"/>
                      <a:pt x="3583686" y="2168017"/>
                      <a:pt x="3575939" y="2168906"/>
                    </a:cubicBezTo>
                    <a:lnTo>
                      <a:pt x="3116072" y="2217293"/>
                    </a:lnTo>
                    <a:close/>
                    <a:moveTo>
                      <a:pt x="1702308" y="2967990"/>
                    </a:moveTo>
                    <a:cubicBezTo>
                      <a:pt x="1064387" y="2909189"/>
                      <a:pt x="594868" y="2344420"/>
                      <a:pt x="653669" y="1706499"/>
                    </a:cubicBezTo>
                    <a:lnTo>
                      <a:pt x="653669" y="1706499"/>
                    </a:lnTo>
                    <a:cubicBezTo>
                      <a:pt x="712470" y="1068578"/>
                      <a:pt x="1277239" y="599059"/>
                      <a:pt x="1915160" y="657860"/>
                    </a:cubicBezTo>
                    <a:lnTo>
                      <a:pt x="1913763" y="673608"/>
                    </a:lnTo>
                    <a:lnTo>
                      <a:pt x="1915160" y="657860"/>
                    </a:lnTo>
                    <a:cubicBezTo>
                      <a:pt x="2553081" y="716661"/>
                      <a:pt x="3022473" y="1281430"/>
                      <a:pt x="2963799" y="1919351"/>
                    </a:cubicBezTo>
                    <a:lnTo>
                      <a:pt x="2963799" y="1919351"/>
                    </a:lnTo>
                    <a:cubicBezTo>
                      <a:pt x="2904998" y="2557272"/>
                      <a:pt x="2340229" y="3026791"/>
                      <a:pt x="1702308" y="2967990"/>
                    </a:cubicBezTo>
                    <a:lnTo>
                      <a:pt x="1703705" y="2952242"/>
                    </a:lnTo>
                    <a:lnTo>
                      <a:pt x="1702308" y="2967990"/>
                    </a:lnTo>
                    <a:moveTo>
                      <a:pt x="1705229" y="2936621"/>
                    </a:moveTo>
                    <a:lnTo>
                      <a:pt x="1705229" y="2936621"/>
                    </a:lnTo>
                    <a:cubicBezTo>
                      <a:pt x="2325751" y="2993771"/>
                      <a:pt x="2875153" y="2537079"/>
                      <a:pt x="2932430" y="1916557"/>
                    </a:cubicBezTo>
                    <a:lnTo>
                      <a:pt x="2948178" y="1917954"/>
                    </a:lnTo>
                    <a:lnTo>
                      <a:pt x="2932430" y="1916557"/>
                    </a:lnTo>
                    <a:cubicBezTo>
                      <a:pt x="2989580" y="1295908"/>
                      <a:pt x="2532888" y="746506"/>
                      <a:pt x="1912239" y="689356"/>
                    </a:cubicBezTo>
                    <a:lnTo>
                      <a:pt x="1912239" y="689356"/>
                    </a:lnTo>
                    <a:cubicBezTo>
                      <a:pt x="1291717" y="632206"/>
                      <a:pt x="742188" y="1088898"/>
                      <a:pt x="685038" y="1709547"/>
                    </a:cubicBezTo>
                    <a:lnTo>
                      <a:pt x="669290" y="1708150"/>
                    </a:lnTo>
                    <a:lnTo>
                      <a:pt x="685038" y="1709547"/>
                    </a:lnTo>
                    <a:cubicBezTo>
                      <a:pt x="627888" y="2330069"/>
                      <a:pt x="1084580" y="2879598"/>
                      <a:pt x="1705229" y="2936748"/>
                    </a:cubicBezTo>
                    <a:close/>
                  </a:path>
                </a:pathLst>
              </a:custGeom>
              <a:solidFill>
                <a:srgbClr val="B2DCD5"/>
              </a:solidFill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84116" y="1774971"/>
              <a:ext cx="2484565" cy="247835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068704" y="3105501"/>
              <a:ext cx="2310085" cy="229564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892477" y="8674030"/>
              <a:ext cx="2545164" cy="247835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466832" y="11411631"/>
              <a:ext cx="2363730" cy="247835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515951" y="9533800"/>
              <a:ext cx="2388513" cy="247835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117" y="5325647"/>
              <a:ext cx="2294036" cy="231428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200641" y="7124618"/>
              <a:ext cx="2532383" cy="954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2"/>
                </a:lnSpc>
              </a:pPr>
              <a:r>
                <a:rPr lang="en-US" sz="4344" spc="-34">
                  <a:solidFill>
                    <a:srgbClr val="004AAD"/>
                  </a:solidFill>
                  <a:latin typeface="Hussar Bold"/>
                </a:rPr>
                <a:t>P.C.M.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88696" y="268605"/>
            <a:ext cx="37858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408D71"/>
                </a:solidFill>
                <a:latin typeface="League Spartan Bold"/>
              </a:rPr>
              <a:t>1.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408D71"/>
                </a:solidFill>
                <a:latin typeface="League Spartan Bold"/>
              </a:rPr>
              <a:t>INDIKATIV PROGRAMMERING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58474" y="1165213"/>
            <a:ext cx="277548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F57C26"/>
                </a:solidFill>
                <a:latin typeface="League Spartan Bold"/>
              </a:rPr>
              <a:t>2.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F57C26"/>
                </a:solidFill>
                <a:latin typeface="League Spartan Bold"/>
              </a:rPr>
              <a:t>IDENTIFISERING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70256" y="5427069"/>
            <a:ext cx="206185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32ACE1"/>
                </a:solidFill>
                <a:latin typeface="League Spartan Bold"/>
              </a:rPr>
              <a:t>3.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32ACE1"/>
                </a:solidFill>
                <a:latin typeface="League Spartan Bold"/>
              </a:rPr>
              <a:t>FORMULERING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86800" y="7609001"/>
            <a:ext cx="17448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74C46D"/>
                </a:solidFill>
                <a:latin typeface="League Spartan Bold"/>
              </a:rPr>
              <a:t>4.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74C46D"/>
                </a:solidFill>
                <a:latin typeface="League Spartan Bold"/>
              </a:rPr>
              <a:t>FINANSIERING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63427" y="6009999"/>
            <a:ext cx="225837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CA314C"/>
                </a:solidFill>
                <a:latin typeface="League Spartan Bold"/>
              </a:rPr>
              <a:t>5.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CA314C"/>
                </a:solidFill>
                <a:latin typeface="League Spartan Bold"/>
              </a:rPr>
              <a:t>IMPLEMENTERING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94226" y="2952012"/>
            <a:ext cx="163061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4657A0"/>
                </a:solidFill>
                <a:latin typeface="League Spartan Bold"/>
              </a:rPr>
              <a:t>6.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>
                <a:solidFill>
                  <a:srgbClr val="4657A0"/>
                </a:solidFill>
                <a:latin typeface="League Spartan Bold"/>
              </a:rPr>
              <a:t>EVALUERING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64075" y="2998311"/>
            <a:ext cx="31879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F57C26"/>
                </a:solidFill>
                <a:latin typeface="League Spartan Bold"/>
              </a:rPr>
              <a:t>2. IDENTIFISERING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6319" y="3608056"/>
            <a:ext cx="3514167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  <a:spcBef>
                <a:spcPct val="0"/>
              </a:spcBef>
            </a:pPr>
            <a:r>
              <a:rPr lang="en-US" spc="18" dirty="0">
                <a:solidFill>
                  <a:srgbClr val="F57C26"/>
                </a:solidFill>
                <a:latin typeface="Agrandir"/>
              </a:rPr>
              <a:t>Denne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fokuserer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på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å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definere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behovene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identifisere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mål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resultater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for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prosjektet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.</a:t>
            </a:r>
            <a:endParaRPr lang="en-US" sz="1800" spc="18" dirty="0">
              <a:solidFill>
                <a:srgbClr val="F57C26"/>
              </a:solidFill>
              <a:latin typeface="Agrandi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32ACE1"/>
                </a:solidFill>
                <a:latin typeface="League Spartan Bold"/>
              </a:rPr>
              <a:t>3. FORMULERING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96319" y="6167462"/>
            <a:ext cx="4403887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>
                <a:solidFill>
                  <a:srgbClr val="32ACE1"/>
                </a:solidFill>
                <a:latin typeface="Agrandir"/>
              </a:rPr>
              <a:t>Denne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tar for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seg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spørsmål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knyttet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til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søknadsskrivingsprosjektet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samt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planlegging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detaljene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i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prosjektet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,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inkludert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roller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32ACE1"/>
                </a:solidFill>
                <a:latin typeface="Agrandir"/>
              </a:rPr>
              <a:t>ressurser</a:t>
            </a:r>
            <a:r>
              <a:rPr lang="en-US" spc="18" dirty="0">
                <a:solidFill>
                  <a:srgbClr val="32ACE1"/>
                </a:solidFill>
                <a:latin typeface="Agrandir"/>
              </a:rPr>
              <a:t>.</a:t>
            </a:r>
            <a:endParaRPr lang="en-US" sz="1800" spc="18" dirty="0">
              <a:solidFill>
                <a:srgbClr val="32ACE1"/>
              </a:solidFill>
              <a:latin typeface="Agrandi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63675" y="1414260"/>
            <a:ext cx="5148214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ctr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u="none" dirty="0">
                <a:solidFill>
                  <a:srgbClr val="408D71"/>
                </a:solidFill>
                <a:latin typeface="League Spartan Bold"/>
              </a:rPr>
              <a:t>INDIKATIV PROGRAMMERING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0580" y="1974374"/>
            <a:ext cx="4572864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nb-NO" spc="18" dirty="0">
                <a:solidFill>
                  <a:srgbClr val="408D71"/>
                </a:solidFill>
                <a:latin typeface="Agrandir"/>
              </a:rPr>
              <a:t>Denne fasen er nøkkelen til å starte prosessen med en klar forståelse av hvem som er partnerne og hva de har til felles</a:t>
            </a:r>
            <a:endParaRPr lang="en-US" sz="1800" spc="18" dirty="0">
              <a:solidFill>
                <a:srgbClr val="408D71"/>
              </a:solidFill>
              <a:latin typeface="Agrandi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74C46D"/>
                </a:solidFill>
                <a:latin typeface="League Spartan Bold"/>
              </a:rPr>
              <a:t>4. FINANSIERING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63685" y="8605636"/>
            <a:ext cx="5595721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pc="18" dirty="0">
                <a:solidFill>
                  <a:srgbClr val="74C46D"/>
                </a:solidFill>
                <a:latin typeface="Agrandir"/>
              </a:rPr>
              <a:t>Denne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mellom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innlevering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oppstart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prosjektet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aktivitetene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inkluderer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vurderingen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fra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organet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så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vel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som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foretaket</a:t>
            </a:r>
            <a:endParaRPr lang="en-US" sz="1800" spc="18" dirty="0">
              <a:solidFill>
                <a:srgbClr val="74C46D"/>
              </a:solidFill>
              <a:latin typeface="Agrandi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CA314C"/>
                </a:solidFill>
                <a:latin typeface="League Spartan Bold"/>
              </a:rPr>
              <a:t>5. IMPLEMENTERING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47536" y="7730847"/>
            <a:ext cx="4647380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pc="18" dirty="0">
                <a:solidFill>
                  <a:srgbClr val="DD2E44"/>
                </a:solidFill>
                <a:latin typeface="Agrandir"/>
              </a:rPr>
              <a:t>Denne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gjelder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gjennomføringen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prosjektet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den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inkluderer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definisjonen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alle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prosjektstyringsverktøy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prosesser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rettet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mot å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sikre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oppnåelse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prosjektmålene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.</a:t>
            </a:r>
            <a:endParaRPr lang="en-US" sz="1800" spc="18" dirty="0">
              <a:solidFill>
                <a:srgbClr val="DD2E44"/>
              </a:solidFill>
              <a:latin typeface="Agrandi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95400" y="4886885"/>
            <a:ext cx="4539444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pc="18" dirty="0">
                <a:solidFill>
                  <a:srgbClr val="4657A0"/>
                </a:solidFill>
                <a:latin typeface="Agrandir"/>
              </a:rPr>
              <a:t>Denne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fokuserer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på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evaluering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av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prosjektet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oppnådde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resultater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. Denne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fasen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kan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legge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grunnlaget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for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videre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utvikling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oppfølgingsaktiviteter</a:t>
            </a:r>
            <a:endParaRPr lang="en-US" sz="1800" spc="18" dirty="0">
              <a:solidFill>
                <a:srgbClr val="4657A0"/>
              </a:solidFill>
              <a:latin typeface="Agrandi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3492" y="463714"/>
            <a:ext cx="647397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 dirty="0">
                <a:solidFill>
                  <a:srgbClr val="004AAD"/>
                </a:solidFill>
                <a:latin typeface="Montserrat Classic Bold"/>
              </a:rPr>
              <a:t>PROJECT CYCLE MANAGEMENT TILNÆRMING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0553" y="3889919"/>
            <a:ext cx="386721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u="none" dirty="0">
                <a:solidFill>
                  <a:srgbClr val="4657A0"/>
                </a:solidFill>
                <a:latin typeface="League Spartan Bold"/>
              </a:rPr>
              <a:t>6.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u="none" dirty="0">
                <a:solidFill>
                  <a:srgbClr val="4657A0"/>
                </a:solidFill>
                <a:latin typeface="League Spartan Bold"/>
              </a:rPr>
              <a:t>EVALUERING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305">
            <a:off x="6850788" y="3123017"/>
            <a:ext cx="4875123" cy="501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59489">
            <a:off x="7022257" y="3319900"/>
            <a:ext cx="4875123" cy="5010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268">
            <a:off x="7996291" y="4477167"/>
            <a:ext cx="2584116" cy="2589828"/>
            <a:chOff x="0" y="0"/>
            <a:chExt cx="3761048" cy="3769361"/>
          </a:xfrm>
        </p:grpSpPr>
        <p:sp>
          <p:nvSpPr>
            <p:cNvPr id="5" name="Freeform 5"/>
            <p:cNvSpPr/>
            <p:nvPr/>
          </p:nvSpPr>
          <p:spPr>
            <a:xfrm>
              <a:off x="112522" y="112776"/>
              <a:ext cx="3585083" cy="3592957"/>
            </a:xfrm>
            <a:custGeom>
              <a:avLst/>
              <a:gdLst/>
              <a:ahLst/>
              <a:cxnLst/>
              <a:rect l="l" t="t" r="r" b="b"/>
              <a:pathLst>
                <a:path w="3585083" h="3592957">
                  <a:moveTo>
                    <a:pt x="3098292" y="2185162"/>
                  </a:moveTo>
                  <a:lnTo>
                    <a:pt x="3558286" y="2136775"/>
                  </a:lnTo>
                  <a:lnTo>
                    <a:pt x="3585083" y="1653032"/>
                  </a:lnTo>
                  <a:lnTo>
                    <a:pt x="3150870" y="1558163"/>
                  </a:lnTo>
                  <a:cubicBezTo>
                    <a:pt x="3130550" y="1421130"/>
                    <a:pt x="3089656" y="1290066"/>
                    <a:pt x="3031363" y="1168527"/>
                  </a:cubicBezTo>
                  <a:lnTo>
                    <a:pt x="3315970" y="841121"/>
                  </a:lnTo>
                  <a:lnTo>
                    <a:pt x="3005582" y="469138"/>
                  </a:lnTo>
                  <a:lnTo>
                    <a:pt x="2643251" y="684022"/>
                  </a:lnTo>
                  <a:cubicBezTo>
                    <a:pt x="2519934" y="586867"/>
                    <a:pt x="2379218" y="510032"/>
                    <a:pt x="2225548" y="459359"/>
                  </a:cubicBezTo>
                  <a:lnTo>
                    <a:pt x="2197227" y="44450"/>
                  </a:lnTo>
                  <a:lnTo>
                    <a:pt x="1714881" y="0"/>
                  </a:lnTo>
                  <a:lnTo>
                    <a:pt x="1611249" y="402844"/>
                  </a:lnTo>
                  <a:cubicBezTo>
                    <a:pt x="1449324" y="424815"/>
                    <a:pt x="1295400" y="475361"/>
                    <a:pt x="1155192" y="549656"/>
                  </a:cubicBezTo>
                  <a:lnTo>
                    <a:pt x="837057" y="273177"/>
                  </a:lnTo>
                  <a:lnTo>
                    <a:pt x="465074" y="583565"/>
                  </a:lnTo>
                  <a:lnTo>
                    <a:pt x="686435" y="956818"/>
                  </a:lnTo>
                  <a:cubicBezTo>
                    <a:pt x="589280" y="1090803"/>
                    <a:pt x="515493" y="1243457"/>
                    <a:pt x="471678" y="1409573"/>
                  </a:cubicBezTo>
                  <a:lnTo>
                    <a:pt x="26797" y="1456309"/>
                  </a:lnTo>
                  <a:lnTo>
                    <a:pt x="0" y="1940052"/>
                  </a:lnTo>
                  <a:lnTo>
                    <a:pt x="454533" y="2039366"/>
                  </a:lnTo>
                  <a:cubicBezTo>
                    <a:pt x="480441" y="2163953"/>
                    <a:pt x="523367" y="2282825"/>
                    <a:pt x="581025" y="2393188"/>
                  </a:cubicBezTo>
                  <a:lnTo>
                    <a:pt x="269240" y="2752090"/>
                  </a:lnTo>
                  <a:lnTo>
                    <a:pt x="579628" y="3124073"/>
                  </a:lnTo>
                  <a:lnTo>
                    <a:pt x="999617" y="2874899"/>
                  </a:lnTo>
                  <a:cubicBezTo>
                    <a:pt x="1106932" y="2951734"/>
                    <a:pt x="1226058" y="3013583"/>
                    <a:pt x="1354455" y="3057144"/>
                  </a:cubicBezTo>
                  <a:lnTo>
                    <a:pt x="1387983" y="3548634"/>
                  </a:lnTo>
                  <a:lnTo>
                    <a:pt x="1870329" y="3592957"/>
                  </a:lnTo>
                  <a:lnTo>
                    <a:pt x="1993011" y="3115945"/>
                  </a:lnTo>
                  <a:cubicBezTo>
                    <a:pt x="2128774" y="3096387"/>
                    <a:pt x="2258695" y="3056509"/>
                    <a:pt x="2379472" y="2999613"/>
                  </a:cubicBezTo>
                  <a:lnTo>
                    <a:pt x="2747899" y="3319907"/>
                  </a:lnTo>
                  <a:lnTo>
                    <a:pt x="3119882" y="3009519"/>
                  </a:lnTo>
                  <a:lnTo>
                    <a:pt x="2877439" y="2600833"/>
                  </a:lnTo>
                  <a:cubicBezTo>
                    <a:pt x="2973197" y="2477897"/>
                    <a:pt x="3048508" y="2337816"/>
                    <a:pt x="3098165" y="2185162"/>
                  </a:cubicBezTo>
                  <a:moveTo>
                    <a:pt x="1687576" y="2935986"/>
                  </a:moveTo>
                  <a:cubicBezTo>
                    <a:pt x="1058291" y="2877947"/>
                    <a:pt x="595122" y="2320925"/>
                    <a:pt x="653161" y="1691640"/>
                  </a:cubicBezTo>
                  <a:cubicBezTo>
                    <a:pt x="711200" y="1062355"/>
                    <a:pt x="1268222" y="599186"/>
                    <a:pt x="1897507" y="657225"/>
                  </a:cubicBezTo>
                  <a:cubicBezTo>
                    <a:pt x="2526792" y="715264"/>
                    <a:pt x="2989834" y="1272286"/>
                    <a:pt x="2931922" y="1901571"/>
                  </a:cubicBezTo>
                  <a:cubicBezTo>
                    <a:pt x="2874010" y="2530856"/>
                    <a:pt x="2316861" y="2993898"/>
                    <a:pt x="1687576" y="2935986"/>
                  </a:cubicBezTo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373" y="63500"/>
              <a:ext cx="3617341" cy="3625723"/>
            </a:xfrm>
            <a:custGeom>
              <a:avLst/>
              <a:gdLst/>
              <a:ahLst/>
              <a:cxnLst/>
              <a:rect l="l" t="t" r="r" b="b"/>
              <a:pathLst>
                <a:path w="3617341" h="3625723">
                  <a:moveTo>
                    <a:pt x="3112897" y="2185797"/>
                  </a:moveTo>
                  <a:lnTo>
                    <a:pt x="3572764" y="2137410"/>
                  </a:lnTo>
                  <a:lnTo>
                    <a:pt x="3574415" y="2153031"/>
                  </a:lnTo>
                  <a:lnTo>
                    <a:pt x="3558667" y="2152142"/>
                  </a:lnTo>
                  <a:lnTo>
                    <a:pt x="3585464" y="1668399"/>
                  </a:lnTo>
                  <a:lnTo>
                    <a:pt x="3601212" y="1669288"/>
                  </a:lnTo>
                  <a:lnTo>
                    <a:pt x="3597910" y="1684655"/>
                  </a:lnTo>
                  <a:lnTo>
                    <a:pt x="3163697" y="1589786"/>
                  </a:lnTo>
                  <a:cubicBezTo>
                    <a:pt x="3157347" y="1588389"/>
                    <a:pt x="3152394" y="1583182"/>
                    <a:pt x="3151505" y="1576705"/>
                  </a:cubicBezTo>
                  <a:cubicBezTo>
                    <a:pt x="3131439" y="1441323"/>
                    <a:pt x="3091180" y="1311783"/>
                    <a:pt x="3033395" y="1191514"/>
                  </a:cubicBezTo>
                  <a:cubicBezTo>
                    <a:pt x="3030727" y="1185799"/>
                    <a:pt x="3031617" y="1179068"/>
                    <a:pt x="3035680" y="1174369"/>
                  </a:cubicBezTo>
                  <a:lnTo>
                    <a:pt x="3320288" y="847090"/>
                  </a:lnTo>
                  <a:lnTo>
                    <a:pt x="3332226" y="857377"/>
                  </a:lnTo>
                  <a:lnTo>
                    <a:pt x="3320161" y="867537"/>
                  </a:lnTo>
                  <a:lnTo>
                    <a:pt x="3009773" y="495554"/>
                  </a:lnTo>
                  <a:lnTo>
                    <a:pt x="3021838" y="485394"/>
                  </a:lnTo>
                  <a:lnTo>
                    <a:pt x="3029839" y="498983"/>
                  </a:lnTo>
                  <a:lnTo>
                    <a:pt x="2667508" y="713994"/>
                  </a:lnTo>
                  <a:cubicBezTo>
                    <a:pt x="2661920" y="717296"/>
                    <a:pt x="2654808" y="716788"/>
                    <a:pt x="2649728" y="712851"/>
                  </a:cubicBezTo>
                  <a:cubicBezTo>
                    <a:pt x="2527935" y="616712"/>
                    <a:pt x="2388743" y="540893"/>
                    <a:pt x="2236851" y="490855"/>
                  </a:cubicBezTo>
                  <a:cubicBezTo>
                    <a:pt x="2230755" y="488823"/>
                    <a:pt x="2226437" y="483362"/>
                    <a:pt x="2226056" y="477012"/>
                  </a:cubicBezTo>
                  <a:lnTo>
                    <a:pt x="2197735" y="61976"/>
                  </a:lnTo>
                  <a:lnTo>
                    <a:pt x="2213483" y="60960"/>
                  </a:lnTo>
                  <a:lnTo>
                    <a:pt x="2212086" y="76708"/>
                  </a:lnTo>
                  <a:lnTo>
                    <a:pt x="1729740" y="32258"/>
                  </a:lnTo>
                  <a:lnTo>
                    <a:pt x="1731137" y="16510"/>
                  </a:lnTo>
                  <a:lnTo>
                    <a:pt x="1746377" y="20447"/>
                  </a:lnTo>
                  <a:lnTo>
                    <a:pt x="1642745" y="423291"/>
                  </a:lnTo>
                  <a:cubicBezTo>
                    <a:pt x="1641094" y="429514"/>
                    <a:pt x="1635887" y="434086"/>
                    <a:pt x="1629537" y="434975"/>
                  </a:cubicBezTo>
                  <a:cubicBezTo>
                    <a:pt x="1469517" y="456692"/>
                    <a:pt x="1317244" y="506603"/>
                    <a:pt x="1178814" y="580136"/>
                  </a:cubicBezTo>
                  <a:cubicBezTo>
                    <a:pt x="1173099" y="583184"/>
                    <a:pt x="1165987" y="582422"/>
                    <a:pt x="1161034" y="578104"/>
                  </a:cubicBezTo>
                  <a:lnTo>
                    <a:pt x="842899" y="301498"/>
                  </a:lnTo>
                  <a:lnTo>
                    <a:pt x="853186" y="289560"/>
                  </a:lnTo>
                  <a:lnTo>
                    <a:pt x="863346" y="301625"/>
                  </a:lnTo>
                  <a:lnTo>
                    <a:pt x="491363" y="612013"/>
                  </a:lnTo>
                  <a:lnTo>
                    <a:pt x="481203" y="599948"/>
                  </a:lnTo>
                  <a:lnTo>
                    <a:pt x="494792" y="591947"/>
                  </a:lnTo>
                  <a:lnTo>
                    <a:pt x="716280" y="965073"/>
                  </a:lnTo>
                  <a:cubicBezTo>
                    <a:pt x="719455" y="970534"/>
                    <a:pt x="719201" y="977265"/>
                    <a:pt x="715518" y="982345"/>
                  </a:cubicBezTo>
                  <a:cubicBezTo>
                    <a:pt x="619506" y="1114679"/>
                    <a:pt x="546608" y="1265682"/>
                    <a:pt x="503301" y="1429893"/>
                  </a:cubicBezTo>
                  <a:cubicBezTo>
                    <a:pt x="501650" y="1436243"/>
                    <a:pt x="496189" y="1440815"/>
                    <a:pt x="489712" y="1441577"/>
                  </a:cubicBezTo>
                  <a:lnTo>
                    <a:pt x="44704" y="1488440"/>
                  </a:lnTo>
                  <a:lnTo>
                    <a:pt x="43053" y="1472819"/>
                  </a:lnTo>
                  <a:lnTo>
                    <a:pt x="58801" y="1473708"/>
                  </a:lnTo>
                  <a:lnTo>
                    <a:pt x="32004" y="1957451"/>
                  </a:lnTo>
                  <a:lnTo>
                    <a:pt x="16256" y="1956562"/>
                  </a:lnTo>
                  <a:lnTo>
                    <a:pt x="19558" y="1941195"/>
                  </a:lnTo>
                  <a:lnTo>
                    <a:pt x="474091" y="2040509"/>
                  </a:lnTo>
                  <a:cubicBezTo>
                    <a:pt x="480187" y="2041779"/>
                    <a:pt x="484886" y="2046605"/>
                    <a:pt x="486156" y="2052701"/>
                  </a:cubicBezTo>
                  <a:cubicBezTo>
                    <a:pt x="511810" y="2175764"/>
                    <a:pt x="554228" y="2293366"/>
                    <a:pt x="611124" y="2402459"/>
                  </a:cubicBezTo>
                  <a:cubicBezTo>
                    <a:pt x="614172" y="2408174"/>
                    <a:pt x="613283" y="2415159"/>
                    <a:pt x="609092" y="2420112"/>
                  </a:cubicBezTo>
                  <a:lnTo>
                    <a:pt x="297307" y="2778760"/>
                  </a:lnTo>
                  <a:lnTo>
                    <a:pt x="285369" y="2768473"/>
                  </a:lnTo>
                  <a:lnTo>
                    <a:pt x="297434" y="2758440"/>
                  </a:lnTo>
                  <a:lnTo>
                    <a:pt x="607822" y="3130550"/>
                  </a:lnTo>
                  <a:lnTo>
                    <a:pt x="595757" y="3140583"/>
                  </a:lnTo>
                  <a:lnTo>
                    <a:pt x="587756" y="3126994"/>
                  </a:lnTo>
                  <a:lnTo>
                    <a:pt x="1007745" y="2877820"/>
                  </a:lnTo>
                  <a:cubicBezTo>
                    <a:pt x="1013079" y="2874645"/>
                    <a:pt x="1019937" y="2874899"/>
                    <a:pt x="1025017" y="2878582"/>
                  </a:cubicBezTo>
                  <a:cubicBezTo>
                    <a:pt x="1131062" y="2954528"/>
                    <a:pt x="1248918" y="3015742"/>
                    <a:pt x="1375791" y="3058795"/>
                  </a:cubicBezTo>
                  <a:cubicBezTo>
                    <a:pt x="1381760" y="3060827"/>
                    <a:pt x="1386078" y="3066288"/>
                    <a:pt x="1386459" y="3072638"/>
                  </a:cubicBezTo>
                  <a:lnTo>
                    <a:pt x="1419987" y="3564128"/>
                  </a:lnTo>
                  <a:lnTo>
                    <a:pt x="1404239" y="3565144"/>
                  </a:lnTo>
                  <a:lnTo>
                    <a:pt x="1405636" y="3549396"/>
                  </a:lnTo>
                  <a:lnTo>
                    <a:pt x="1887982" y="3593846"/>
                  </a:lnTo>
                  <a:lnTo>
                    <a:pt x="1886585" y="3609594"/>
                  </a:lnTo>
                  <a:lnTo>
                    <a:pt x="1871345" y="3605657"/>
                  </a:lnTo>
                  <a:lnTo>
                    <a:pt x="1994027" y="3128391"/>
                  </a:lnTo>
                  <a:cubicBezTo>
                    <a:pt x="1995551" y="3122295"/>
                    <a:pt x="2000758" y="3117596"/>
                    <a:pt x="2006981" y="3116707"/>
                  </a:cubicBezTo>
                  <a:cubicBezTo>
                    <a:pt x="2141220" y="3097276"/>
                    <a:pt x="2269617" y="3058033"/>
                    <a:pt x="2388997" y="3001645"/>
                  </a:cubicBezTo>
                  <a:cubicBezTo>
                    <a:pt x="2394712" y="2998978"/>
                    <a:pt x="2401316" y="2999867"/>
                    <a:pt x="2406015" y="3004058"/>
                  </a:cubicBezTo>
                  <a:lnTo>
                    <a:pt x="2774569" y="3324352"/>
                  </a:lnTo>
                  <a:lnTo>
                    <a:pt x="2764282" y="3336290"/>
                  </a:lnTo>
                  <a:lnTo>
                    <a:pt x="2754122" y="3324225"/>
                  </a:lnTo>
                  <a:lnTo>
                    <a:pt x="3126105" y="3013837"/>
                  </a:lnTo>
                  <a:lnTo>
                    <a:pt x="3136265" y="3025902"/>
                  </a:lnTo>
                  <a:lnTo>
                    <a:pt x="3122676" y="3033903"/>
                  </a:lnTo>
                  <a:lnTo>
                    <a:pt x="2880233" y="2625217"/>
                  </a:lnTo>
                  <a:cubicBezTo>
                    <a:pt x="2876931" y="2619629"/>
                    <a:pt x="2877312" y="2612644"/>
                    <a:pt x="2881376" y="2607437"/>
                  </a:cubicBezTo>
                  <a:cubicBezTo>
                    <a:pt x="2975991" y="2485898"/>
                    <a:pt x="3050540" y="2347468"/>
                    <a:pt x="3099562" y="2196465"/>
                  </a:cubicBezTo>
                  <a:cubicBezTo>
                    <a:pt x="3101467" y="2190496"/>
                    <a:pt x="3106674" y="2186305"/>
                    <a:pt x="3112897" y="2185670"/>
                  </a:cubicBezTo>
                  <a:moveTo>
                    <a:pt x="3116199" y="2217039"/>
                  </a:moveTo>
                  <a:lnTo>
                    <a:pt x="3114548" y="2201418"/>
                  </a:lnTo>
                  <a:lnTo>
                    <a:pt x="3129534" y="2206244"/>
                  </a:lnTo>
                  <a:cubicBezTo>
                    <a:pt x="3079242" y="2360803"/>
                    <a:pt x="3003042" y="2502408"/>
                    <a:pt x="2906268" y="2626868"/>
                  </a:cubicBezTo>
                  <a:lnTo>
                    <a:pt x="2893822" y="2617216"/>
                  </a:lnTo>
                  <a:lnTo>
                    <a:pt x="2907411" y="2609215"/>
                  </a:lnTo>
                  <a:lnTo>
                    <a:pt x="3149727" y="3017901"/>
                  </a:lnTo>
                  <a:cubicBezTo>
                    <a:pt x="3153664" y="3024505"/>
                    <a:pt x="3152267" y="3033141"/>
                    <a:pt x="3146298" y="3038094"/>
                  </a:cubicBezTo>
                  <a:lnTo>
                    <a:pt x="2774315" y="3348482"/>
                  </a:lnTo>
                  <a:cubicBezTo>
                    <a:pt x="2768346" y="3353435"/>
                    <a:pt x="2759710" y="3353308"/>
                    <a:pt x="2753868" y="3348228"/>
                  </a:cubicBezTo>
                  <a:lnTo>
                    <a:pt x="2385314" y="3027934"/>
                  </a:lnTo>
                  <a:lnTo>
                    <a:pt x="2395601" y="3015996"/>
                  </a:lnTo>
                  <a:lnTo>
                    <a:pt x="2402332" y="3030220"/>
                  </a:lnTo>
                  <a:cubicBezTo>
                    <a:pt x="2280158" y="3087878"/>
                    <a:pt x="2148713" y="3128137"/>
                    <a:pt x="2011426" y="3147949"/>
                  </a:cubicBezTo>
                  <a:lnTo>
                    <a:pt x="2009140" y="3132328"/>
                  </a:lnTo>
                  <a:lnTo>
                    <a:pt x="2024380" y="3136265"/>
                  </a:lnTo>
                  <a:lnTo>
                    <a:pt x="1901698" y="3613277"/>
                  </a:lnTo>
                  <a:cubicBezTo>
                    <a:pt x="1899793" y="3620770"/>
                    <a:pt x="1892681" y="3625723"/>
                    <a:pt x="1884934" y="3625088"/>
                  </a:cubicBezTo>
                  <a:lnTo>
                    <a:pt x="1402588" y="3580638"/>
                  </a:lnTo>
                  <a:cubicBezTo>
                    <a:pt x="1394841" y="3579876"/>
                    <a:pt x="1388872" y="3573780"/>
                    <a:pt x="1388364" y="3566033"/>
                  </a:cubicBezTo>
                  <a:lnTo>
                    <a:pt x="1354836" y="3074543"/>
                  </a:lnTo>
                  <a:lnTo>
                    <a:pt x="1370584" y="3073527"/>
                  </a:lnTo>
                  <a:lnTo>
                    <a:pt x="1365504" y="3088513"/>
                  </a:lnTo>
                  <a:cubicBezTo>
                    <a:pt x="1235583" y="3044444"/>
                    <a:pt x="1115060" y="2981833"/>
                    <a:pt x="1006475" y="2904109"/>
                  </a:cubicBezTo>
                  <a:lnTo>
                    <a:pt x="1015619" y="2891282"/>
                  </a:lnTo>
                  <a:lnTo>
                    <a:pt x="1023620" y="2904871"/>
                  </a:lnTo>
                  <a:lnTo>
                    <a:pt x="603631" y="3154045"/>
                  </a:lnTo>
                  <a:cubicBezTo>
                    <a:pt x="597027" y="3157982"/>
                    <a:pt x="588391" y="3156585"/>
                    <a:pt x="583438" y="3150616"/>
                  </a:cubicBezTo>
                  <a:lnTo>
                    <a:pt x="273050" y="2778506"/>
                  </a:lnTo>
                  <a:cubicBezTo>
                    <a:pt x="268097" y="2772537"/>
                    <a:pt x="268224" y="2763901"/>
                    <a:pt x="273304" y="2758059"/>
                  </a:cubicBezTo>
                  <a:lnTo>
                    <a:pt x="585216" y="2399284"/>
                  </a:lnTo>
                  <a:lnTo>
                    <a:pt x="597154" y="2409571"/>
                  </a:lnTo>
                  <a:lnTo>
                    <a:pt x="583184" y="2416810"/>
                  </a:lnTo>
                  <a:cubicBezTo>
                    <a:pt x="524891" y="2305177"/>
                    <a:pt x="481457" y="2184781"/>
                    <a:pt x="455295" y="2058797"/>
                  </a:cubicBezTo>
                  <a:lnTo>
                    <a:pt x="470662" y="2055622"/>
                  </a:lnTo>
                  <a:lnTo>
                    <a:pt x="467360" y="2070989"/>
                  </a:lnTo>
                  <a:lnTo>
                    <a:pt x="12827" y="1971675"/>
                  </a:lnTo>
                  <a:cubicBezTo>
                    <a:pt x="5207" y="1970024"/>
                    <a:pt x="0" y="1963166"/>
                    <a:pt x="508" y="1955419"/>
                  </a:cubicBezTo>
                  <a:lnTo>
                    <a:pt x="27305" y="1471676"/>
                  </a:lnTo>
                  <a:cubicBezTo>
                    <a:pt x="27686" y="1463929"/>
                    <a:pt x="33655" y="1457706"/>
                    <a:pt x="41402" y="1456817"/>
                  </a:cubicBezTo>
                  <a:lnTo>
                    <a:pt x="486283" y="1410081"/>
                  </a:lnTo>
                  <a:lnTo>
                    <a:pt x="487934" y="1425702"/>
                  </a:lnTo>
                  <a:lnTo>
                    <a:pt x="472694" y="1421638"/>
                  </a:lnTo>
                  <a:cubicBezTo>
                    <a:pt x="517017" y="1253617"/>
                    <a:pt x="591693" y="1099058"/>
                    <a:pt x="689864" y="963676"/>
                  </a:cubicBezTo>
                  <a:lnTo>
                    <a:pt x="702564" y="972947"/>
                  </a:lnTo>
                  <a:lnTo>
                    <a:pt x="688975" y="980948"/>
                  </a:lnTo>
                  <a:lnTo>
                    <a:pt x="467741" y="607949"/>
                  </a:lnTo>
                  <a:cubicBezTo>
                    <a:pt x="463804" y="601345"/>
                    <a:pt x="465201" y="592709"/>
                    <a:pt x="471170" y="587756"/>
                  </a:cubicBezTo>
                  <a:lnTo>
                    <a:pt x="843153" y="277495"/>
                  </a:lnTo>
                  <a:cubicBezTo>
                    <a:pt x="849122" y="272542"/>
                    <a:pt x="857758" y="272669"/>
                    <a:pt x="863600" y="277749"/>
                  </a:cubicBezTo>
                  <a:lnTo>
                    <a:pt x="1181735" y="554101"/>
                  </a:lnTo>
                  <a:lnTo>
                    <a:pt x="1171448" y="566039"/>
                  </a:lnTo>
                  <a:lnTo>
                    <a:pt x="1164082" y="552069"/>
                  </a:lnTo>
                  <a:cubicBezTo>
                    <a:pt x="1305814" y="476885"/>
                    <a:pt x="1461516" y="425704"/>
                    <a:pt x="1625346" y="403606"/>
                  </a:cubicBezTo>
                  <a:lnTo>
                    <a:pt x="1627505" y="419227"/>
                  </a:lnTo>
                  <a:lnTo>
                    <a:pt x="1612265" y="415290"/>
                  </a:lnTo>
                  <a:lnTo>
                    <a:pt x="1715897" y="12446"/>
                  </a:lnTo>
                  <a:cubicBezTo>
                    <a:pt x="1717802" y="4953"/>
                    <a:pt x="1724914" y="0"/>
                    <a:pt x="1732661" y="635"/>
                  </a:cubicBezTo>
                  <a:lnTo>
                    <a:pt x="2215007" y="45085"/>
                  </a:lnTo>
                  <a:cubicBezTo>
                    <a:pt x="2222754" y="45847"/>
                    <a:pt x="2228723" y="51943"/>
                    <a:pt x="2229231" y="59690"/>
                  </a:cubicBezTo>
                  <a:lnTo>
                    <a:pt x="2257552" y="474599"/>
                  </a:lnTo>
                  <a:lnTo>
                    <a:pt x="2241804" y="475615"/>
                  </a:lnTo>
                  <a:lnTo>
                    <a:pt x="2246757" y="460629"/>
                  </a:lnTo>
                  <a:cubicBezTo>
                    <a:pt x="2402205" y="511810"/>
                    <a:pt x="2544572" y="589534"/>
                    <a:pt x="2669286" y="687832"/>
                  </a:cubicBezTo>
                  <a:lnTo>
                    <a:pt x="2659507" y="700151"/>
                  </a:lnTo>
                  <a:lnTo>
                    <a:pt x="2651506" y="686562"/>
                  </a:lnTo>
                  <a:lnTo>
                    <a:pt x="3013837" y="471551"/>
                  </a:lnTo>
                  <a:cubicBezTo>
                    <a:pt x="3020441" y="467614"/>
                    <a:pt x="3029077" y="469011"/>
                    <a:pt x="3034030" y="474980"/>
                  </a:cubicBezTo>
                  <a:lnTo>
                    <a:pt x="3344418" y="846963"/>
                  </a:lnTo>
                  <a:cubicBezTo>
                    <a:pt x="3349371" y="852932"/>
                    <a:pt x="3349244" y="861568"/>
                    <a:pt x="3344164" y="867410"/>
                  </a:cubicBezTo>
                  <a:lnTo>
                    <a:pt x="3059430" y="1195197"/>
                  </a:lnTo>
                  <a:lnTo>
                    <a:pt x="3047492" y="1184910"/>
                  </a:lnTo>
                  <a:lnTo>
                    <a:pt x="3061716" y="1178052"/>
                  </a:lnTo>
                  <a:cubicBezTo>
                    <a:pt x="3120771" y="1300988"/>
                    <a:pt x="3162046" y="1433703"/>
                    <a:pt x="3182620" y="1572260"/>
                  </a:cubicBezTo>
                  <a:lnTo>
                    <a:pt x="3166999" y="1574546"/>
                  </a:lnTo>
                  <a:lnTo>
                    <a:pt x="3170301" y="1559179"/>
                  </a:lnTo>
                  <a:lnTo>
                    <a:pt x="3604514" y="1654048"/>
                  </a:lnTo>
                  <a:cubicBezTo>
                    <a:pt x="3612134" y="1655699"/>
                    <a:pt x="3617341" y="1662557"/>
                    <a:pt x="3616833" y="1670304"/>
                  </a:cubicBezTo>
                  <a:lnTo>
                    <a:pt x="3590036" y="2154047"/>
                  </a:lnTo>
                  <a:cubicBezTo>
                    <a:pt x="3589655" y="2161794"/>
                    <a:pt x="3583686" y="2168017"/>
                    <a:pt x="3575939" y="2168906"/>
                  </a:cubicBezTo>
                  <a:lnTo>
                    <a:pt x="3116072" y="2217293"/>
                  </a:lnTo>
                  <a:close/>
                  <a:moveTo>
                    <a:pt x="1702308" y="2967990"/>
                  </a:moveTo>
                  <a:cubicBezTo>
                    <a:pt x="1064387" y="2909189"/>
                    <a:pt x="594868" y="2344420"/>
                    <a:pt x="653669" y="1706499"/>
                  </a:cubicBezTo>
                  <a:lnTo>
                    <a:pt x="653669" y="1706499"/>
                  </a:lnTo>
                  <a:cubicBezTo>
                    <a:pt x="712470" y="1068578"/>
                    <a:pt x="1277239" y="599059"/>
                    <a:pt x="1915160" y="657860"/>
                  </a:cubicBezTo>
                  <a:lnTo>
                    <a:pt x="1913763" y="673608"/>
                  </a:lnTo>
                  <a:lnTo>
                    <a:pt x="1915160" y="657860"/>
                  </a:lnTo>
                  <a:cubicBezTo>
                    <a:pt x="2553081" y="716661"/>
                    <a:pt x="3022473" y="1281430"/>
                    <a:pt x="2963799" y="1919351"/>
                  </a:cubicBezTo>
                  <a:lnTo>
                    <a:pt x="2963799" y="1919351"/>
                  </a:lnTo>
                  <a:cubicBezTo>
                    <a:pt x="2904998" y="2557272"/>
                    <a:pt x="2340229" y="3026791"/>
                    <a:pt x="1702308" y="2967990"/>
                  </a:cubicBezTo>
                  <a:lnTo>
                    <a:pt x="1703705" y="2952242"/>
                  </a:lnTo>
                  <a:lnTo>
                    <a:pt x="1702308" y="2967990"/>
                  </a:lnTo>
                  <a:moveTo>
                    <a:pt x="1705229" y="2936621"/>
                  </a:moveTo>
                  <a:lnTo>
                    <a:pt x="1705229" y="2936621"/>
                  </a:lnTo>
                  <a:cubicBezTo>
                    <a:pt x="2325751" y="2993771"/>
                    <a:pt x="2875153" y="2537079"/>
                    <a:pt x="2932430" y="1916557"/>
                  </a:cubicBezTo>
                  <a:lnTo>
                    <a:pt x="2948178" y="1917954"/>
                  </a:lnTo>
                  <a:lnTo>
                    <a:pt x="2932430" y="1916557"/>
                  </a:lnTo>
                  <a:cubicBezTo>
                    <a:pt x="2989580" y="1295908"/>
                    <a:pt x="2532888" y="746506"/>
                    <a:pt x="1912239" y="689356"/>
                  </a:cubicBezTo>
                  <a:lnTo>
                    <a:pt x="1912239" y="689356"/>
                  </a:lnTo>
                  <a:cubicBezTo>
                    <a:pt x="1291717" y="632206"/>
                    <a:pt x="742188" y="1088898"/>
                    <a:pt x="685038" y="1709547"/>
                  </a:cubicBezTo>
                  <a:lnTo>
                    <a:pt x="669290" y="1708150"/>
                  </a:lnTo>
                  <a:lnTo>
                    <a:pt x="685038" y="1709547"/>
                  </a:lnTo>
                  <a:cubicBezTo>
                    <a:pt x="627888" y="2330069"/>
                    <a:pt x="1084580" y="2879598"/>
                    <a:pt x="1705229" y="2936748"/>
                  </a:cubicBezTo>
                  <a:close/>
                </a:path>
              </a:pathLst>
            </a:custGeom>
            <a:solidFill>
              <a:srgbClr val="B2DCD5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0866" y="2987834"/>
            <a:ext cx="1183262" cy="1180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91879" y="3621493"/>
            <a:ext cx="1100167" cy="1093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84197" y="6273479"/>
            <a:ext cx="1212122" cy="1180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52750" y="7577248"/>
            <a:ext cx="1125715" cy="1180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94916" y="6682940"/>
            <a:ext cx="1137518" cy="11803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215858" y="4678827"/>
            <a:ext cx="1092524" cy="11021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9732" y="5514718"/>
            <a:ext cx="1206035" cy="47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8" spc="-22">
                <a:solidFill>
                  <a:srgbClr val="004AAD"/>
                </a:solidFill>
                <a:latin typeface="Hussar Bold"/>
              </a:rPr>
              <a:t>P.C.M.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64075" y="2998311"/>
            <a:ext cx="3187969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F57C26"/>
                </a:solidFill>
                <a:latin typeface="League Spartan Bold"/>
              </a:rPr>
              <a:t>2. IDENTIFISERING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6319" y="3608056"/>
            <a:ext cx="351416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F57C26"/>
                </a:solidFill>
                <a:latin typeface="Agrandir"/>
              </a:rPr>
              <a:t>Hvilke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behov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skal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dekkes</a:t>
            </a:r>
            <a:r>
              <a:rPr lang="en-US" sz="1800" spc="18" dirty="0">
                <a:solidFill>
                  <a:srgbClr val="F57C26"/>
                </a:solidFill>
                <a:latin typeface="Agrandir"/>
              </a:rPr>
              <a:t>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z="1800" spc="18" dirty="0" err="1">
                <a:solidFill>
                  <a:srgbClr val="F57C26"/>
                </a:solidFill>
                <a:latin typeface="Agrandir"/>
              </a:rPr>
              <a:t>Mål</a:t>
            </a:r>
            <a:r>
              <a:rPr lang="en-US" sz="1800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og</a:t>
            </a:r>
            <a:r>
              <a:rPr lang="en-US" sz="1800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F57C26"/>
                </a:solidFill>
                <a:latin typeface="Agrandir"/>
              </a:rPr>
              <a:t>strategi</a:t>
            </a:r>
            <a:r>
              <a:rPr lang="en-US" sz="1800" spc="18" dirty="0">
                <a:solidFill>
                  <a:srgbClr val="F57C26"/>
                </a:solidFill>
                <a:latin typeface="Agrandir"/>
              </a:rPr>
              <a:t>?</a:t>
            </a:r>
          </a:p>
          <a:p>
            <a:pPr marL="388625" lvl="1" indent="-194312" algn="l">
              <a:lnSpc>
                <a:spcPts val="1980"/>
              </a:lnSpc>
              <a:spcBef>
                <a:spcPct val="0"/>
              </a:spcBef>
              <a:buFont typeface="Arial"/>
              <a:buChar char="•"/>
            </a:pPr>
            <a:r>
              <a:rPr lang="en-US" spc="18" dirty="0" err="1">
                <a:solidFill>
                  <a:srgbClr val="F57C26"/>
                </a:solidFill>
                <a:latin typeface="Agrandir"/>
              </a:rPr>
              <a:t>Hvem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F57C26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F57C26"/>
                </a:solidFill>
                <a:latin typeface="Agrandir"/>
              </a:rPr>
              <a:t>aktører</a:t>
            </a:r>
            <a:r>
              <a:rPr lang="en-US" sz="1800" spc="18" dirty="0">
                <a:solidFill>
                  <a:srgbClr val="F57C26"/>
                </a:solidFill>
                <a:latin typeface="Agrandir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64075" y="5633645"/>
            <a:ext cx="2888370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32ACE1"/>
                </a:solidFill>
                <a:latin typeface="League Spartan Bold"/>
              </a:rPr>
              <a:t>3. FORMULERING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96319" y="6167462"/>
            <a:ext cx="440388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Hvordan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er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prosjektet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planlagt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32ACE1"/>
                </a:solidFill>
                <a:latin typeface="Agrandir"/>
              </a:rPr>
              <a:t>Hv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a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krever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søknaden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32ACE1"/>
                </a:solidFill>
                <a:latin typeface="Agrandir"/>
              </a:rPr>
              <a:t>Er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all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informasjon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32ACE1"/>
                </a:solidFill>
                <a:latin typeface="Agrandir"/>
              </a:rPr>
              <a:t>tilgjengelig</a:t>
            </a:r>
            <a:r>
              <a:rPr lang="en-US" sz="1800" spc="18" dirty="0">
                <a:solidFill>
                  <a:srgbClr val="32ACE1"/>
                </a:solidFill>
                <a:latin typeface="Agrandir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3675" y="1414260"/>
            <a:ext cx="5148214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ctr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u="none" dirty="0">
                <a:solidFill>
                  <a:srgbClr val="408D71"/>
                </a:solidFill>
                <a:latin typeface="League Spartan Bold"/>
              </a:rPr>
              <a:t>INDIKATIV PROGRAMMERING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0580" y="1974374"/>
            <a:ext cx="457286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408D71"/>
                </a:solidFill>
                <a:latin typeface="Agrandir"/>
              </a:rPr>
              <a:t>Hvem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08D71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vi</a:t>
            </a:r>
            <a:r>
              <a:rPr lang="en-US" sz="1800" spc="18" dirty="0">
                <a:solidFill>
                  <a:srgbClr val="408D71"/>
                </a:solidFill>
                <a:latin typeface="Agrandir"/>
              </a:rPr>
              <a:t>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408D71"/>
                </a:solidFill>
                <a:latin typeface="Agrandir"/>
              </a:rPr>
              <a:t>Hvilke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08D71"/>
                </a:solidFill>
                <a:latin typeface="Agrandir"/>
              </a:rPr>
              <a:t>interesser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08D71"/>
                </a:solidFill>
                <a:latin typeface="Agrandir"/>
              </a:rPr>
              <a:t>deler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vi</a:t>
            </a:r>
            <a:r>
              <a:rPr lang="en-US" sz="1800" spc="18" dirty="0">
                <a:solidFill>
                  <a:srgbClr val="408D71"/>
                </a:solidFill>
                <a:latin typeface="Agrandir"/>
              </a:rPr>
              <a:t>?</a:t>
            </a:r>
          </a:p>
          <a:p>
            <a:pPr marL="388625" lvl="1" indent="-194312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408D71"/>
                </a:solidFill>
                <a:latin typeface="Agrandir"/>
              </a:rPr>
              <a:t>Hvem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08D71"/>
                </a:solidFill>
                <a:latin typeface="Agrandir"/>
              </a:rPr>
              <a:t>bør</a:t>
            </a:r>
            <a:r>
              <a:rPr lang="en-US" spc="18" dirty="0">
                <a:solidFill>
                  <a:srgbClr val="408D71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08D71"/>
                </a:solidFill>
                <a:latin typeface="Agrandir"/>
              </a:rPr>
              <a:t>involveres</a:t>
            </a:r>
            <a:r>
              <a:rPr lang="en-US" sz="1800" spc="18" dirty="0">
                <a:solidFill>
                  <a:srgbClr val="408D71"/>
                </a:solidFill>
                <a:latin typeface="Agrandir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73175" y="8028422"/>
            <a:ext cx="2888370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74C46D"/>
                </a:solidFill>
                <a:latin typeface="League Spartan Bold"/>
              </a:rPr>
              <a:t>4. FINANSIERING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63685" y="8605636"/>
            <a:ext cx="559572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74C46D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søknaden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kvalifisert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,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gyldig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74C46D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74C46D"/>
                </a:solidFill>
                <a:latin typeface="Agrandir"/>
              </a:rPr>
              <a:t>gjennomførbar</a:t>
            </a:r>
            <a:r>
              <a:rPr lang="en-US" sz="1800" spc="18" dirty="0">
                <a:solidFill>
                  <a:srgbClr val="74C46D"/>
                </a:solidFill>
                <a:latin typeface="Agrandir"/>
              </a:rPr>
              <a:t>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57026" y="7153632"/>
            <a:ext cx="3657295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CA314C"/>
                </a:solidFill>
                <a:latin typeface="League Spartan Bold"/>
              </a:rPr>
              <a:t>5. IMPLEMENTERING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47536" y="7730847"/>
            <a:ext cx="4647380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DD2E44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arbeidsplanen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klar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delt</a:t>
            </a:r>
            <a:r>
              <a:rPr lang="en-US" sz="1800" spc="18" dirty="0">
                <a:solidFill>
                  <a:srgbClr val="DD2E44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DD2E44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roller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funksjoner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etablert</a:t>
            </a:r>
            <a:r>
              <a:rPr lang="en-US" sz="1800" spc="18" dirty="0">
                <a:solidFill>
                  <a:srgbClr val="DD2E44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DD2E44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DD2E44"/>
                </a:solidFill>
                <a:latin typeface="Agrandir"/>
              </a:rPr>
              <a:t>aktørene</a:t>
            </a:r>
            <a:r>
              <a:rPr lang="en-US" sz="1800" spc="18" dirty="0">
                <a:solidFill>
                  <a:srgbClr val="DD2E44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DD2E44"/>
                </a:solidFill>
                <a:latin typeface="Agrandir"/>
              </a:rPr>
              <a:t>oppfordret</a:t>
            </a:r>
            <a:r>
              <a:rPr lang="en-US" sz="1800" spc="18" dirty="0">
                <a:solidFill>
                  <a:srgbClr val="DD2E44"/>
                </a:solidFill>
                <a:latin typeface="Agrandir"/>
              </a:rPr>
              <a:t>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2970" y="4309670"/>
            <a:ext cx="3657295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4657A0"/>
                </a:solidFill>
                <a:latin typeface="League Spartan Bold"/>
              </a:rPr>
              <a:t>6. EVALUERING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3480" y="4886885"/>
            <a:ext cx="430136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4657A0"/>
                </a:solidFill>
                <a:latin typeface="Agrandir"/>
              </a:rPr>
              <a:t>Hvilke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resultat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oppnådd</a:t>
            </a:r>
            <a:r>
              <a:rPr lang="en-US" sz="1800" spc="18" dirty="0">
                <a:solidFill>
                  <a:srgbClr val="4657A0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pc="18" dirty="0" err="1">
                <a:solidFill>
                  <a:srgbClr val="4657A0"/>
                </a:solidFill>
                <a:latin typeface="Agrandir"/>
              </a:rPr>
              <a:t>Hvordan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er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de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delt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og</a:t>
            </a:r>
            <a:r>
              <a:rPr lang="en-US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pc="18" dirty="0" err="1">
                <a:solidFill>
                  <a:srgbClr val="4657A0"/>
                </a:solidFill>
                <a:latin typeface="Agrandir"/>
              </a:rPr>
              <a:t>spredd</a:t>
            </a:r>
            <a:r>
              <a:rPr lang="en-US" sz="1800" spc="18" dirty="0">
                <a:solidFill>
                  <a:srgbClr val="4657A0"/>
                </a:solidFill>
                <a:latin typeface="Agrandir"/>
              </a:rPr>
              <a:t>?</a:t>
            </a:r>
          </a:p>
          <a:p>
            <a:pPr marL="388620" lvl="1" indent="-194310">
              <a:lnSpc>
                <a:spcPts val="1980"/>
              </a:lnSpc>
              <a:buFont typeface="Arial"/>
              <a:buChar char="•"/>
            </a:pPr>
            <a:r>
              <a:rPr lang="en-US" sz="1800" spc="18" dirty="0" err="1">
                <a:solidFill>
                  <a:srgbClr val="4657A0"/>
                </a:solidFill>
                <a:latin typeface="Agrandir"/>
              </a:rPr>
              <a:t>Videre</a:t>
            </a:r>
            <a:r>
              <a:rPr lang="en-US" sz="1800" spc="18" dirty="0">
                <a:solidFill>
                  <a:srgbClr val="4657A0"/>
                </a:solidFill>
                <a:latin typeface="Agrandir"/>
              </a:rPr>
              <a:t> </a:t>
            </a:r>
            <a:r>
              <a:rPr lang="en-US" sz="1800" spc="18" dirty="0" err="1">
                <a:solidFill>
                  <a:srgbClr val="4657A0"/>
                </a:solidFill>
                <a:latin typeface="Agrandir"/>
              </a:rPr>
              <a:t>utvikling</a:t>
            </a:r>
            <a:r>
              <a:rPr lang="en-US" sz="1800" spc="18" dirty="0">
                <a:solidFill>
                  <a:srgbClr val="4657A0"/>
                </a:solidFill>
                <a:latin typeface="Agrandir"/>
              </a:rPr>
              <a:t>?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3492" y="463714"/>
            <a:ext cx="647397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8"/>
              </a:lnSpc>
            </a:pPr>
            <a:r>
              <a:rPr lang="en-US" sz="4818" spc="139" dirty="0">
                <a:solidFill>
                  <a:srgbClr val="004AAD"/>
                </a:solidFill>
                <a:latin typeface="Montserrat Classic Bold"/>
              </a:rPr>
              <a:t>PROJECT CYCLE MANAGEMENT TILNÆRMING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DEL 2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2915" y="4041972"/>
            <a:ext cx="9329920" cy="315471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12272"/>
              </a:lnSpc>
            </a:pPr>
            <a:r>
              <a:rPr dirty="0" lang="en-US" spc="603" sz="10400">
                <a:solidFill>
                  <a:srgbClr val="FFFFFF"/>
                </a:solidFill>
                <a:latin typeface="Hussar Bold"/>
              </a:rPr>
              <a:t>HVA ER ET  PROSJEKT?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6717214"/>
            <a:ext cx="11684954" cy="27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INDIKATIV PROGRAMMERING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8586" y="1755192"/>
            <a:ext cx="6793601" cy="67766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6366" y="2234120"/>
            <a:ext cx="9465293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en-US" sz="6234" dirty="0" err="1">
                <a:solidFill>
                  <a:srgbClr val="FFFFFF"/>
                </a:solidFill>
                <a:latin typeface="Ranga"/>
              </a:rPr>
              <a:t>Grunnlaget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for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felles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arbeid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1" r="10"/>
          <a:stretch>
            <a:fillRect/>
          </a:stretch>
        </p:blipFill>
        <p:spPr>
          <a:xfrm>
            <a:off x="0" y="514350"/>
            <a:ext cx="7123284" cy="92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885837"/>
            <a:ext cx="5432987" cy="7566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5900"/>
              </a:lnSpc>
              <a:spcBef>
                <a:spcPct val="0"/>
              </a:spcBef>
            </a:pPr>
            <a:r>
              <a:rPr dirty="0" lang="en-US" spc="290" sz="5000" u="none">
                <a:solidFill>
                  <a:srgbClr val="000000"/>
                </a:solidFill>
                <a:latin typeface="Hussar Bold"/>
              </a:rPr>
              <a:t>HVEM VI 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955824"/>
            <a:ext cx="8462169" cy="7566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5900"/>
              </a:lnSpc>
              <a:spcBef>
                <a:spcPct val="0"/>
              </a:spcBef>
            </a:pPr>
            <a:r>
              <a:rPr dirty="0" lang="en-US" spc="290" sz="5000">
                <a:solidFill>
                  <a:srgbClr val="000000"/>
                </a:solidFill>
                <a:latin typeface="Hussar Bold"/>
              </a:rPr>
              <a:t>HVA KAN VI DELE</a:t>
            </a:r>
            <a:endParaRPr dirty="0" lang="en-US" spc="290" sz="5000" u="none">
              <a:solidFill>
                <a:srgbClr val="000000"/>
              </a:solidFill>
              <a:latin typeface="Huss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1673955"/>
            <a:ext cx="8381417" cy="79508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3079"/>
              </a:lnSpc>
              <a:spcBef>
                <a:spcPct val="0"/>
              </a:spcBef>
            </a:pP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Hva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preger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vår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lokale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kontekst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og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hvorfor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er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vi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opptatt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av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temaet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?</a:t>
            </a:r>
            <a:endParaRPr dirty="0" lang="en-US" spc="27" sz="2799" u="none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4754245"/>
            <a:ext cx="8381417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nb-NO" spc="27" sz="2799">
                <a:solidFill>
                  <a:srgbClr val="FFFFFF"/>
                </a:solidFill>
                <a:latin typeface="Raleway"/>
              </a:rPr>
              <a:t>Hvilke aspekter ved temaet svarer på et felles behov for utveksling og fordypning?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91310" y="885837"/>
            <a:ext cx="829927" cy="154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49691" y="3948006"/>
            <a:ext cx="1313166" cy="15269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7823" y="1595153"/>
            <a:ext cx="2045725" cy="3924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7269" y="2955140"/>
            <a:ext cx="665107" cy="3525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07719" y="1575595"/>
            <a:ext cx="7905459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HVEM VI ER</a:t>
            </a:r>
            <a:r>
              <a:rPr lang="en-US" sz="6000" u="none" spc="348" dirty="0">
                <a:solidFill>
                  <a:srgbClr val="000000"/>
                </a:solidFill>
                <a:latin typeface="Hussar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48101" y="2937401"/>
            <a:ext cx="1076327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Spørreskjema</a:t>
            </a:r>
            <a:endParaRPr lang="en-US" sz="2799" spc="27" dirty="0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3079"/>
              </a:lnSpc>
            </a:pPr>
            <a:endParaRPr lang="en-US" sz="2799" spc="27" dirty="0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3079"/>
              </a:lnSpc>
            </a:pP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Resultat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fra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den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første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fokusgruppen</a:t>
            </a:r>
            <a:endParaRPr lang="en-US" sz="2799" spc="27" dirty="0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3079"/>
              </a:lnSpc>
            </a:pPr>
            <a:endParaRPr lang="en-US" sz="2799" spc="27" dirty="0">
              <a:solidFill>
                <a:srgbClr val="FFFFFF"/>
              </a:solidFill>
              <a:latin typeface="Raleway"/>
            </a:endParaRPr>
          </a:p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Første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del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av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den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internasjonale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strategien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for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skolen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(for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dem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som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har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gjort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spc="27" dirty="0" err="1">
                <a:solidFill>
                  <a:srgbClr val="FFFFFF"/>
                </a:solidFill>
                <a:latin typeface="Raleway"/>
              </a:rPr>
              <a:t>det</a:t>
            </a:r>
            <a:r>
              <a:rPr lang="en-US" sz="2799" spc="27" dirty="0">
                <a:solidFill>
                  <a:srgbClr val="FFFFFF"/>
                </a:solidFill>
                <a:latin typeface="Raleway"/>
              </a:rPr>
              <a:t>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5357" y="3755200"/>
            <a:ext cx="665107" cy="3525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07719" y="4595049"/>
            <a:ext cx="665107" cy="352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74CAAB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995" y="1595153"/>
            <a:ext cx="2811032" cy="3924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07719" y="1527208"/>
            <a:ext cx="10367189" cy="9105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7079"/>
              </a:lnSpc>
              <a:spcBef>
                <a:spcPct val="0"/>
              </a:spcBef>
            </a:pPr>
            <a:r>
              <a:rPr dirty="0" lang="en-US" spc="347" sz="5999" u="none">
                <a:solidFill>
                  <a:srgbClr val="000000"/>
                </a:solidFill>
                <a:latin typeface="Hussar Bold"/>
              </a:rPr>
              <a:t>HVA KAN VI DELE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07719" y="2587698"/>
            <a:ext cx="11436413" cy="7975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en-US" spc="27" sz="2799">
                <a:solidFill>
                  <a:srgbClr val="FFFFFF"/>
                </a:solidFill>
                <a:latin typeface="Raleway"/>
              </a:rPr>
              <a:t>Matching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av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det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tematiske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aspektet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for å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utvikle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felles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temaramme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og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sentrale</a:t>
            </a:r>
            <a:r>
              <a:rPr dirty="0" lang="en-US" spc="27" sz="2799">
                <a:solidFill>
                  <a:srgbClr val="FFFFFF"/>
                </a:solidFill>
                <a:latin typeface="Raleway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Raleway"/>
              </a:rPr>
              <a:t>problemstillinger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5365640" y="4248458"/>
            <a:ext cx="557135" cy="413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375213" y="5218730"/>
            <a:ext cx="775506" cy="9292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98476" y="5229038"/>
            <a:ext cx="766904" cy="918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4093" y="4816838"/>
            <a:ext cx="703470" cy="7034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73847" y="4291390"/>
            <a:ext cx="5894836" cy="3657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ts val="2799"/>
              </a:lnSpc>
            </a:pPr>
            <a:r>
              <a:rPr dirty="0" lang="en-US" spc="27" sz="2799">
                <a:solidFill>
                  <a:srgbClr val="FFFFFF"/>
                </a:solidFill>
                <a:latin typeface="Agrandir Bold"/>
              </a:rPr>
              <a:t>TEMATISKE ASPEKT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49447" y="5494793"/>
            <a:ext cx="653193" cy="653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2640" y="6028916"/>
            <a:ext cx="580553" cy="5805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65380" y="4743510"/>
            <a:ext cx="703470" cy="7034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17794" y="6147986"/>
            <a:ext cx="703470" cy="703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517805" y="5444516"/>
            <a:ext cx="703470" cy="7034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44207" y="4998517"/>
            <a:ext cx="131621" cy="1316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5150917"/>
            <a:ext cx="131621" cy="1316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36830" y="5168573"/>
            <a:ext cx="131621" cy="1316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244423" y="5622702"/>
            <a:ext cx="131621" cy="1316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310233" y="5821390"/>
            <a:ext cx="131621" cy="13162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441854" y="5688512"/>
            <a:ext cx="131621" cy="1316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030675" y="6319193"/>
            <a:ext cx="131621" cy="1316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796607" y="6319193"/>
            <a:ext cx="131621" cy="1316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899054" y="6145712"/>
            <a:ext cx="131621" cy="1316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272098" y="6499722"/>
            <a:ext cx="131621" cy="13162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517805" y="6450814"/>
            <a:ext cx="131621" cy="13162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337909" y="6277333"/>
            <a:ext cx="131621" cy="13162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8385495" y="4866896"/>
            <a:ext cx="131621" cy="1316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583616" y="4998517"/>
            <a:ext cx="131621" cy="13162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385495" y="5152920"/>
            <a:ext cx="131621" cy="13162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670205" y="5664630"/>
            <a:ext cx="131621" cy="13162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8803730" y="5887200"/>
            <a:ext cx="131621" cy="1316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8869541" y="5683358"/>
            <a:ext cx="131621" cy="13162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30629">
            <a:off x="4696622" y="7285590"/>
            <a:ext cx="557135" cy="41329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2"/>
          <a:srcRect l="1" r="259"/>
          <a:stretch>
            <a:fillRect/>
          </a:stretch>
        </p:blipFill>
        <p:spPr>
          <a:xfrm>
            <a:off x="11345243" y="6975686"/>
            <a:ext cx="2108209" cy="1848225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244423" y="7422957"/>
            <a:ext cx="5381455" cy="35907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indent="0" lvl="0" marL="0">
              <a:lnSpc>
                <a:spcPts val="2799"/>
              </a:lnSpc>
            </a:pPr>
            <a:r>
              <a:rPr dirty="0" lang="en-US" spc="27" sz="2799">
                <a:solidFill>
                  <a:srgbClr val="FFFFFF"/>
                </a:solidFill>
                <a:latin typeface="Agrandir Bold"/>
              </a:rPr>
              <a:t>SENTRAL PROBLEMSTILLING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90057" y="7203830"/>
            <a:ext cx="766904" cy="91894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370433" y="7238119"/>
            <a:ext cx="775506" cy="88466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11130536" y="7102978"/>
            <a:ext cx="564206" cy="20170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6630658" y="5448165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13322056" y="7137268"/>
            <a:ext cx="564206" cy="20170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6066452" y="4949213"/>
            <a:ext cx="564206" cy="20170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5702640" y="5619686"/>
            <a:ext cx="564206" cy="20170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 flipV="1" rot="-2350267">
            <a:off x="6230700" y="5995965"/>
            <a:ext cx="564206" cy="201704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7740324" y="4966870"/>
            <a:ext cx="564206" cy="201704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H="1">
            <a:off x="8085220" y="5666056"/>
            <a:ext cx="564206" cy="201704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 flipV="1" rot="-2350267">
            <a:off x="7438986" y="6540525"/>
            <a:ext cx="564206" cy="201704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 rot="5400000">
            <a:off x="12399013" y="5857759"/>
            <a:ext cx="902104" cy="478115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7654382" y="5448165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44171" y="4109548"/>
            <a:ext cx="7844559" cy="119263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3079"/>
              </a:lnSpc>
            </a:pP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Hvilke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er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mest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vurdert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?</a:t>
            </a:r>
          </a:p>
          <a:p>
            <a:pPr>
              <a:lnSpc>
                <a:spcPts val="3079"/>
              </a:lnSpc>
            </a:pP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Hvordan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henger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de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sammen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?</a:t>
            </a:r>
          </a:p>
          <a:p>
            <a:pPr>
              <a:lnSpc>
                <a:spcPts val="3079"/>
              </a:lnSpc>
            </a:pP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Hvordan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kan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 de </a:t>
            </a:r>
            <a:r>
              <a:rPr dirty="0" err="1" lang="en-US" spc="27" sz="2799">
                <a:solidFill>
                  <a:srgbClr val="FFFFFF"/>
                </a:solidFill>
                <a:latin typeface="Agrandir"/>
              </a:rPr>
              <a:t>integreres</a:t>
            </a:r>
            <a:r>
              <a:rPr dirty="0" lang="en-US" spc="27" sz="2799">
                <a:solidFill>
                  <a:srgbClr val="FFFFFF"/>
                </a:solidFill>
                <a:latin typeface="Agrandir"/>
              </a:rPr>
              <a:t>?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038905" y="7422957"/>
            <a:ext cx="255091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lang="en-US" spc="27" sz="2799">
                <a:solidFill>
                  <a:srgbClr val="7E6B73"/>
                </a:solidFill>
                <a:latin typeface="Agrandir Bold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625878" y="7430317"/>
            <a:ext cx="264616" cy="4521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799"/>
              </a:lnSpc>
              <a:spcBef>
                <a:spcPct val="0"/>
              </a:spcBef>
            </a:pPr>
            <a:r>
              <a:rPr dirty="0" lang="en-US" spc="27" sz="2799" u="none">
                <a:solidFill>
                  <a:srgbClr val="7E6B73"/>
                </a:solidFill>
                <a:latin typeface="Agrandir Bold"/>
              </a:rPr>
              <a:t>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001163" y="8823911"/>
            <a:ext cx="7142470" cy="795089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3079"/>
              </a:lnSpc>
              <a:spcBef>
                <a:spcPct val="0"/>
              </a:spcBef>
            </a:pPr>
            <a:r>
              <a:rPr dirty="0" lang="nb-NO" spc="27" sz="2799">
                <a:solidFill>
                  <a:srgbClr val="FFFFFF"/>
                </a:solidFill>
                <a:latin typeface="Agrandir"/>
              </a:rPr>
              <a:t>Hvordan kan det forrige oppsummeres</a:t>
            </a:r>
          </a:p>
          <a:p>
            <a:pPr algn="ctr" lvl="0">
              <a:lnSpc>
                <a:spcPts val="3079"/>
              </a:lnSpc>
              <a:spcBef>
                <a:spcPct val="0"/>
              </a:spcBef>
            </a:pPr>
            <a:r>
              <a:rPr dirty="0" lang="nb-NO" spc="27" sz="2799">
                <a:solidFill>
                  <a:srgbClr val="FFFFFF"/>
                </a:solidFill>
                <a:latin typeface="Agrandir"/>
              </a:rPr>
              <a:t>til en helhetlig uttalelse</a:t>
            </a:r>
            <a:r>
              <a:rPr dirty="0" lang="en-US" spc="27" sz="2799" u="none">
                <a:solidFill>
                  <a:srgbClr val="FFFFFF"/>
                </a:solidFill>
                <a:latin typeface="Agrandir"/>
              </a:rPr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2" t="56"/>
          <a:stretch>
            <a:fillRect/>
          </a:stretch>
        </p:blipFill>
        <p:spPr>
          <a:xfrm>
            <a:off x="6553200" y="3619500"/>
            <a:ext cx="10444664" cy="6942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1923" y="6607741"/>
            <a:ext cx="2987307" cy="8439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5794" y="1047750"/>
            <a:ext cx="11436413" cy="119263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nb-NO" spc="27" sz="2799">
                <a:solidFill>
                  <a:srgbClr val="FFFFFF"/>
                </a:solidFill>
                <a:latin typeface="Raleway"/>
              </a:rPr>
              <a:t>Et felles tematisk rammeverk (CTF) bygger på kapasiteten til å få de ulike behovene og erfaringene knyttet til temaet til å henge sammen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5794" y="2229796"/>
            <a:ext cx="11436413" cy="11880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lvl="0">
              <a:lnSpc>
                <a:spcPts val="3079"/>
              </a:lnSpc>
              <a:spcBef>
                <a:spcPct val="0"/>
              </a:spcBef>
            </a:pPr>
            <a:r>
              <a:rPr dirty="0" lang="nb-NO" spc="27" sz="2799">
                <a:solidFill>
                  <a:srgbClr val="FFFFFF"/>
                </a:solidFill>
                <a:latin typeface="Raleway"/>
              </a:rPr>
              <a:t>Det bør være tilstrekkelig inkluderende til å la hver partner identifisere seg med det, og tilstrekkelig eksklusivt til å unngå et for bredt og generisk fokus på temaet</a:t>
            </a:r>
            <a:endParaRPr dirty="0" lang="en-US" spc="27" sz="2799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6046663"/>
            <a:ext cx="2358993" cy="538609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l" indent="0" lvl="0" marL="0">
              <a:lnSpc>
                <a:spcPts val="4179"/>
              </a:lnSpc>
              <a:spcBef>
                <a:spcPct val="0"/>
              </a:spcBef>
            </a:pPr>
            <a:r>
              <a:rPr dirty="0" err="1" lang="en-US" spc="37" sz="3799">
                <a:solidFill>
                  <a:srgbClr val="FFFFFF"/>
                </a:solidFill>
                <a:latin typeface="Raleway"/>
              </a:rPr>
              <a:t>Eksempel</a:t>
            </a:r>
            <a:endParaRPr dirty="0" lang="en-US" spc="37" sz="3799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DEL 3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366" y="8022139"/>
            <a:ext cx="11684954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 dirty="0">
                <a:solidFill>
                  <a:srgbClr val="FFFFFF"/>
                </a:solidFill>
                <a:latin typeface="Hussar Ekologiczy Italics"/>
              </a:rPr>
              <a:t>IDENTIFISERING</a:t>
            </a:r>
          </a:p>
        </p:txBody>
      </p:sp>
      <p:sp>
        <p:nvSpPr>
          <p:cNvPr id="3" name="AutoShape 3"/>
          <p:cNvSpPr/>
          <p:nvPr/>
        </p:nvSpPr>
        <p:spPr>
          <a:xfrm rot="-1236288">
            <a:off x="11539507" y="-2230165"/>
            <a:ext cx="6235284" cy="147473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536366" y="2415095"/>
            <a:ext cx="9465293" cy="178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8"/>
              </a:lnSpc>
            </a:pPr>
            <a:r>
              <a:rPr lang="en-US" sz="6234" dirty="0" err="1">
                <a:solidFill>
                  <a:srgbClr val="FFFFFF"/>
                </a:solidFill>
                <a:latin typeface="Ranga"/>
              </a:rPr>
              <a:t>Definere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hovedelementene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i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vårt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felles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 </a:t>
            </a:r>
            <a:r>
              <a:rPr lang="en-US" sz="6234" dirty="0" err="1">
                <a:solidFill>
                  <a:srgbClr val="FFFFFF"/>
                </a:solidFill>
                <a:latin typeface="Ranga"/>
              </a:rPr>
              <a:t>prosjekt</a:t>
            </a:r>
            <a:r>
              <a:rPr lang="en-US" sz="6234" dirty="0">
                <a:solidFill>
                  <a:srgbClr val="FFFFFF"/>
                </a:solidFill>
                <a:latin typeface="Ranga"/>
              </a:rPr>
              <a:t>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7052" y="2043312"/>
            <a:ext cx="6615695" cy="65743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572645" y="1515740"/>
            <a:ext cx="9108956" cy="65402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059"/>
              </a:lnSpc>
            </a:pP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Generell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kunnskap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om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finansieringsprogrammet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og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type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prosjekt</a:t>
            </a: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Temaet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er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i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tråd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med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skolenes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prioriteringer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og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strategi</a:t>
            </a: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  <a:p>
            <a:pPr>
              <a:lnSpc>
                <a:spcPts val="5059"/>
              </a:lnSpc>
            </a:pP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Temaet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vurderes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som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relevant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av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interne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og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eksterne</a:t>
            </a:r>
            <a:r>
              <a:rPr dirty="0" lang="en-US" spc="137" sz="45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37" sz="4599">
                <a:solidFill>
                  <a:srgbClr val="FFFFFF"/>
                </a:solidFill>
                <a:latin typeface="Raleway Bold Italics"/>
              </a:rPr>
              <a:t>interessenter</a:t>
            </a:r>
            <a:endParaRPr dirty="0" lang="en-US" spc="137" sz="4599">
              <a:solidFill>
                <a:srgbClr val="FFFFFF"/>
              </a:solidFill>
              <a:latin typeface="Raleway Bold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" r="45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24337" y="923925"/>
            <a:ext cx="5801480" cy="99360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260"/>
              </a:lnSpc>
            </a:pPr>
            <a:r>
              <a:rPr dirty="0" err="1" lang="en-US" sz="5900">
                <a:solidFill>
                  <a:srgbClr val="FFFFFF"/>
                </a:solidFill>
                <a:latin typeface="Open Sans Extra Bold"/>
              </a:rPr>
              <a:t>Forutsetninger</a:t>
            </a:r>
            <a:endParaRPr dirty="0" lang="en-US" sz="590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19840">
            <a:off x="-1237738" y="-1695416"/>
            <a:ext cx="4233780" cy="12330974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731181" y="899209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FFFFFF"/>
                </a:solidFill>
                <a:latin typeface="Hussar Bold Bold Italics"/>
              </a:rPr>
              <a:t>IDENTIFIKASJONSFASEN</a:t>
            </a:r>
          </a:p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FFFFFF"/>
                </a:solidFill>
                <a:latin typeface="Hussar Bold Bold Italics"/>
              </a:rPr>
              <a:t>DEKKER BEHOVET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91654" y="7497349"/>
            <a:ext cx="1182443" cy="15381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1654" y="5324624"/>
            <a:ext cx="1101690" cy="15381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1591" y="2681511"/>
            <a:ext cx="801754" cy="1538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63592" y="2771846"/>
            <a:ext cx="11265955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</a:pP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Å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fokusere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på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det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sentrale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problemet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som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skal</a:t>
            </a:r>
            <a:r>
              <a:rPr lang="en-US" sz="5000" spc="17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5000" spc="170" dirty="0" err="1">
                <a:solidFill>
                  <a:srgbClr val="FFFFFF"/>
                </a:solidFill>
                <a:latin typeface="Raleway Bold"/>
              </a:rPr>
              <a:t>løses</a:t>
            </a:r>
            <a:endParaRPr lang="en-US" sz="5000" spc="17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44344" y="5395191"/>
            <a:ext cx="11185203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nb-NO" sz="5000" spc="170" dirty="0">
                <a:solidFill>
                  <a:srgbClr val="FFFFFF"/>
                </a:solidFill>
                <a:latin typeface="Raleway Bold"/>
              </a:rPr>
              <a:t>Å relatere og analysere de ulike årsakene til problemet(ene)</a:t>
            </a:r>
            <a:endParaRPr lang="en-US" sz="5000" spc="17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44344" y="7567916"/>
            <a:ext cx="11529698" cy="14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nb-NO" sz="5000" spc="170" dirty="0">
                <a:solidFill>
                  <a:srgbClr val="FFFFFF"/>
                </a:solidFill>
                <a:latin typeface="Raleway Bold"/>
              </a:rPr>
              <a:t>Å utforme en sammenhengende behovsdrevet strategi</a:t>
            </a:r>
            <a:endParaRPr lang="en-US" sz="5000" u="none" spc="170" dirty="0">
              <a:solidFill>
                <a:srgbClr val="FF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4043760" y="-6436379"/>
            <a:ext cx="10187268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3590923"/>
            <a:ext cx="18288000" cy="53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LOGICAL FRAMEWORK METHODOLOGY</a:t>
            </a:r>
          </a:p>
          <a:p>
            <a:pPr algn="ctr">
              <a:lnSpc>
                <a:spcPts val="8250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(LFM)</a:t>
            </a:r>
          </a:p>
          <a:p>
            <a:pPr algn="ctr">
              <a:lnSpc>
                <a:spcPts val="8250"/>
              </a:lnSpc>
            </a:pPr>
            <a:endParaRPr lang="en-US" sz="7500" spc="217" dirty="0">
              <a:solidFill>
                <a:srgbClr val="004AAD"/>
              </a:solidFill>
              <a:latin typeface="Montserrat Classic Bold"/>
            </a:endParaRPr>
          </a:p>
          <a:p>
            <a:pPr algn="ctr">
              <a:lnSpc>
                <a:spcPts val="8250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" panose="020B0604020202020204" charset="0"/>
              </a:rPr>
              <a:t>(LOGISK RAMMEMETODOLOGI)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228934">
            <a:off x="-2340307" y="-2695887"/>
            <a:ext cx="6399279" cy="13437618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726714" y="2274024"/>
            <a:ext cx="8532586" cy="56425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  <a:spcBef>
                <a:spcPct val="0"/>
              </a:spcBef>
            </a:pPr>
            <a:r>
              <a:rPr dirty="0" lang="en-US" spc="115" sz="3999" u="none">
                <a:solidFill>
                  <a:srgbClr val="FFFFFF"/>
                </a:solidFill>
                <a:latin typeface="Montserrat Classic Bold"/>
              </a:rPr>
              <a:t>HVA MENER VI MED DET?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26714" y="4061022"/>
            <a:ext cx="8115300" cy="112851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</a:pPr>
            <a:r>
              <a:rPr dirty="0" lang="en-US" spc="115" sz="3999" u="none">
                <a:solidFill>
                  <a:srgbClr val="FFFFFF"/>
                </a:solidFill>
                <a:latin typeface="Montserrat Classic Bold"/>
              </a:rPr>
              <a:t>HVA SKILLER ET PROSJEKT FRA ANDRE AKTIVITETER?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26714" y="7157917"/>
            <a:ext cx="7817649" cy="56425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lvl="0" marL="0">
              <a:lnSpc>
                <a:spcPts val="4399"/>
              </a:lnSpc>
              <a:spcBef>
                <a:spcPct val="0"/>
              </a:spcBef>
            </a:pPr>
            <a:r>
              <a:rPr dirty="0" lang="en-US" spc="115" sz="3999">
                <a:solidFill>
                  <a:srgbClr val="FFFFFF"/>
                </a:solidFill>
                <a:latin typeface="Montserrat Classic Bold"/>
              </a:rPr>
              <a:t>HVOR STARTER DET</a:t>
            </a:r>
            <a:r>
              <a:rPr dirty="0" lang="en-US" spc="115" sz="3999" u="none">
                <a:solidFill>
                  <a:srgbClr val="FFFFFF"/>
                </a:solidFill>
                <a:latin typeface="Montserrat Classic Bold"/>
              </a:rPr>
              <a:t>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2" r="41"/>
          <a:stretch>
            <a:fillRect/>
          </a:stretch>
        </p:blipFill>
        <p:spPr>
          <a:xfrm>
            <a:off x="1493102" y="514350"/>
            <a:ext cx="6263951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VURDER ALLE PROBLEMENE SOM ER RUNDT TEMAET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1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164916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Utilstrekkelige digitale ferdigheter hos lærere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90800" y="5105400"/>
            <a:ext cx="2359237" cy="92333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00"/>
              </a:lnSpc>
              <a:spcBef>
                <a:spcPct val="0"/>
              </a:spcBef>
            </a:pP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Begrenset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læringserfaring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realfagene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9177" y="1389823"/>
              <a:ext cx="2630975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Lav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elev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-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motivasjon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7096" y="6862864"/>
            <a:ext cx="2186432" cy="2549775"/>
            <a:chOff x="0" y="0"/>
            <a:chExt cx="2915243" cy="33997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992775"/>
              <a:ext cx="2915243" cy="133369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Dårlig kritisk tenkning blant elevene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93822" y="3504400"/>
            <a:ext cx="6300356" cy="2623239"/>
            <a:chOff x="53597" y="132962"/>
            <a:chExt cx="8400475" cy="349765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 rot="21393391">
              <a:off x="597496" y="1141756"/>
              <a:ext cx="7318728" cy="16327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4648"/>
                </a:lnSpc>
              </a:pPr>
              <a:r>
                <a:rPr dirty="0" lang="en-US" spc="-114" sz="4998">
                  <a:solidFill>
                    <a:srgbClr val="151417"/>
                  </a:solidFill>
                  <a:latin typeface="WC Mano Negra Bold"/>
                </a:rPr>
                <a:t>ELEVPRESTASJONER I REALFAG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42017" y="990818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Utilstrekkelig kapasitet hos elevene til å jobbe i gruppe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892133"/>
              <a:ext cx="2950586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Utdaterte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undervisningsstrategier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05393" y="1556379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Manglende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undervisningspraksis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land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FOKUS PÅ DET MEST RELEVANTE</a:t>
            </a:r>
          </a:p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 PROBLEM SOM SKAL LØSES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28700" y="5143500"/>
            <a:ext cx="5553172" cy="43384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b="52" l="25" r="4" t="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88743" y="6472606"/>
            <a:ext cx="2521053" cy="2701874"/>
            <a:chOff x="0" y="0"/>
            <a:chExt cx="3361404" cy="36024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" t="13"/>
            <a:stretch>
              <a:fillRect/>
            </a:stretch>
          </p:blipFill>
          <p:spPr>
            <a:xfrm>
              <a:off x="0" y="0"/>
              <a:ext cx="3361404" cy="360249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99593" y="1105520"/>
              <a:ext cx="2962217" cy="205184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Utilstrekkelige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</a:p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digitale</a:t>
              </a:r>
              <a:endParaRPr dirty="0" lang="en-US" sz="2400">
                <a:solidFill>
                  <a:srgbClr val="000000"/>
                </a:solidFill>
                <a:latin typeface="Agrandir Medium"/>
              </a:endParaRPr>
            </a:p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ferdigheter</a:t>
              </a:r>
              <a:r>
                <a:rPr dirty="0" lang="en-US" sz="2400">
                  <a:solidFill>
                    <a:srgbClr val="000000"/>
                  </a:solidFill>
                  <a:latin typeface="Agrandir Medium"/>
                </a:rPr>
                <a:t> hos </a:t>
              </a: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lærerene</a:t>
              </a:r>
              <a:endParaRPr dirty="0" lang="en-US" sz="2400">
                <a:solidFill>
                  <a:srgbClr val="000000"/>
                </a:solidFill>
                <a:latin typeface="Agrandir Medium"/>
              </a:endParaRPr>
            </a:p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6971" y="4468634"/>
            <a:ext cx="2705867" cy="25435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4022">
            <a:off x="1223059" y="4405611"/>
            <a:ext cx="4821670" cy="27423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90801" y="5105400"/>
            <a:ext cx="2146382" cy="1231106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2400"/>
              </a:lnSpc>
              <a:spcBef>
                <a:spcPct val="0"/>
              </a:spcBef>
            </a:pPr>
            <a:r>
              <a:rPr dirty="0" err="1" lang="en-US" sz="2400" u="none">
                <a:solidFill>
                  <a:srgbClr val="000000"/>
                </a:solidFill>
                <a:latin typeface="Agrandir Medium Bold"/>
              </a:rPr>
              <a:t>Begrenset</a:t>
            </a:r>
            <a:r>
              <a:rPr dirty="0" lang="en-US" sz="2400" u="none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400" u="none">
                <a:solidFill>
                  <a:srgbClr val="000000"/>
                </a:solidFill>
                <a:latin typeface="Agrandir Medium Bold"/>
              </a:rPr>
              <a:t>lærings-erfaring</a:t>
            </a:r>
            <a:r>
              <a:rPr dirty="0" lang="en-US" sz="2400" u="none">
                <a:solidFill>
                  <a:srgbClr val="000000"/>
                </a:solidFill>
                <a:latin typeface="Agrandir Medium Bold"/>
              </a:rPr>
              <a:t> I </a:t>
            </a:r>
            <a:r>
              <a:rPr dirty="0" err="1" lang="en-US" sz="2400" u="none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2400" u="none">
              <a:solidFill>
                <a:srgbClr val="000000"/>
              </a:solidFill>
              <a:latin typeface="Agrandir Medium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696181" y="733601"/>
            <a:ext cx="2196996" cy="2441865"/>
            <a:chOff x="0" y="0"/>
            <a:chExt cx="2929328" cy="325582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540" t="540"/>
            <a:stretch>
              <a:fillRect/>
            </a:stretch>
          </p:blipFill>
          <p:spPr>
            <a:xfrm>
              <a:off x="0" y="0"/>
              <a:ext cx="2929328" cy="325582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49177" y="1389823"/>
              <a:ext cx="2630975" cy="8284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Lav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elev-motivasjon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67096" y="6862864"/>
            <a:ext cx="2186432" cy="2549775"/>
            <a:chOff x="0" y="0"/>
            <a:chExt cx="2915243" cy="33997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992775"/>
              <a:ext cx="2915243" cy="133369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Dårlig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kritisk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tekning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blant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elevene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93822" y="3504400"/>
            <a:ext cx="6300356" cy="2623239"/>
            <a:chOff x="53597" y="132962"/>
            <a:chExt cx="8400475" cy="349765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109570">
              <a:off x="53597" y="132962"/>
              <a:ext cx="8400475" cy="349765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21393391">
              <a:off x="597496" y="1141755"/>
              <a:ext cx="7318728" cy="163275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4648"/>
                </a:lnSpc>
              </a:pPr>
              <a:r>
                <a:rPr dirty="0" lang="en-US" spc="-114" sz="4998">
                  <a:solidFill>
                    <a:srgbClr val="151417"/>
                  </a:solidFill>
                  <a:latin typeface="WC Mano Negra Bold"/>
                </a:rPr>
                <a:t>ELEV PRESTASJONER</a:t>
              </a:r>
            </a:p>
            <a:p>
              <a:pPr algn="ctr" indent="0" lvl="0" marL="0">
                <a:lnSpc>
                  <a:spcPts val="4648"/>
                </a:lnSpc>
              </a:pPr>
              <a:r>
                <a:rPr dirty="0" lang="en-US" spc="-114" sz="4998">
                  <a:solidFill>
                    <a:srgbClr val="151417"/>
                  </a:solidFill>
                  <a:latin typeface="WC Mano Negra Bold"/>
                </a:rPr>
                <a:t>I REALFAG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93783" y="2171763"/>
            <a:ext cx="2813038" cy="2560435"/>
            <a:chOff x="0" y="0"/>
            <a:chExt cx="3750717" cy="3413914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b="39" t="39"/>
            <a:stretch>
              <a:fillRect/>
            </a:stretch>
          </p:blipFill>
          <p:spPr>
            <a:xfrm>
              <a:off x="0" y="0"/>
              <a:ext cx="3750717" cy="341391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42017" y="990818"/>
              <a:ext cx="3266682" cy="164917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400"/>
                </a:lnSpc>
                <a:spcBef>
                  <a:spcPct val="0"/>
                </a:spcBef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Utilstrekkelig kapasitet hos elevene til å jobbe i gruppe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914185" y="6316573"/>
            <a:ext cx="2212940" cy="2425955"/>
            <a:chOff x="0" y="0"/>
            <a:chExt cx="2950586" cy="3234606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0" y="892133"/>
              <a:ext cx="2950586" cy="1238800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Utdaterte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undervisnings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  <a:p>
              <a:pPr algn="ctr" indent="0" lvl="0" marL="0">
                <a:lnSpc>
                  <a:spcPts val="240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strategier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823193" y="1220527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905393" y="1556379"/>
            <a:ext cx="2044644" cy="15446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00"/>
              </a:lnSpc>
            </a:pP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Manglende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undervisningspraksis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land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4073757">
            <a:off x="1804340" y="3700697"/>
            <a:ext cx="1225261" cy="12252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52400" y="3037605"/>
            <a:ext cx="12927241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ANALYSER ÅRSAKER OG EFFEKTER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3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-67275" y="-1143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82291" y="3370976"/>
            <a:ext cx="3092931" cy="29073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34460" y="3961468"/>
            <a:ext cx="2388594" cy="159017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079"/>
              </a:lnSpc>
              <a:spcBef>
                <a:spcPct val="0"/>
              </a:spcBef>
            </a:pPr>
            <a:r>
              <a:rPr dirty="0" err="1" lang="en-US" sz="2799">
                <a:solidFill>
                  <a:srgbClr val="000000"/>
                </a:solidFill>
                <a:latin typeface="Agrandir Medium Bold"/>
              </a:rPr>
              <a:t>Begrenset</a:t>
            </a:r>
            <a:r>
              <a:rPr dirty="0" lang="en-US" sz="27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799">
                <a:solidFill>
                  <a:srgbClr val="000000"/>
                </a:solidFill>
                <a:latin typeface="Agrandir Medium Bold"/>
              </a:rPr>
              <a:t>lærings</a:t>
            </a:r>
            <a:r>
              <a:rPr dirty="0" lang="en-US" sz="2799">
                <a:solidFill>
                  <a:srgbClr val="000000"/>
                </a:solidFill>
                <a:latin typeface="Agrandir Medium Bold"/>
              </a:rPr>
              <a:t>-</a:t>
            </a:r>
          </a:p>
          <a:p>
            <a:pPr algn="ctr" indent="0" lvl="0" marL="0">
              <a:lnSpc>
                <a:spcPts val="3079"/>
              </a:lnSpc>
              <a:spcBef>
                <a:spcPct val="0"/>
              </a:spcBef>
            </a:pPr>
            <a:r>
              <a:rPr dirty="0" err="1" lang="en-US" sz="2799">
                <a:solidFill>
                  <a:srgbClr val="000000"/>
                </a:solidFill>
                <a:latin typeface="Agrandir Medium Bold"/>
              </a:rPr>
              <a:t>erfaring</a:t>
            </a:r>
            <a:r>
              <a:rPr dirty="0" lang="en-US" sz="2799">
                <a:solidFill>
                  <a:srgbClr val="000000"/>
                </a:solidFill>
                <a:latin typeface="Agrandir Medium Bold"/>
              </a:rPr>
              <a:t> I </a:t>
            </a:r>
            <a:r>
              <a:rPr dirty="0" err="1" lang="en-US" sz="2799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27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19692" y="3402597"/>
            <a:ext cx="3577764" cy="2674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284423" y="1236966"/>
            <a:ext cx="3317777" cy="8096065"/>
            <a:chOff x="2112526" y="-85725"/>
            <a:chExt cx="4423702" cy="107947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1636786"/>
              <a:ext cx="2094531" cy="213740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112526" y="4739149"/>
              <a:ext cx="4423702" cy="1241536"/>
            </a:xfrm>
            <a:prstGeom prst="rect">
              <a:avLst/>
            </a:prstGeom>
          </p:spPr>
          <p:txBody>
            <a:bodyPr anchor="t" bIns="0" lIns="0" rIns="0" rtlCol="0" tIns="0" wrap="square">
              <a:spAutoFit/>
            </a:bodyPr>
            <a:lstStyle/>
            <a:p>
              <a:pPr algn="ctr" indent="0" lvl="0" marL="0">
                <a:lnSpc>
                  <a:spcPts val="3599"/>
                </a:lnSpc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s</a:t>
              </a:r>
              <a:r>
                <a:rPr dirty="0" err="1" lang="en-US" sz="3599" u="none">
                  <a:solidFill>
                    <a:srgbClr val="FFFFFF"/>
                  </a:solidFill>
                  <a:latin typeface="Permanent Marker"/>
                </a:rPr>
                <a:t>entralt</a:t>
              </a:r>
              <a:r>
                <a:rPr dirty="0" lang="en-US" sz="3599" u="none">
                  <a:solidFill>
                    <a:srgbClr val="FFFFFF"/>
                  </a:solidFill>
                  <a:latin typeface="Permanent Marker"/>
                </a:rPr>
                <a:t> </a:t>
              </a: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tema</a:t>
              </a:r>
              <a:r>
                <a:rPr dirty="0" lang="en-US" sz="3599" u="none">
                  <a:solidFill>
                    <a:srgbClr val="FFFFFF"/>
                  </a:solidFill>
                  <a:latin typeface="Permanent Marker"/>
                </a:rPr>
                <a:t>/problem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95245" y="9854094"/>
              <a:ext cx="2475150" cy="854935"/>
            </a:xfrm>
            <a:prstGeom prst="rect">
              <a:avLst/>
            </a:prstGeom>
          </p:spPr>
          <p:txBody>
            <a:bodyPr anchor="t" bIns="0" lIns="0" rIns="0" rtlCol="0" tIns="0" wrap="square">
              <a:spAutoFit/>
            </a:bodyPr>
            <a:lstStyle/>
            <a:p>
              <a:pPr algn="ctr" indent="0" lvl="0" marL="0">
                <a:lnSpc>
                  <a:spcPts val="5039"/>
                </a:lnSpc>
                <a:spcBef>
                  <a:spcPct val="0"/>
                </a:spcBef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årsaker</a:t>
              </a:r>
              <a:endParaRPr dirty="0" lang="en-US" sz="3599" u="none">
                <a:solidFill>
                  <a:srgbClr val="FFFFFF"/>
                </a:solidFill>
                <a:latin typeface="Permanent Marke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86628" y="-85725"/>
              <a:ext cx="2183766" cy="854935"/>
            </a:xfrm>
            <a:prstGeom prst="rect">
              <a:avLst/>
            </a:prstGeom>
          </p:spPr>
          <p:txBody>
            <a:bodyPr anchor="t" bIns="0" lIns="0" rIns="0" rtlCol="0" tIns="0" wrap="square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dirty="0" err="1" lang="en-US" sz="3599">
                  <a:solidFill>
                    <a:srgbClr val="FFFFFF"/>
                  </a:solidFill>
                  <a:latin typeface="Permanent Marker"/>
                </a:rPr>
                <a:t>Effekt</a:t>
              </a:r>
              <a:endParaRPr dirty="0" lang="en-US" sz="3599">
                <a:solidFill>
                  <a:srgbClr val="FFFFFF"/>
                </a:solidFill>
                <a:latin typeface="Permanent Marker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471117">
              <a:off x="3539871" y="6900066"/>
              <a:ext cx="2094531" cy="213740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81124" y="5143500"/>
            <a:ext cx="2521053" cy="2785694"/>
            <a:chOff x="0" y="0"/>
            <a:chExt cx="3361404" cy="371425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361404" cy="3714258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99593" y="1086470"/>
              <a:ext cx="2962217" cy="177826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Utilstrekkelige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digitale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fergheter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hos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lærerene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92014" y="6911458"/>
            <a:ext cx="2186432" cy="2549775"/>
            <a:chOff x="0" y="0"/>
            <a:chExt cx="2915243" cy="33997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15243" cy="33997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992775"/>
              <a:ext cx="2915243" cy="177826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  <a:spcBef>
                  <a:spcPct val="0"/>
                </a:spcBef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Utilstrekkelig kapasitet hos elevene til å jobbe i gruppe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206250">
            <a:off x="4794502" y="7496741"/>
            <a:ext cx="2212940" cy="2425955"/>
            <a:chOff x="0" y="0"/>
            <a:chExt cx="2950586" cy="32346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802" y="0"/>
              <a:ext cx="2708983" cy="323460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0" y="921879"/>
              <a:ext cx="2950586" cy="133369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Utdaterte</a:t>
              </a:r>
              <a:endParaRPr dirty="0" lang="en-US" sz="2400">
                <a:solidFill>
                  <a:srgbClr val="000000"/>
                </a:solidFill>
                <a:latin typeface="Agrandir Medium"/>
              </a:endParaRPr>
            </a:p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err="1" lang="en-US" sz="2400">
                  <a:solidFill>
                    <a:srgbClr val="000000"/>
                  </a:solidFill>
                  <a:latin typeface="Agrandir Medium"/>
                </a:rPr>
                <a:t>u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ndervisnings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strategier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202749">
            <a:off x="7089332" y="6974061"/>
            <a:ext cx="2196996" cy="2468535"/>
            <a:chOff x="0" y="0"/>
            <a:chExt cx="2929328" cy="329138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29328" cy="329138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9177" y="1419601"/>
              <a:ext cx="2630975" cy="8891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640"/>
                </a:lnSpc>
                <a:spcBef>
                  <a:spcPct val="0"/>
                </a:spcBef>
              </a:pP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Lav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elev</a:t>
              </a:r>
              <a:r>
                <a:rPr dirty="0" lang="en-US" sz="2400" u="none">
                  <a:solidFill>
                    <a:srgbClr val="000000"/>
                  </a:solidFill>
                  <a:latin typeface="Agrandir Medium"/>
                </a:rPr>
                <a:t>- </a:t>
              </a:r>
              <a:r>
                <a:rPr dirty="0" err="1" lang="en-US" sz="2400" u="none">
                  <a:solidFill>
                    <a:srgbClr val="000000"/>
                  </a:solidFill>
                  <a:latin typeface="Agrandir Medium"/>
                </a:rPr>
                <a:t>motivasjon</a:t>
              </a:r>
              <a:endParaRPr dirty="0" lang="en-US" sz="24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262556">
            <a:off x="8994235" y="6886201"/>
            <a:ext cx="2813038" cy="2644255"/>
            <a:chOff x="0" y="0"/>
            <a:chExt cx="3750717" cy="3525674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750717" cy="352567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242017" y="1020530"/>
              <a:ext cx="3266682" cy="177826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640"/>
                </a:lnSpc>
              </a:pPr>
              <a:r>
                <a:rPr dirty="0" lang="nb-NO" sz="2400">
                  <a:solidFill>
                    <a:srgbClr val="000000"/>
                  </a:solidFill>
                  <a:latin typeface="Agrandir Medium"/>
                </a:rPr>
                <a:t>Utilstrekkelig kapasitet hos elevene til å jobbe i gruppe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904051" y="7138442"/>
            <a:ext cx="2209044" cy="26376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471157" y="679150"/>
            <a:ext cx="7315200" cy="212140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 rot="-206609">
            <a:off x="4336799" y="981225"/>
            <a:ext cx="5489046" cy="176971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4648"/>
              </a:lnSpc>
            </a:pPr>
            <a:r>
              <a:rPr dirty="0" lang="en-US" spc="-114" sz="4998">
                <a:solidFill>
                  <a:srgbClr val="BE1931"/>
                </a:solidFill>
                <a:latin typeface="WC Mano Negra Bold"/>
              </a:rPr>
              <a:t>DÅRLIGE ELEVRESULTATER I REALFAG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69221" y="7474294"/>
            <a:ext cx="2243874" cy="153888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2400"/>
              </a:lnSpc>
            </a:pP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Manglende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400" u="none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400" u="none">
                <a:solidFill>
                  <a:srgbClr val="000000"/>
                </a:solidFill>
                <a:latin typeface="Agrandir Medium"/>
              </a:rPr>
              <a:t> om </a:t>
            </a:r>
          </a:p>
          <a:p>
            <a:pPr algn="ctr" indent="0" lvl="0" marL="0">
              <a:lnSpc>
                <a:spcPts val="2400"/>
              </a:lnSpc>
            </a:pP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-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praksiser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I </a:t>
            </a:r>
            <a:r>
              <a:rPr dirty="0" err="1" lang="en-US" sz="2400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400">
                <a:solidFill>
                  <a:srgbClr val="000000"/>
                </a:solidFill>
                <a:latin typeface="Agrandir Medium"/>
              </a:rPr>
              <a:t> land</a:t>
            </a:r>
            <a:endParaRPr dirty="0" lang="en-US" sz="2400" u="none">
              <a:solidFill>
                <a:srgbClr val="000000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nb-NO" sz="5175" spc="300" dirty="0">
                <a:solidFill>
                  <a:srgbClr val="004AAD"/>
                </a:solidFill>
                <a:latin typeface="Hussar Bold Bold Italics"/>
              </a:rPr>
              <a:t>BYGG ET TRE AV PROBLEMER SOM REFLEKLERER DIN DELTE ANALYSE AV VIRKELIGHETEN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4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7" t="137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Begrenset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lærings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-</a:t>
            </a:r>
          </a:p>
          <a:p>
            <a:pPr algn="ctr" indent="0" lvl="0" marL="0">
              <a:lnSpc>
                <a:spcPts val="2419"/>
              </a:lnSpc>
              <a:spcBef>
                <a:spcPct val="0"/>
              </a:spcBef>
            </a:pP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erfaring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i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21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097" t="2097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935036" y="7422499"/>
            <a:ext cx="2186432" cy="2432935"/>
            <a:chOff x="0" y="0"/>
            <a:chExt cx="2915243" cy="324391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2291" t="2291"/>
            <a:stretch>
              <a:fillRect/>
            </a:stretch>
          </p:blipFill>
          <p:spPr>
            <a:xfrm>
              <a:off x="0" y="0"/>
              <a:ext cx="2915243" cy="324391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1002299"/>
              <a:ext cx="2915243" cy="1231107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20"/>
                </a:lnSpc>
                <a:spcBef>
                  <a:spcPct val="0"/>
                </a:spcBef>
              </a:pP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Dårlig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kritisk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tekning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blant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elevene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24383" y="4296856"/>
            <a:ext cx="1786859" cy="213356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450435" y="6230121"/>
            <a:ext cx="2196996" cy="2408845"/>
            <a:chOff x="0" y="0"/>
            <a:chExt cx="2929328" cy="32117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209" t="1209"/>
            <a:stretch>
              <a:fillRect/>
            </a:stretch>
          </p:blipFill>
          <p:spPr>
            <a:xfrm>
              <a:off x="0" y="0"/>
              <a:ext cx="2929328" cy="321179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49177" y="1380298"/>
              <a:ext cx="2630975" cy="820738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indent="0" lvl="0" marL="0">
                <a:lnSpc>
                  <a:spcPts val="2420"/>
                </a:lnSpc>
                <a:spcBef>
                  <a:spcPct val="0"/>
                </a:spcBef>
              </a:pP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Lav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elev</a:t>
              </a:r>
              <a:r>
                <a:rPr dirty="0" lang="en-US" sz="2200" u="none">
                  <a:solidFill>
                    <a:srgbClr val="000000"/>
                  </a:solidFill>
                  <a:latin typeface="Agrandir Medium"/>
                </a:rPr>
                <a:t>- </a:t>
              </a:r>
              <a:r>
                <a:rPr dirty="0" err="1" lang="en-US" sz="2200" u="none">
                  <a:solidFill>
                    <a:srgbClr val="000000"/>
                  </a:solidFill>
                  <a:latin typeface="Agrandir Medium"/>
                </a:rPr>
                <a:t>motivasjon</a:t>
              </a:r>
              <a:endParaRPr dirty="0" lang="en-US" sz="2200" u="none">
                <a:solidFill>
                  <a:srgbClr val="000000"/>
                </a:solidFill>
                <a:latin typeface="Agrandir Medium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705" r="4705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0134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Utilstrekkelige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digitale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ferdigheter</a:t>
            </a:r>
            <a:endParaRPr dirty="0" lang="en-US" sz="2200">
              <a:solidFill>
                <a:srgbClr val="000000"/>
              </a:solidFill>
              <a:latin typeface="Agrandir Medium"/>
            </a:endParaRP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hos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lærerene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11343" y="4844842"/>
            <a:ext cx="2212940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Utdaterte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ndervisnings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strategier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86106" y="5136334"/>
            <a:ext cx="2121379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lang="nb-NO" sz="2200">
                <a:solidFill>
                  <a:srgbClr val="000000"/>
                </a:solidFill>
                <a:latin typeface="Agrandir Medium"/>
              </a:rPr>
              <a:t>Utilstrekkelig kapasitet hos elevene til å jobbe i gruppe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888309" y="376984"/>
            <a:ext cx="5321248" cy="154316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8517951" y="570066"/>
            <a:ext cx="3992861" cy="133889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381"/>
              </a:lnSpc>
            </a:pPr>
            <a:r>
              <a:rPr dirty="0" lang="en-US" spc="-83" sz="3635">
                <a:solidFill>
                  <a:srgbClr val="BE1931"/>
                </a:solidFill>
                <a:latin typeface="WC Mano Negra Bold"/>
              </a:rPr>
              <a:t>DÅRLIGE ELEVPRESTASJONER I </a:t>
            </a:r>
          </a:p>
          <a:p>
            <a:pPr algn="ctr" indent="0" lvl="0" marL="0">
              <a:lnSpc>
                <a:spcPts val="3381"/>
              </a:lnSpc>
            </a:pPr>
            <a:r>
              <a:rPr dirty="0" lang="en-US" spc="-83" sz="3635">
                <a:solidFill>
                  <a:srgbClr val="BE1931"/>
                </a:solidFill>
                <a:latin typeface="WC Mano Negra Bold"/>
              </a:rPr>
              <a:t>REALFAG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96628" y="6914132"/>
            <a:ext cx="2209044" cy="263766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78828" y="7256969"/>
            <a:ext cx="20446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Manglende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om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p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raksiser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200" u="none">
                <a:solidFill>
                  <a:srgbClr val="000000"/>
                </a:solidFill>
                <a:latin typeface="Agrandir Medium"/>
              </a:rPr>
              <a:t> land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ENDRE PROBLEMET TIL MÅL OG ÅRSAKENE TIL RESULTATER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5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" t="8"/>
          <a:stretch>
            <a:fillRect/>
          </a:stretch>
        </p:blipFill>
        <p:spPr>
          <a:xfrm>
            <a:off x="9259679" y="2827628"/>
            <a:ext cx="2387752" cy="22382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35689" y="3287588"/>
            <a:ext cx="1872044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19"/>
              </a:lnSpc>
              <a:spcBef>
                <a:spcPct val="0"/>
              </a:spcBef>
            </a:pP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Bredere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lærings-erfaring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i</a:t>
            </a:r>
            <a:r>
              <a:rPr dirty="0" lang="en-US" sz="219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199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219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9" t="9"/>
          <a:stretch>
            <a:fillRect/>
          </a:stretch>
        </p:blipFill>
        <p:spPr>
          <a:xfrm rot="-378618">
            <a:off x="5909182" y="6946627"/>
            <a:ext cx="2430201" cy="257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3935036" y="7422499"/>
            <a:ext cx="2186432" cy="24329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935036" y="8162317"/>
            <a:ext cx="2186432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lang="nb-NO" sz="2200">
                <a:solidFill>
                  <a:srgbClr val="000000"/>
                </a:solidFill>
                <a:latin typeface="Agrandir Medium"/>
              </a:rPr>
              <a:t>Kritisk tenkning blant elevene styrket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24383" y="4296856"/>
            <a:ext cx="1786859" cy="21335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9450435" y="6230121"/>
            <a:ext cx="2196996" cy="24088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562317" y="7079431"/>
            <a:ext cx="1973232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Økt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elev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 u="none">
                <a:solidFill>
                  <a:srgbClr val="000000"/>
                </a:solidFill>
                <a:latin typeface="Agrandir Medium"/>
              </a:rPr>
              <a:t>motivasjon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" r="49"/>
          <a:stretch>
            <a:fillRect/>
          </a:stretch>
        </p:blipFill>
        <p:spPr>
          <a:xfrm>
            <a:off x="13448894" y="4543068"/>
            <a:ext cx="2195805" cy="227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1315845">
            <a:off x="11606593" y="3730553"/>
            <a:ext cx="2263799" cy="78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7041091" y="3443980"/>
            <a:ext cx="2111676" cy="732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5510085"/>
            <a:ext cx="1119730" cy="6494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13451" y="7760659"/>
            <a:ext cx="2221663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420"/>
              </a:lnSpc>
            </a:pPr>
            <a:r>
              <a:rPr dirty="0" lang="nb-NO" sz="2200">
                <a:solidFill>
                  <a:srgbClr val="000000"/>
                </a:solidFill>
                <a:latin typeface="Agrandir Medium"/>
              </a:rPr>
              <a:t>Forbedret</a:t>
            </a:r>
          </a:p>
          <a:p>
            <a:pPr algn="ctr">
              <a:lnSpc>
                <a:spcPts val="2420"/>
              </a:lnSpc>
            </a:pPr>
            <a:r>
              <a:rPr dirty="0" lang="nb-NO" sz="2200">
                <a:solidFill>
                  <a:srgbClr val="000000"/>
                </a:solidFill>
                <a:latin typeface="Agrandir Medium"/>
              </a:rPr>
              <a:t>digitale ferdigheter til lærere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06715" y="4844842"/>
            <a:ext cx="2217568" cy="92333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Fornyede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strategier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86106" y="5136334"/>
            <a:ext cx="2121379" cy="1231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lang="nb-NO" sz="2200">
                <a:solidFill>
                  <a:srgbClr val="000000"/>
                </a:solidFill>
                <a:latin typeface="Agrandir Medium"/>
              </a:rPr>
              <a:t>Forbedret kapasitet hos elevene til å jobbe i gruppe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11457797" y="5864097"/>
            <a:ext cx="2111676" cy="7320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3616552" y="6205143"/>
            <a:ext cx="1772368" cy="6144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 rot="4238882">
            <a:off x="6737799" y="6537446"/>
            <a:ext cx="1639036" cy="5681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rot="1315845">
            <a:off x="11712075" y="7816852"/>
            <a:ext cx="2263799" cy="784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14468387" y="7056008"/>
            <a:ext cx="1119730" cy="64944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9893690" y="2451613"/>
            <a:ext cx="1119730" cy="64944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96628" y="6914132"/>
            <a:ext cx="2209044" cy="263766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878828" y="7240459"/>
            <a:ext cx="2044644" cy="15388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lang="en-US" sz="2200">
                <a:solidFill>
                  <a:srgbClr val="000000"/>
                </a:solidFill>
                <a:latin typeface="Agrandir Medium"/>
              </a:rPr>
              <a:t>Mer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undervisnings-praksis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200">
                <a:solidFill>
                  <a:srgbClr val="000000"/>
                </a:solidFill>
                <a:latin typeface="Agrandir Medium"/>
              </a:rPr>
              <a:t> land</a:t>
            </a:r>
            <a:endParaRPr dirty="0" lang="en-US" sz="2200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791502" y="436458"/>
            <a:ext cx="5514861" cy="1599310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 rot="-206609">
            <a:off x="8443974" y="744848"/>
            <a:ext cx="4138141" cy="9303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04"/>
              </a:lnSpc>
              <a:spcBef>
                <a:spcPct val="0"/>
              </a:spcBef>
            </a:pPr>
            <a:r>
              <a:rPr dirty="0" lang="en-US" spc="-86" sz="3767">
                <a:solidFill>
                  <a:srgbClr val="FFFFFF"/>
                </a:solidFill>
                <a:latin typeface="WC Mano Negra Bold"/>
              </a:rPr>
              <a:t>FORBDRE ELEVENES </a:t>
            </a:r>
            <a:r>
              <a:rPr dirty="0" lang="en-US" spc="-86" sz="3767" u="none">
                <a:solidFill>
                  <a:srgbClr val="FFFFFF"/>
                </a:solidFill>
                <a:latin typeface="WC Mano Negra Bold"/>
              </a:rPr>
              <a:t> RESULTAT I REALFAG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28534">
            <a:off x="6082312" y="-7560544"/>
            <a:ext cx="3692880" cy="22626789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990600" y="1028700"/>
            <a:ext cx="16268700" cy="5448300"/>
            <a:chOff x="0" y="0"/>
            <a:chExt cx="21691600" cy="72644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r="22"/>
            <a:stretch>
              <a:fillRect/>
            </a:stretch>
          </p:blipFill>
          <p:spPr>
            <a:xfrm>
              <a:off x="0" y="0"/>
              <a:ext cx="7145867" cy="72644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93" r="7"/>
            <a:stretch>
              <a:fillRect/>
            </a:stretch>
          </p:blipFill>
          <p:spPr>
            <a:xfrm>
              <a:off x="7272867" y="0"/>
              <a:ext cx="7145867" cy="7264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35" r="35"/>
            <a:stretch>
              <a:fillRect/>
            </a:stretch>
          </p:blipFill>
          <p:spPr>
            <a:xfrm>
              <a:off x="14545733" y="0"/>
              <a:ext cx="7145867" cy="72644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21644" y="7628067"/>
            <a:ext cx="8044711" cy="71119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499"/>
              </a:lnSpc>
              <a:spcBef>
                <a:spcPct val="0"/>
              </a:spcBef>
            </a:pPr>
            <a:r>
              <a:rPr dirty="0" lang="en-US" spc="144" sz="4999" u="none">
                <a:solidFill>
                  <a:srgbClr val="FFFFFF"/>
                </a:solidFill>
                <a:latin typeface="Montserrat Classic Bold"/>
              </a:rPr>
              <a:t>3 </a:t>
            </a:r>
            <a:r>
              <a:rPr dirty="0" lang="en-US" spc="144" sz="4999">
                <a:solidFill>
                  <a:srgbClr val="FFFFFF"/>
                </a:solidFill>
                <a:latin typeface="Montserrat Classic Bold"/>
              </a:rPr>
              <a:t>NØKKEL</a:t>
            </a:r>
            <a:r>
              <a:rPr dirty="0" lang="en-US" spc="144" sz="4999" u="none">
                <a:solidFill>
                  <a:srgbClr val="FFFFFF"/>
                </a:solidFill>
                <a:latin typeface="Montserrat Classic Bold"/>
              </a:rPr>
              <a:t> ELEMENT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nb-NO" sz="5175" spc="300" dirty="0">
                <a:solidFill>
                  <a:srgbClr val="004AAD"/>
                </a:solidFill>
                <a:latin typeface="Hussar Bold Bold Italics"/>
              </a:rPr>
              <a:t>LA OSS BEGYNNE Å DEFINERE VÅR STRATEGI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6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06174" y="3710674"/>
            <a:ext cx="2836962" cy="9311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SPESIFIKKE MÅL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25748" y="6968881"/>
            <a:ext cx="2917388" cy="1282402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indent="0" lvl="0" mar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FORVENTEDE RESULTAT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97000" y="1501467"/>
            <a:ext cx="3046135" cy="1282402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503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oVERORNEDE</a:t>
            </a:r>
          </a:p>
          <a:p>
            <a:pPr algn="ctr">
              <a:lnSpc>
                <a:spcPts val="503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MÅL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9448" y="912156"/>
            <a:ext cx="5514861" cy="159931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6609">
            <a:off x="5661920" y="1339324"/>
            <a:ext cx="4138141" cy="9303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3504"/>
              </a:lnSpc>
              <a:spcBef>
                <a:spcPct val="0"/>
              </a:spcBef>
            </a:pPr>
            <a:r>
              <a:rPr dirty="0" lang="en-US" spc="-86" sz="3767">
                <a:solidFill>
                  <a:srgbClr val="FFFFFF"/>
                </a:solidFill>
                <a:latin typeface="WC Mano Negra Bold"/>
              </a:rPr>
              <a:t>FORBDRE ELEVENES  RESULTAT I REALFAG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8" t="8"/>
          <a:stretch>
            <a:fillRect/>
          </a:stretch>
        </p:blipFill>
        <p:spPr>
          <a:xfrm>
            <a:off x="6825884" y="3331083"/>
            <a:ext cx="2183895" cy="20471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078329" y="3766757"/>
            <a:ext cx="1712216" cy="112851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en-US" sz="2012">
                <a:solidFill>
                  <a:srgbClr val="000000"/>
                </a:solidFill>
                <a:latin typeface="Agrandir Medium Bold"/>
              </a:rPr>
              <a:t>Bredere </a:t>
            </a:r>
            <a:r>
              <a:rPr dirty="0" err="1" lang="en-US" sz="2012">
                <a:solidFill>
                  <a:srgbClr val="000000"/>
                </a:solidFill>
                <a:latin typeface="Agrandir Medium Bold"/>
              </a:rPr>
              <a:t>lærings-erfaring</a:t>
            </a:r>
            <a:r>
              <a:rPr dirty="0" lang="en-US" sz="2012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012">
                <a:solidFill>
                  <a:srgbClr val="000000"/>
                </a:solidFill>
                <a:latin typeface="Agrandir Medium Bold"/>
              </a:rPr>
              <a:t>i</a:t>
            </a:r>
            <a:r>
              <a:rPr dirty="0" lang="en-US" sz="2012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2012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2012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" t="9"/>
          <a:stretch>
            <a:fillRect/>
          </a:stretch>
        </p:blipFill>
        <p:spPr>
          <a:xfrm rot="-378618">
            <a:off x="3761440" y="7098417"/>
            <a:ext cx="2222719" cy="23530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9" t="19"/>
          <a:stretch>
            <a:fillRect/>
          </a:stretch>
        </p:blipFill>
        <p:spPr>
          <a:xfrm>
            <a:off x="11102076" y="7533661"/>
            <a:ext cx="1999763" cy="22252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02076" y="8225301"/>
            <a:ext cx="1999763" cy="84638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nb-NO" sz="2012">
                <a:solidFill>
                  <a:srgbClr val="000000"/>
                </a:solidFill>
                <a:latin typeface="Agrandir Medium"/>
              </a:rPr>
              <a:t>Kritisk tenkning blant elevene styrket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43644" y="4674873"/>
            <a:ext cx="1634304" cy="1951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209" t="1209"/>
          <a:stretch>
            <a:fillRect/>
          </a:stretch>
        </p:blipFill>
        <p:spPr>
          <a:xfrm>
            <a:off x="7000354" y="6443084"/>
            <a:ext cx="2009425" cy="220318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102684" y="7234867"/>
            <a:ext cx="1804764" cy="56425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en-US" sz="2012">
                <a:solidFill>
                  <a:srgbClr val="000000"/>
                </a:solidFill>
                <a:latin typeface="Agrandir Medium"/>
              </a:rPr>
              <a:t>Økt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elev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motivasjon</a:t>
            </a:r>
            <a:endParaRPr dirty="0" lang="en-US" sz="2012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49" r="49"/>
          <a:stretch>
            <a:fillRect/>
          </a:stretch>
        </p:blipFill>
        <p:spPr>
          <a:xfrm>
            <a:off x="10657439" y="4900065"/>
            <a:ext cx="2008335" cy="20839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flipV="1" rot="1315845">
            <a:off x="8972427" y="4156919"/>
            <a:ext cx="2070524" cy="7177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4796710" y="3894813"/>
            <a:ext cx="1931389" cy="6695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7405765" y="5784522"/>
            <a:ext cx="1024132" cy="59399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856807" y="7857935"/>
            <a:ext cx="2031986" cy="11692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213"/>
              </a:lnSpc>
            </a:pPr>
            <a:r>
              <a:rPr dirty="0" lang="nb-NO" sz="2012">
                <a:solidFill>
                  <a:srgbClr val="000000"/>
                </a:solidFill>
                <a:latin typeface="Agrandir Medium"/>
              </a:rPr>
              <a:t>Forbedret</a:t>
            </a:r>
          </a:p>
          <a:p>
            <a:pPr algn="ctr">
              <a:lnSpc>
                <a:spcPts val="2213"/>
              </a:lnSpc>
            </a:pPr>
            <a:r>
              <a:rPr dirty="0" lang="nb-NO" sz="2012">
                <a:solidFill>
                  <a:srgbClr val="000000"/>
                </a:solidFill>
                <a:latin typeface="Agrandir Medium"/>
              </a:rPr>
              <a:t>digitale ferdigheter til lærere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48792" y="5191059"/>
            <a:ext cx="2024007" cy="84638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en-US" sz="2012">
                <a:solidFill>
                  <a:srgbClr val="000000"/>
                </a:solidFill>
                <a:latin typeface="Agrandir Medium"/>
              </a:rPr>
              <a:t>Fornyede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strategier</a:t>
            </a:r>
            <a:endParaRPr dirty="0" lang="en-US" sz="2012" u="none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691475" y="5457665"/>
            <a:ext cx="1940263" cy="141064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nb-NO" sz="2012">
                <a:solidFill>
                  <a:srgbClr val="000000"/>
                </a:solidFill>
                <a:latin typeface="Agrandir Medium"/>
              </a:rPr>
              <a:t>Forbedret kapasitet hos elevene til å jobbe i gruppe</a:t>
            </a:r>
          </a:p>
          <a:p>
            <a:pPr algn="ctr" indent="0" lvl="0" marL="0">
              <a:lnSpc>
                <a:spcPts val="2213"/>
              </a:lnSpc>
              <a:spcBef>
                <a:spcPct val="0"/>
              </a:spcBef>
            </a:pPr>
            <a:endParaRPr dirty="0" lang="en-US" sz="2012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8836335" y="6108310"/>
            <a:ext cx="1931389" cy="66954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 rot="-1309755">
            <a:off x="1664545" y="6420238"/>
            <a:ext cx="1621050" cy="56196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flipV="1" rot="4238882">
            <a:off x="4519312" y="6724171"/>
            <a:ext cx="1499102" cy="51968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 rot="1315845">
            <a:off x="9068903" y="7894346"/>
            <a:ext cx="2070524" cy="71778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11589891" y="7198460"/>
            <a:ext cx="1024132" cy="5939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7405765" y="2987170"/>
            <a:ext cx="1024132" cy="5939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18290" y="7346411"/>
            <a:ext cx="2020444" cy="241247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693472" y="7659861"/>
            <a:ext cx="1870080" cy="141064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13"/>
              </a:lnSpc>
              <a:spcBef>
                <a:spcPct val="0"/>
              </a:spcBef>
            </a:pPr>
            <a:r>
              <a:rPr dirty="0" lang="en-US" sz="2012">
                <a:solidFill>
                  <a:srgbClr val="000000"/>
                </a:solidFill>
                <a:latin typeface="Agrandir Medium"/>
              </a:rPr>
              <a:t>Mer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undervisnings-praksis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2012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2012">
                <a:solidFill>
                  <a:srgbClr val="000000"/>
                </a:solidFill>
                <a:latin typeface="Agrandir Medium"/>
              </a:rPr>
              <a:t> land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06174" y="3710674"/>
            <a:ext cx="2836962" cy="9296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359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SPESIFIKKE MÅL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7440">
            <a:off x="26207" y="4037874"/>
            <a:ext cx="9259334" cy="6134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rot="9562976">
            <a:off x="6259486" y="3918222"/>
            <a:ext cx="8547359" cy="56626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097000" y="6168356"/>
            <a:ext cx="3153584" cy="127063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FORVENTEDE RESULTAT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6000" y="813603"/>
            <a:ext cx="3319687" cy="1282402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503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oVERORNEDE</a:t>
            </a:r>
          </a:p>
          <a:p>
            <a:pPr algn="ctr">
              <a:lnSpc>
                <a:spcPts val="5039"/>
              </a:lnSpc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MÅL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69955" y="764839"/>
            <a:ext cx="5013406" cy="14538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206609">
            <a:off x="6063326" y="1155427"/>
            <a:ext cx="3761868" cy="8499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3185"/>
              </a:lnSpc>
              <a:spcBef>
                <a:spcPct val="0"/>
              </a:spcBef>
            </a:pPr>
            <a:r>
              <a:rPr dirty="0" lang="en-US" spc="-78" sz="3425">
                <a:solidFill>
                  <a:srgbClr val="FFFFFF"/>
                </a:solidFill>
                <a:latin typeface="WC Mano Negra Bold"/>
              </a:rPr>
              <a:t>FORBDRE ELEVENES  RESULTAT I REALFAG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8" t="8"/>
          <a:stretch>
            <a:fillRect/>
          </a:stretch>
        </p:blipFill>
        <p:spPr>
          <a:xfrm>
            <a:off x="7121226" y="2963818"/>
            <a:ext cx="1985318" cy="18610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50717" y="3347754"/>
            <a:ext cx="1556527" cy="102592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en-US" sz="1829">
                <a:solidFill>
                  <a:srgbClr val="000000"/>
                </a:solidFill>
                <a:latin typeface="Agrandir Medium Bold"/>
              </a:rPr>
              <a:t>Bredere </a:t>
            </a:r>
            <a:r>
              <a:rPr dirty="0" err="1" lang="en-US" sz="1829">
                <a:solidFill>
                  <a:srgbClr val="000000"/>
                </a:solidFill>
                <a:latin typeface="Agrandir Medium Bold"/>
              </a:rPr>
              <a:t>lærings-erfaring</a:t>
            </a:r>
            <a:r>
              <a:rPr dirty="0" lang="en-US" sz="182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1829">
                <a:solidFill>
                  <a:srgbClr val="000000"/>
                </a:solidFill>
                <a:latin typeface="Agrandir Medium Bold"/>
              </a:rPr>
              <a:t>i</a:t>
            </a:r>
            <a:r>
              <a:rPr dirty="0" lang="en-US" sz="1829">
                <a:solidFill>
                  <a:srgbClr val="000000"/>
                </a:solidFill>
                <a:latin typeface="Agrandir Medium Bold"/>
              </a:rPr>
              <a:t> </a:t>
            </a:r>
            <a:r>
              <a:rPr dirty="0" err="1" lang="en-US" sz="1829">
                <a:solidFill>
                  <a:srgbClr val="000000"/>
                </a:solidFill>
                <a:latin typeface="Agrandir Medium Bold"/>
              </a:rPr>
              <a:t>realfag</a:t>
            </a:r>
            <a:endParaRPr dirty="0" lang="en-US" sz="1829">
              <a:solidFill>
                <a:srgbClr val="000000"/>
              </a:solidFill>
              <a:latin typeface="Agrandir Medium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9" t="9"/>
          <a:stretch>
            <a:fillRect/>
          </a:stretch>
        </p:blipFill>
        <p:spPr>
          <a:xfrm rot="-378618">
            <a:off x="4335426" y="6388596"/>
            <a:ext cx="2020612" cy="21390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" t="19"/>
          <a:stretch>
            <a:fillRect/>
          </a:stretch>
        </p:blipFill>
        <p:spPr>
          <a:xfrm>
            <a:off x="11008592" y="6784264"/>
            <a:ext cx="1817928" cy="20228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008592" y="7400891"/>
            <a:ext cx="1817928" cy="7694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nb-NO" sz="1829">
                <a:solidFill>
                  <a:srgbClr val="000000"/>
                </a:solidFill>
                <a:latin typeface="Agrandir Medium"/>
              </a:rPr>
              <a:t>Kritisk tenkning blant elevene styrket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2898" y="4185420"/>
            <a:ext cx="1485700" cy="17739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1209" t="1209"/>
          <a:stretch>
            <a:fillRect/>
          </a:stretch>
        </p:blipFill>
        <p:spPr>
          <a:xfrm>
            <a:off x="7279832" y="5792851"/>
            <a:ext cx="1826712" cy="200285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372857" y="6500515"/>
            <a:ext cx="1640661" cy="7694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en-US" sz="1829">
                <a:solidFill>
                  <a:srgbClr val="000000"/>
                </a:solidFill>
                <a:latin typeface="Agrandir Medium"/>
              </a:rPr>
              <a:t>Økt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elev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motivasjon</a:t>
            </a:r>
            <a:endParaRPr dirty="0" lang="en-US" sz="1829">
              <a:solidFill>
                <a:srgbClr val="000000"/>
              </a:solidFill>
              <a:latin typeface="Agrandir Medium"/>
            </a:endParaRPr>
          </a:p>
          <a:p>
            <a:pPr algn="ctr" indent="0" lvl="0" marL="0">
              <a:lnSpc>
                <a:spcPts val="2012"/>
              </a:lnSpc>
              <a:spcBef>
                <a:spcPct val="0"/>
              </a:spcBef>
            </a:pPr>
            <a:endParaRPr dirty="0" lang="en-US" sz="1829" u="none">
              <a:solidFill>
                <a:srgbClr val="000000"/>
              </a:solidFill>
              <a:latin typeface="Agrandir Medium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49" r="49"/>
          <a:stretch>
            <a:fillRect/>
          </a:stretch>
        </p:blipFill>
        <p:spPr>
          <a:xfrm>
            <a:off x="10604385" y="4390136"/>
            <a:ext cx="1825721" cy="18944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flipV="1" rot="1315845">
            <a:off x="9072588" y="3714563"/>
            <a:ext cx="1882255" cy="6525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5276561" y="3476289"/>
            <a:ext cx="1755772" cy="608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7648380" y="5194171"/>
            <a:ext cx="931009" cy="53998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422121" y="7066929"/>
            <a:ext cx="1847221" cy="102592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012"/>
              </a:lnSpc>
            </a:pPr>
            <a:r>
              <a:rPr dirty="0" lang="nb-NO" sz="1829">
                <a:solidFill>
                  <a:srgbClr val="000000"/>
                </a:solidFill>
                <a:latin typeface="Agrandir Medium"/>
              </a:rPr>
              <a:t>Forbedret</a:t>
            </a:r>
          </a:p>
          <a:p>
            <a:pPr algn="ctr">
              <a:lnSpc>
                <a:spcPts val="2012"/>
              </a:lnSpc>
            </a:pPr>
            <a:r>
              <a:rPr dirty="0" lang="nb-NO" sz="1829">
                <a:solidFill>
                  <a:srgbClr val="000000"/>
                </a:solidFill>
                <a:latin typeface="Agrandir Medium"/>
              </a:rPr>
              <a:t>digitale ferdigheter til lærere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05764" y="4642547"/>
            <a:ext cx="1839968" cy="7694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en-US" sz="1829">
                <a:solidFill>
                  <a:srgbClr val="000000"/>
                </a:solidFill>
                <a:latin typeface="Agrandir Medium"/>
              </a:rPr>
              <a:t>Fornyede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strategi</a:t>
            </a:r>
            <a:endParaRPr dirty="0" lang="en-US" sz="1829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35326" y="4884911"/>
            <a:ext cx="1763839" cy="102592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nb-NO" sz="1829">
                <a:solidFill>
                  <a:srgbClr val="000000"/>
                </a:solidFill>
                <a:latin typeface="Agrandir Medium"/>
              </a:rPr>
              <a:t>Forbedret kapasitet hos elevene til å jobbe i gruppe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8948871" y="5488517"/>
            <a:ext cx="1755772" cy="6086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 rot="-1309755">
            <a:off x="2429198" y="5772082"/>
            <a:ext cx="1473651" cy="51086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flipV="1" rot="4238882">
            <a:off x="5024387" y="6048379"/>
            <a:ext cx="1362791" cy="4724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 rot="1315845">
            <a:off x="9160292" y="7112153"/>
            <a:ext cx="1882255" cy="6525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11452052" y="6479542"/>
            <a:ext cx="931009" cy="5399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400000">
            <a:off x="7648380" y="2651177"/>
            <a:ext cx="931009" cy="53998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8077" y="6614040"/>
            <a:ext cx="1836729" cy="2193109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546423" y="6886866"/>
            <a:ext cx="1700037" cy="128240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12"/>
              </a:lnSpc>
              <a:spcBef>
                <a:spcPct val="0"/>
              </a:spcBef>
            </a:pPr>
            <a:r>
              <a:rPr dirty="0" lang="en-US" sz="1829">
                <a:solidFill>
                  <a:srgbClr val="000000"/>
                </a:solidFill>
                <a:latin typeface="Agrandir Medium"/>
              </a:rPr>
              <a:t>Mer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kunnskap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 om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undervisnings-praksis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i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 </a:t>
            </a:r>
            <a:r>
              <a:rPr dirty="0" err="1" lang="en-US" sz="1829">
                <a:solidFill>
                  <a:srgbClr val="000000"/>
                </a:solidFill>
                <a:latin typeface="Agrandir Medium"/>
              </a:rPr>
              <a:t>andre</a:t>
            </a:r>
            <a:r>
              <a:rPr dirty="0" lang="en-US" sz="1829">
                <a:solidFill>
                  <a:srgbClr val="000000"/>
                </a:solidFill>
                <a:latin typeface="Agrandir Medium"/>
              </a:rPr>
              <a:t> land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59393" y="9699876"/>
            <a:ext cx="7282160" cy="33342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dirty="0" lang="nb-NO" sz="2400">
                <a:solidFill>
                  <a:srgbClr val="FFFFFF"/>
                </a:solidFill>
                <a:latin typeface="Agrandir Medium"/>
              </a:rPr>
              <a:t>HVA ØNSKES ETTER PROSJEKTET</a:t>
            </a:r>
            <a:r>
              <a:rPr dirty="0" lang="en-US" sz="2400">
                <a:solidFill>
                  <a:srgbClr val="FFFFFF"/>
                </a:solidFill>
                <a:latin typeface="Agrandir Medium"/>
              </a:rPr>
              <a:t>?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3571" y="8708435"/>
            <a:ext cx="2632951" cy="39389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dirty="0" lang="en-US" sz="2499">
                <a:solidFill>
                  <a:srgbClr val="DD2E44"/>
                </a:solidFill>
                <a:latin typeface="Agrandir Bold"/>
              </a:rPr>
              <a:t>STRATEGI  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673223" y="8974137"/>
            <a:ext cx="2632951" cy="4103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249"/>
              </a:lnSpc>
              <a:spcBef>
                <a:spcPct val="0"/>
              </a:spcBef>
            </a:pPr>
            <a:r>
              <a:rPr dirty="0" lang="en-US" sz="2499">
                <a:solidFill>
                  <a:srgbClr val="74CAAB"/>
                </a:solidFill>
                <a:latin typeface="Agrandir Bold"/>
              </a:rPr>
              <a:t>STRATEGI  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nb-NO" sz="5175" spc="300" dirty="0">
                <a:solidFill>
                  <a:srgbClr val="004AAD"/>
                </a:solidFill>
                <a:latin typeface="Hussar Bold Bold Italics"/>
              </a:rPr>
              <a:t>DEFINERER VÅR STRATEGI</a:t>
            </a:r>
          </a:p>
          <a:p>
            <a:pPr>
              <a:lnSpc>
                <a:spcPts val="6106"/>
              </a:lnSpc>
            </a:pPr>
            <a:r>
              <a:rPr lang="nb-NO" sz="5175" spc="300" dirty="0">
                <a:solidFill>
                  <a:srgbClr val="004AAD"/>
                </a:solidFill>
                <a:latin typeface="Hussar Bold Bold Italics"/>
              </a:rPr>
              <a:t>HVILKE AKTIVITETER PASSER BEST TIL HVERT RESULTAT</a:t>
            </a:r>
            <a:endParaRPr lang="en-US" sz="5175" spc="300" dirty="0">
              <a:solidFill>
                <a:srgbClr val="004AAD"/>
              </a:solidFill>
              <a:latin typeface="Hussar Bold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275" y="2052220"/>
            <a:ext cx="790545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spc="348" dirty="0">
                <a:solidFill>
                  <a:srgbClr val="000000"/>
                </a:solidFill>
                <a:latin typeface="Hussar Bold"/>
              </a:rPr>
              <a:t>STEG 7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2218031" y="4219212"/>
            <a:ext cx="4725070" cy="44592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06465" y="441961"/>
            <a:ext cx="2044571" cy="1916595"/>
            <a:chOff x="0" y="0"/>
            <a:chExt cx="2726095" cy="255546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" t="8"/>
            <a:stretch>
              <a:fillRect/>
            </a:stretch>
          </p:blipFill>
          <p:spPr>
            <a:xfrm>
              <a:off x="0" y="0"/>
              <a:ext cx="2726095" cy="255546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15120" y="550935"/>
              <a:ext cx="2137311" cy="1436291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 lvl="0">
                <a:lnSpc>
                  <a:spcPts val="2072"/>
                </a:lnSpc>
                <a:spcBef>
                  <a:spcPct val="0"/>
                </a:spcBef>
              </a:pPr>
              <a:r>
                <a:rPr dirty="0" lang="en-US" sz="1883">
                  <a:solidFill>
                    <a:srgbClr val="000000"/>
                  </a:solidFill>
                  <a:latin typeface="Agrandir Medium Bold"/>
                </a:rPr>
                <a:t>Bredere </a:t>
              </a:r>
              <a:r>
                <a:rPr dirty="0" err="1" lang="en-US" sz="1883">
                  <a:solidFill>
                    <a:srgbClr val="000000"/>
                  </a:solidFill>
                  <a:latin typeface="Agrandir Medium Bold"/>
                </a:rPr>
                <a:t>lærings-erfaring</a:t>
              </a:r>
              <a:r>
                <a:rPr dirty="0" lang="en-US" sz="1883">
                  <a:solidFill>
                    <a:srgbClr val="000000"/>
                  </a:solidFill>
                  <a:latin typeface="Agrandir Medium Bold"/>
                </a:rPr>
                <a:t> </a:t>
              </a:r>
              <a:r>
                <a:rPr dirty="0" err="1" lang="en-US" sz="1883">
                  <a:solidFill>
                    <a:srgbClr val="000000"/>
                  </a:solidFill>
                  <a:latin typeface="Agrandir Medium Bold"/>
                </a:rPr>
                <a:t>i</a:t>
              </a:r>
              <a:r>
                <a:rPr dirty="0" lang="en-US" sz="1883">
                  <a:solidFill>
                    <a:srgbClr val="000000"/>
                  </a:solidFill>
                  <a:latin typeface="Agrandir Medium Bold"/>
                </a:rPr>
                <a:t> </a:t>
              </a:r>
              <a:r>
                <a:rPr dirty="0" err="1" lang="en-US" sz="1883">
                  <a:solidFill>
                    <a:srgbClr val="000000"/>
                  </a:solidFill>
                  <a:latin typeface="Agrandir Medium Bold"/>
                </a:rPr>
                <a:t>realfag</a:t>
              </a:r>
              <a:endParaRPr dirty="0" lang="en-US" sz="1883">
                <a:solidFill>
                  <a:srgbClr val="000000"/>
                </a:solidFill>
                <a:latin typeface="Agrandir Medium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1253">
            <a:off x="8714401" y="4162974"/>
            <a:ext cx="4725070" cy="44592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" t="19"/>
          <a:stretch>
            <a:fillRect/>
          </a:stretch>
        </p:blipFill>
        <p:spPr>
          <a:xfrm>
            <a:off x="10890180" y="3318182"/>
            <a:ext cx="1872186" cy="20832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59467" y="3574527"/>
            <a:ext cx="1530042" cy="18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09" t="1209"/>
          <a:stretch>
            <a:fillRect/>
          </a:stretch>
        </p:blipFill>
        <p:spPr>
          <a:xfrm>
            <a:off x="6941025" y="3456668"/>
            <a:ext cx="1881232" cy="2062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 flipV="1" rot="1315845">
            <a:off x="9070913" y="2085464"/>
            <a:ext cx="1938433" cy="6719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V="1" rot="-1309755">
            <a:off x="4808755" y="2154590"/>
            <a:ext cx="1808174" cy="6268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400000">
            <a:off x="7402242" y="2817077"/>
            <a:ext cx="958796" cy="55610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536134" y="6572260"/>
            <a:ext cx="3176708" cy="1392941"/>
            <a:chOff x="0" y="0"/>
            <a:chExt cx="9917038" cy="4348480"/>
          </a:xfrm>
        </p:grpSpPr>
        <p:sp>
          <p:nvSpPr>
            <p:cNvPr id="15" name="Freeform 15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36134" y="8364738"/>
            <a:ext cx="3176708" cy="1392941"/>
            <a:chOff x="0" y="0"/>
            <a:chExt cx="9917038" cy="4348480"/>
          </a:xfrm>
        </p:grpSpPr>
        <p:sp>
          <p:nvSpPr>
            <p:cNvPr id="18" name="Freeform 18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AA56B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EED1F4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45693" y="6601710"/>
            <a:ext cx="3176708" cy="1392941"/>
            <a:chOff x="0" y="0"/>
            <a:chExt cx="9917038" cy="4348480"/>
          </a:xfrm>
        </p:grpSpPr>
        <p:sp>
          <p:nvSpPr>
            <p:cNvPr id="21" name="Freeform 21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0461" y="8350003"/>
            <a:ext cx="3176708" cy="1392941"/>
            <a:chOff x="0" y="0"/>
            <a:chExt cx="9917038" cy="4348480"/>
          </a:xfrm>
        </p:grpSpPr>
        <p:sp>
          <p:nvSpPr>
            <p:cNvPr id="24" name="Freeform 24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DAA32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F4E99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90743" y="6572260"/>
            <a:ext cx="3176708" cy="1392941"/>
            <a:chOff x="0" y="0"/>
            <a:chExt cx="9917038" cy="4348480"/>
          </a:xfrm>
        </p:grpSpPr>
        <p:sp>
          <p:nvSpPr>
            <p:cNvPr id="27" name="Freeform 27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90743" y="8364738"/>
            <a:ext cx="3176708" cy="1392941"/>
            <a:chOff x="0" y="0"/>
            <a:chExt cx="9917038" cy="4348480"/>
          </a:xfrm>
        </p:grpSpPr>
        <p:sp>
          <p:nvSpPr>
            <p:cNvPr id="30" name="Freeform 30"/>
            <p:cNvSpPr/>
            <p:nvPr/>
          </p:nvSpPr>
          <p:spPr>
            <a:xfrm>
              <a:off x="304800" y="30480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9612237" y="0"/>
                  </a:moveTo>
                  <a:lnTo>
                    <a:pt x="9612237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9307437" y="3738880"/>
                  </a:lnTo>
                  <a:lnTo>
                    <a:pt x="9307437" y="0"/>
                  </a:lnTo>
                  <a:close/>
                </a:path>
              </a:pathLst>
            </a:custGeom>
            <a:solidFill>
              <a:srgbClr val="4657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9612237" cy="4043680"/>
            </a:xfrm>
            <a:custGeom>
              <a:avLst/>
              <a:gdLst/>
              <a:ahLst/>
              <a:cxnLst/>
              <a:rect b="b" l="l" r="r" t="t"/>
              <a:pathLst>
                <a:path h="4043680" w="9612237">
                  <a:moveTo>
                    <a:pt x="0" y="0"/>
                  </a:moveTo>
                  <a:lnTo>
                    <a:pt x="9612237" y="0"/>
                  </a:lnTo>
                  <a:lnTo>
                    <a:pt x="9612237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ADDFF"/>
            </a:solid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511168">
            <a:off x="3773878" y="5760687"/>
            <a:ext cx="701221" cy="49995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11168">
            <a:off x="7583436" y="5812249"/>
            <a:ext cx="701221" cy="49995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511168">
            <a:off x="11528486" y="5760687"/>
            <a:ext cx="701221" cy="49995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069406">
            <a:off x="16929777" y="6840925"/>
            <a:ext cx="1092421" cy="82614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890180" y="3963875"/>
            <a:ext cx="1872186" cy="8079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72"/>
              </a:lnSpc>
              <a:spcBef>
                <a:spcPct val="0"/>
              </a:spcBef>
            </a:pPr>
            <a:r>
              <a:rPr dirty="0" lang="nb-NO" sz="1883">
                <a:solidFill>
                  <a:srgbClr val="000000"/>
                </a:solidFill>
                <a:latin typeface="Agrandir Medium"/>
              </a:rPr>
              <a:t>Kritisk tenkning blant elevene styrket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36827" y="4191965"/>
            <a:ext cx="1689628" cy="53860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72"/>
              </a:lnSpc>
              <a:spcBef>
                <a:spcPct val="0"/>
              </a:spcBef>
            </a:pPr>
            <a:r>
              <a:rPr dirty="0" lang="en-US" sz="1883">
                <a:solidFill>
                  <a:srgbClr val="000000"/>
                </a:solidFill>
                <a:latin typeface="Agrandir Medium"/>
              </a:rPr>
              <a:t>Økt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elev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072"/>
              </a:lnSpc>
              <a:spcBef>
                <a:spcPct val="0"/>
              </a:spcBef>
            </a:pP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motivasjon</a:t>
            </a:r>
            <a:endParaRPr dirty="0" lang="en-US" sz="1883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177046" y="4055958"/>
            <a:ext cx="1894884" cy="8354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072"/>
              </a:lnSpc>
              <a:spcBef>
                <a:spcPct val="0"/>
              </a:spcBef>
            </a:pPr>
            <a:r>
              <a:rPr dirty="0" lang="en-US" sz="1883">
                <a:solidFill>
                  <a:srgbClr val="000000"/>
                </a:solidFill>
                <a:latin typeface="Agrandir Medium"/>
              </a:rPr>
              <a:t>Fornyede </a:t>
            </a: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undervisnings</a:t>
            </a:r>
            <a:r>
              <a:rPr dirty="0" lang="en-US" sz="1883">
                <a:solidFill>
                  <a:srgbClr val="000000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072"/>
              </a:lnSpc>
              <a:spcBef>
                <a:spcPct val="0"/>
              </a:spcBef>
            </a:pPr>
            <a:r>
              <a:rPr dirty="0" err="1" lang="en-US" sz="1883">
                <a:solidFill>
                  <a:srgbClr val="000000"/>
                </a:solidFill>
                <a:latin typeface="Agrandir Medium"/>
              </a:rPr>
              <a:t>strategier</a:t>
            </a:r>
            <a:endParaRPr dirty="0" lang="en-US" sz="1883">
              <a:solidFill>
                <a:srgbClr val="000000"/>
              </a:solidFill>
              <a:latin typeface="Agrandir Mediu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4422338" y="1761190"/>
            <a:ext cx="2836962" cy="9311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3599"/>
              </a:lnSpc>
            </a:pPr>
            <a:r>
              <a:rPr dirty="0" err="1" lang="en-US" sz="3599">
                <a:solidFill>
                  <a:srgbClr val="FFFFFF"/>
                </a:solidFill>
                <a:latin typeface="Permanent Marker"/>
              </a:rPr>
              <a:t>SPEsifikke</a:t>
            </a:r>
            <a:r>
              <a:rPr dirty="0" lang="en-US" sz="3599">
                <a:solidFill>
                  <a:srgbClr val="FFFFFF"/>
                </a:solidFill>
                <a:latin typeface="Permanent Marker"/>
              </a:rPr>
              <a:t> </a:t>
            </a:r>
          </a:p>
          <a:p>
            <a:pPr algn="ctr" indent="0" lvl="0" marL="0">
              <a:lnSpc>
                <a:spcPts val="3599"/>
              </a:lnSpc>
            </a:pPr>
            <a:r>
              <a:rPr dirty="0" err="1" lang="en-US" sz="3599">
                <a:solidFill>
                  <a:srgbClr val="FFFFFF"/>
                </a:solidFill>
                <a:latin typeface="Permanent Marker"/>
              </a:rPr>
              <a:t>mål</a:t>
            </a:r>
            <a:endParaRPr dirty="0" lang="en-US" sz="3599">
              <a:solidFill>
                <a:srgbClr val="FFFFFF"/>
              </a:solidFill>
              <a:latin typeface="Permanent Marker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325122" y="3602294"/>
            <a:ext cx="3353278" cy="127063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5039"/>
              </a:lnSpc>
              <a:spcBef>
                <a:spcPct val="0"/>
              </a:spcBef>
            </a:pPr>
            <a:r>
              <a:rPr dirty="0" lang="en-US" sz="3599">
                <a:solidFill>
                  <a:srgbClr val="FFFFFF"/>
                </a:solidFill>
                <a:latin typeface="Permanent Marker"/>
              </a:rPr>
              <a:t>FORVENTEDE RESULTAT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73569" y="6887601"/>
            <a:ext cx="2901837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Transnasjonale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opplæringsmøter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882217" y="8680079"/>
            <a:ext cx="2484541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Teste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nye</a:t>
            </a: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metoder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0924" y="6645031"/>
            <a:ext cx="3166245" cy="113377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200"/>
              </a:lnSpc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Felles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arbeid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med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svenske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,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italienske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,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tyske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og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norske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</a:p>
          <a:p>
            <a:pPr algn="ctr" lvl="0">
              <a:lnSpc>
                <a:spcPts val="2200"/>
              </a:lnSpc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elever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641941" y="8527679"/>
            <a:ext cx="2373619" cy="923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Besøke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verksteder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og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 </a:t>
            </a: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temaparker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285511" y="6735201"/>
            <a:ext cx="3084304" cy="61555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Praksis</a:t>
            </a:r>
            <a:r>
              <a:rPr dirty="0" lang="en-US" sz="2200">
                <a:solidFill>
                  <a:srgbClr val="151417"/>
                </a:solidFill>
                <a:latin typeface="Agrandir Medium"/>
              </a:rPr>
              <a:t>-</a:t>
            </a:r>
          </a:p>
          <a:p>
            <a:pPr algn="ctr" lvl="0">
              <a:lnSpc>
                <a:spcPts val="2420"/>
              </a:lnSpc>
              <a:spcBef>
                <a:spcPct val="0"/>
              </a:spcBef>
            </a:pPr>
            <a:r>
              <a:rPr dirty="0" err="1" lang="en-US" sz="2200">
                <a:solidFill>
                  <a:srgbClr val="151417"/>
                </a:solidFill>
                <a:latin typeface="Agrandir Medium"/>
              </a:rPr>
              <a:t>utvekslingsseminarer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971394" y="8832479"/>
            <a:ext cx="1815405" cy="61555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2420"/>
              </a:lnSpc>
              <a:spcBef>
                <a:spcPct val="0"/>
              </a:spcBef>
            </a:pPr>
            <a:r>
              <a:rPr dirty="0" lang="en-US" sz="2200" u="none">
                <a:solidFill>
                  <a:srgbClr val="151417"/>
                </a:solidFill>
                <a:latin typeface="Agrandir Medium"/>
              </a:rPr>
              <a:t>Pilot </a:t>
            </a:r>
            <a:r>
              <a:rPr dirty="0" err="1" lang="en-US" sz="2200" u="none">
                <a:solidFill>
                  <a:srgbClr val="151417"/>
                </a:solidFill>
                <a:latin typeface="Agrandir Medium"/>
              </a:rPr>
              <a:t>prosjekter</a:t>
            </a:r>
            <a:endParaRPr dirty="0" lang="en-US" sz="2200" u="none">
              <a:solidFill>
                <a:srgbClr val="151417"/>
              </a:solidFill>
              <a:latin typeface="Agrandir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4639026" y="7287022"/>
            <a:ext cx="2836962" cy="6889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5599"/>
              </a:lnSpc>
              <a:spcBef>
                <a:spcPct val="0"/>
              </a:spcBef>
            </a:pPr>
            <a:r>
              <a:rPr dirty="0" err="1" lang="en-US" sz="3999">
                <a:solidFill>
                  <a:srgbClr val="FFFFFF"/>
                </a:solidFill>
                <a:latin typeface="Permanent Marker"/>
              </a:rPr>
              <a:t>activiteter</a:t>
            </a:r>
            <a:endParaRPr dirty="0" lang="en-US" sz="3999">
              <a:solidFill>
                <a:srgbClr val="FFFFFF"/>
              </a:solidFill>
              <a:latin typeface="Permanent Marke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648147">
            <a:off x="-2335936" y="-2286123"/>
            <a:ext cx="16526355" cy="13740795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481275" y="3037605"/>
            <a:ext cx="12598366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STEG 8 </a:t>
            </a:r>
          </a:p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SETT STRATEGIEN INN I </a:t>
            </a:r>
          </a:p>
          <a:p>
            <a:pPr>
              <a:lnSpc>
                <a:spcPts val="6106"/>
              </a:lnSpc>
            </a:pPr>
            <a:r>
              <a:rPr lang="en-US" sz="5175" spc="300" dirty="0">
                <a:solidFill>
                  <a:srgbClr val="004AAD"/>
                </a:solidFill>
                <a:latin typeface="Hussar Bold Bold Italics"/>
              </a:rPr>
              <a:t>LOGISK RAMMEVERK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3" t="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61833"/>
              </p:ext>
            </p:extLst>
          </p:nvPr>
        </p:nvGraphicFramePr>
        <p:xfrm>
          <a:off x="936224" y="956879"/>
          <a:ext cx="15684759" cy="7785019"/>
        </p:xfrm>
        <a:graphic>
          <a:graphicData uri="http://schemas.openxmlformats.org/drawingml/2006/table">
            <a:tbl>
              <a:tblPr/>
              <a:tblGrid>
                <a:gridCol w="492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14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STRATEGI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74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INDIKATORER</a:t>
                      </a:r>
                      <a:endParaRPr dirty="0"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(</a:t>
                      </a:r>
                      <a:r>
                        <a:rPr dirty="0" err="1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objektivt</a:t>
                      </a: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 </a:t>
                      </a:r>
                      <a:r>
                        <a:rPr dirty="0" err="1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identifiserbar</a:t>
                      </a: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)</a:t>
                      </a: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KILDE/VERIFIKASJONSMIDLER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AE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  <a:latin typeface="Agrandir Bold"/>
                        </a:rPr>
                        <a:t>FORUTSETNINGER OG RISIKO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A5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049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nb-NO" sz="1600">
                          <a:solidFill>
                            <a:srgbClr val="000000"/>
                          </a:solidFill>
                          <a:latin typeface="Agrandir Bold"/>
                        </a:rPr>
                        <a:t>GENERELT MÅL</a:t>
                      </a:r>
                    </a:p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b="0" dirty="0" lang="nb-NO" sz="1600">
                          <a:solidFill>
                            <a:srgbClr val="000000"/>
                          </a:solidFill>
                          <a:latin charset="0" panose="020B0604020202020204" typeface="Agrandir"/>
                        </a:rPr>
                        <a:t>Elevprestasjoner i realfag ble forbedre</a:t>
                      </a:r>
                      <a:r>
                        <a:rPr b="1" dirty="0" lang="nb-NO" sz="1600">
                          <a:solidFill>
                            <a:srgbClr val="000000"/>
                          </a:solidFill>
                          <a:latin charset="0" panose="020B0604020202020204" typeface="Agrandir"/>
                        </a:rPr>
                        <a:t>t</a:t>
                      </a:r>
                      <a:endParaRPr b="1" dirty="0" lang="en-US" sz="1600">
                        <a:solidFill>
                          <a:srgbClr val="000000"/>
                        </a:solidFill>
                        <a:latin charset="0" panose="020B0604020202020204"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7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SPESIFIKKE MÅL</a:t>
                      </a:r>
                      <a:endParaRPr dirty="0"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SO1: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Bredere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læringserfaring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realfag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12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FORVENTEDE RESULTAT</a:t>
                      </a:r>
                      <a:endParaRPr dirty="0"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R1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Fornyede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undervisningsstrategier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R2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Økt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elevmotivasjon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R3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Kritisk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tekningsferdigheter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blant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elevene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er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styrket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Økt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motivasjon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blant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70%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av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baseline="0"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elevene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Spørreskjema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ACTIVITIES</a:t>
                      </a:r>
                      <a:endParaRPr dirty="0" lang="en-US" sz="1100"/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A1.1: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Transnasjonale</a:t>
                      </a:r>
                      <a:r>
                        <a:rPr baseline="0"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opplæringsmøter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A1.2: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Teste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nye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metoder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A2.1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Lokale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treningsseminar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A2.2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Jobbskygging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A3.1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Transnasjonale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seminar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A3.2 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Pilot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prosjekt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Antall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deltakere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på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møter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og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seminarer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Antall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god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praksis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presentert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og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utvekslet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for å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identifisere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nye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metoder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 Bold"/>
                        </a:rPr>
                        <a:t>IND </a:t>
                      </a:r>
                      <a:r>
                        <a:rPr dirty="0" lang="nb-NO" sz="1600">
                          <a:solidFill>
                            <a:srgbClr val="000000"/>
                          </a:solidFill>
                          <a:latin typeface="Agrandir"/>
                        </a:rPr>
                        <a:t>Antall interessenter som tester nye metoder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Liste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over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deltakere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Skjemaer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for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innsamling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av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filer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og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lysbilder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sendes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inn</a:t>
                      </a:r>
                    </a:p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Evalueringsspørreskjema</a:t>
                      </a:r>
                      <a:endParaRPr dirty="0" lang="en-US" sz="1600">
                        <a:solidFill>
                          <a:srgbClr val="000000"/>
                        </a:solidFill>
                        <a:latin typeface="Agrandir"/>
                      </a:endParaRPr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Andre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lærere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som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er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interessert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å delta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i</a:t>
                      </a:r>
                      <a:r>
                        <a:rPr dirty="0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 </a:t>
                      </a:r>
                      <a:r>
                        <a:rPr dirty="0" err="1" lang="en-US" sz="1600">
                          <a:solidFill>
                            <a:srgbClr val="000000"/>
                          </a:solidFill>
                          <a:latin typeface="Agrandir"/>
                        </a:rPr>
                        <a:t>eksperimentet</a:t>
                      </a:r>
                      <a:endParaRPr dirty="0" lang="en-US" sz="1100"/>
                    </a:p>
                  </a:txBody>
                  <a:tcPr anchor="ctr" marB="76200" marL="76200" marR="76200" marT="76200">
                    <a:lnL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093785" y="2520315"/>
            <a:ext cx="6100430" cy="5246370"/>
            <a:chOff x="0" y="0"/>
            <a:chExt cx="6350000" cy="5461000"/>
          </a:xfrm>
        </p:grpSpPr>
        <p:sp>
          <p:nvSpPr>
            <p:cNvPr id="5" name="Freeform 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77944" t="-48427" r="-77025" b="-4772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61936" y="3021173"/>
            <a:ext cx="5164129" cy="4518612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6CE8F4"/>
              </a:solidFill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9625" y="5968041"/>
            <a:ext cx="1197972" cy="1949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86935" y="1569371"/>
            <a:ext cx="1935764" cy="19018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54814" y="5684491"/>
            <a:ext cx="2478802" cy="20821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28509" y="6530936"/>
            <a:ext cx="1595111" cy="15652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077656" y="352226"/>
            <a:ext cx="11440864" cy="85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68"/>
              </a:lnSpc>
              <a:spcBef>
                <a:spcPct val="0"/>
              </a:spcBef>
            </a:pPr>
            <a:r>
              <a:rPr lang="en-US" sz="5625" spc="163" dirty="0">
                <a:solidFill>
                  <a:srgbClr val="FFFFFF"/>
                </a:solidFill>
                <a:latin typeface="Montserrat Classic Bold"/>
              </a:rPr>
              <a:t> BEGRENSNINGSTEORI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62073" y="245919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 dirty="0">
                <a:solidFill>
                  <a:srgbClr val="004AAD"/>
                </a:solidFill>
                <a:latin typeface="Raleway Bold"/>
              </a:rPr>
              <a:t>MÅL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08145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88" dirty="0">
                <a:solidFill>
                  <a:srgbClr val="004AAD"/>
                </a:solidFill>
                <a:latin typeface="Raleway Bold"/>
              </a:rPr>
              <a:t>RESSURSER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33314" y="8077088"/>
            <a:ext cx="426428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20"/>
              </a:lnSpc>
              <a:spcBef>
                <a:spcPct val="0"/>
              </a:spcBef>
            </a:pPr>
            <a:r>
              <a:rPr lang="en-US" sz="3600" u="none" spc="288" dirty="0">
                <a:solidFill>
                  <a:srgbClr val="004AAD"/>
                </a:solidFill>
                <a:latin typeface="Raleway Bold"/>
              </a:rPr>
              <a:t>TID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896670" y="3527594"/>
            <a:ext cx="14722829" cy="326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Et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prosjekt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er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en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serie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aktiviteter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som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tar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sikte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på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å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oppnå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klart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spesifiserte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FFFFFF"/>
                </a:solidFill>
                <a:latin typeface="Raleway Bold Italics"/>
              </a:rPr>
              <a:t>mål</a:t>
            </a:r>
            <a:r>
              <a:rPr lang="en-US" sz="5799" spc="173" dirty="0">
                <a:solidFill>
                  <a:srgbClr val="FFFFFF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innenfor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en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definert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FFFFFF"/>
                </a:solidFill>
                <a:latin typeface="Raleway Bold Italics"/>
              </a:rPr>
              <a:t>tidsperiode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og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med et </a:t>
            </a:r>
            <a:r>
              <a:rPr lang="en-US" sz="5799" spc="173" dirty="0" err="1">
                <a:solidFill>
                  <a:srgbClr val="004AAD"/>
                </a:solidFill>
                <a:latin typeface="Raleway Bold Italics"/>
              </a:rPr>
              <a:t>definert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 </a:t>
            </a:r>
            <a:r>
              <a:rPr lang="en-US" sz="5799" spc="173" dirty="0" err="1">
                <a:solidFill>
                  <a:srgbClr val="FFFFFF"/>
                </a:solidFill>
                <a:latin typeface="Raleway Bold Italics"/>
              </a:rPr>
              <a:t>budsjett</a:t>
            </a:r>
            <a:r>
              <a:rPr lang="en-US" sz="5799" spc="173" dirty="0">
                <a:solidFill>
                  <a:srgbClr val="004AAD"/>
                </a:solidFill>
                <a:latin typeface="Raleway Bold Italic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9718" y="2182254"/>
            <a:ext cx="887165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288" dirty="0">
                <a:solidFill>
                  <a:srgbClr val="004AAD"/>
                </a:solidFill>
                <a:latin typeface="Raleway Bold"/>
              </a:rPr>
              <a:t>DEFINISJON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9718" y="7325445"/>
            <a:ext cx="887165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88">
                <a:solidFill>
                  <a:srgbClr val="004AAD"/>
                </a:solidFill>
                <a:latin typeface="Raleway Bold Italics"/>
              </a:rPr>
              <a:t>European Commission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6205" y="1258893"/>
            <a:ext cx="2385851" cy="18848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4479285" y="7128383"/>
            <a:ext cx="2385851" cy="1884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6917">
            <a:off x="9780956" y="-1629442"/>
            <a:ext cx="9622125" cy="13058626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555235">
            <a:off x="759501" y="2846101"/>
            <a:ext cx="8522697" cy="4682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6006" y="3905158"/>
            <a:ext cx="944977" cy="994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79717" y="5490065"/>
            <a:ext cx="944977" cy="9947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74086" y="3533098"/>
            <a:ext cx="698521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8"/>
              </a:lnSpc>
            </a:pPr>
            <a:r>
              <a:rPr lang="en-US" sz="5600" spc="324" dirty="0">
                <a:solidFill>
                  <a:srgbClr val="6CE8F4"/>
                </a:solidFill>
                <a:latin typeface="Hussar Bold Bold Italics"/>
              </a:rPr>
              <a:t>HVERT PROSJEKT ER EN PROSESS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74086" y="5995676"/>
            <a:ext cx="6985214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9"/>
              </a:lnSpc>
            </a:pP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Hva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 </a:t>
            </a: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kommer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 </a:t>
            </a: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først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?</a:t>
            </a:r>
          </a:p>
          <a:p>
            <a:pPr algn="r">
              <a:lnSpc>
                <a:spcPts val="5499"/>
              </a:lnSpc>
            </a:pP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Hva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 </a:t>
            </a: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kommer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 </a:t>
            </a:r>
            <a:r>
              <a:rPr lang="en-US" sz="4999" spc="449" dirty="0" err="1">
                <a:solidFill>
                  <a:srgbClr val="FFFFFF"/>
                </a:solidFill>
                <a:latin typeface="Raleway Italics"/>
              </a:rPr>
              <a:t>etter</a:t>
            </a:r>
            <a:r>
              <a:rPr lang="en-US" sz="4999" spc="449" dirty="0">
                <a:solidFill>
                  <a:srgbClr val="FFFFFF"/>
                </a:solidFill>
                <a:latin typeface="Raleway Italics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048819">
            <a:off x="3849332" y="-6145289"/>
            <a:ext cx="10817504" cy="21881650"/>
          </a:xfrm>
          <a:prstGeom prst="rect">
            <a:avLst/>
          </a:prstGeom>
          <a:solidFill>
            <a:srgbClr val="6CE8F4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3257197"/>
            <a:ext cx="18288000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spc="217" dirty="0">
                <a:solidFill>
                  <a:srgbClr val="004AAD"/>
                </a:solidFill>
                <a:latin typeface="Montserrat Classic Bold"/>
              </a:rPr>
              <a:t>PROJECT CYCLE MANAGEMENT</a:t>
            </a:r>
            <a:r>
              <a:rPr lang="en-US" sz="7500" spc="217" dirty="0">
                <a:solidFill>
                  <a:srgbClr val="FFFFFF"/>
                </a:solidFill>
                <a:latin typeface="Montserrat Classic Bold"/>
              </a:rPr>
              <a:t> </a:t>
            </a:r>
          </a:p>
          <a:p>
            <a:pPr algn="ctr">
              <a:lnSpc>
                <a:spcPts val="9825"/>
              </a:lnSpc>
              <a:spcBef>
                <a:spcPct val="0"/>
              </a:spcBef>
            </a:pPr>
            <a:r>
              <a:rPr lang="en-US" sz="7500" spc="217" dirty="0">
                <a:solidFill>
                  <a:srgbClr val="FFFFFF"/>
                </a:solidFill>
                <a:latin typeface="Montserrat Classic"/>
              </a:rPr>
              <a:t>ER ET SVAR!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33795" y="6201416"/>
            <a:ext cx="1064857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8"/>
              </a:lnSpc>
              <a:spcBef>
                <a:spcPct val="0"/>
              </a:spcBef>
            </a:pPr>
            <a:r>
              <a:rPr lang="en-US" sz="3600" u="none" spc="208" dirty="0">
                <a:solidFill>
                  <a:srgbClr val="004AAD"/>
                </a:solidFill>
                <a:latin typeface="Agrandir Medium Bold"/>
              </a:rPr>
              <a:t>Project Cycle Management</a:t>
            </a:r>
            <a:r>
              <a:rPr lang="en-US" sz="3600" u="none" spc="208" dirty="0">
                <a:solidFill>
                  <a:srgbClr val="004AAD"/>
                </a:solidFill>
                <a:latin typeface="Agrandir Medium"/>
              </a:rPr>
              <a:t> (PCM)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er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en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metodikk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for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ledelsesaktiviteter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og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beslutningsprosedyrer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som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brukes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i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løpet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av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et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prosjekts</a:t>
            </a:r>
            <a:r>
              <a:rPr lang="en-US" sz="3600" spc="208" dirty="0">
                <a:solidFill>
                  <a:srgbClr val="004AAD"/>
                </a:solidFill>
                <a:latin typeface="Agrandir Medium"/>
              </a:rPr>
              <a:t> </a:t>
            </a:r>
            <a:r>
              <a:rPr lang="en-US" sz="3600" spc="208" dirty="0" err="1">
                <a:solidFill>
                  <a:srgbClr val="004AAD"/>
                </a:solidFill>
                <a:latin typeface="Agrandir Medium"/>
              </a:rPr>
              <a:t>livssyklus</a:t>
            </a:r>
            <a:endParaRPr lang="en-US" sz="3600" u="none" spc="208" dirty="0">
              <a:solidFill>
                <a:srgbClr val="004AAD"/>
              </a:solidFill>
              <a:latin typeface="Agrandir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52483">
            <a:off x="4061668" y="-4495693"/>
            <a:ext cx="10784249" cy="21951564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914400" y="-492659"/>
            <a:ext cx="8229600" cy="117794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13054" y="2725420"/>
            <a:ext cx="6319514" cy="410368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lvl="0" marL="0">
              <a:lnSpc>
                <a:spcPts val="6379"/>
              </a:lnSpc>
              <a:spcBef>
                <a:spcPct val="0"/>
              </a:spcBef>
            </a:pP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PCM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er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en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tilnærming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som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hjelper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med å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gjøre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det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rette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I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rett</a:t>
            </a:r>
            <a:r>
              <a:rPr dirty="0" lang="en-US" spc="173" sz="5799">
                <a:solidFill>
                  <a:srgbClr val="FFFFFF"/>
                </a:solidFill>
                <a:latin typeface="Raleway Bold Italics"/>
              </a:rPr>
              <a:t> </a:t>
            </a:r>
            <a:r>
              <a:rPr dirty="0" err="1" lang="en-US" spc="173" sz="5799">
                <a:solidFill>
                  <a:srgbClr val="FFFFFF"/>
                </a:solidFill>
                <a:latin typeface="Raleway Bold Italics"/>
              </a:rPr>
              <a:t>øyeblikk</a:t>
            </a:r>
            <a:r>
              <a:rPr dirty="0" lang="en-US" spc="173" sz="5799" u="none">
                <a:solidFill>
                  <a:srgbClr val="FFFFFF"/>
                </a:solidFill>
                <a:latin typeface="Raleway Bold Italics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03C22FA7AC48B236EBA00E734D5C" ma:contentTypeVersion="17" ma:contentTypeDescription="Create a new document." ma:contentTypeScope="" ma:versionID="10b7bda1fb8c77a8e808035476e16fb8">
  <xsd:schema xmlns:xsd="http://www.w3.org/2001/XMLSchema" xmlns:xs="http://www.w3.org/2001/XMLSchema" xmlns:p="http://schemas.microsoft.com/office/2006/metadata/properties" xmlns:ns2="6e44e964-48d0-4779-8b8f-6a641ac1b559" xmlns:ns3="5f403f63-3060-4a89-9c03-8c108013da02" targetNamespace="http://schemas.microsoft.com/office/2006/metadata/properties" ma:root="true" ma:fieldsID="78c584266f0e08f129cd76bd6febaeb3" ns2:_="" ns3:_="">
    <xsd:import namespace="6e44e964-48d0-4779-8b8f-6a641ac1b559"/>
    <xsd:import namespace="5f403f63-3060-4a89-9c03-8c108013d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4e964-48d0-4779-8b8f-6a641ac1b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54e0fc-0c0e-4baf-aa99-fb28232f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3f63-3060-4a89-9c03-8c108013d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298c4d8-52db-4bf6-a2ac-2d8627d92ecb}" ma:internalName="TaxCatchAll" ma:showField="CatchAllData" ma:web="5f403f63-3060-4a89-9c03-8c108013d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03f63-3060-4a89-9c03-8c108013da02" xsi:nil="true"/>
    <lcf76f155ced4ddcb4097134ff3c332f xmlns="6e44e964-48d0-4779-8b8f-6a641ac1b5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F1D95F-D4A8-4AC5-98EF-02D37519B419}"/>
</file>

<file path=customXml/itemProps2.xml><?xml version="1.0" encoding="utf-8"?>
<ds:datastoreItem xmlns:ds="http://schemas.openxmlformats.org/officeDocument/2006/customXml" ds:itemID="{D39D5F3D-AEF2-4166-B84F-D8C6FBC55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B1ED3-0C94-4995-9D57-63F7A903A307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1273</Words>
  <Application>Microsoft Office PowerPoint</Application>
  <PresentationFormat>Custom</PresentationFormat>
  <Paragraphs>295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Raleway Italics</vt:lpstr>
      <vt:lpstr>Open Sans Extra Bold</vt:lpstr>
      <vt:lpstr>Montserrat Classic</vt:lpstr>
      <vt:lpstr>Agrandir Medium Bold</vt:lpstr>
      <vt:lpstr>Agrandir</vt:lpstr>
      <vt:lpstr>Permanent Marker</vt:lpstr>
      <vt:lpstr>Hussar Ekologiczy Italics</vt:lpstr>
      <vt:lpstr>Ranga</vt:lpstr>
      <vt:lpstr>Raleway Bold Italics</vt:lpstr>
      <vt:lpstr>Raleway Bold</vt:lpstr>
      <vt:lpstr>Agrandir Bold</vt:lpstr>
      <vt:lpstr>League Spartan Bold</vt:lpstr>
      <vt:lpstr>Montserrat Classic Bold</vt:lpstr>
      <vt:lpstr>WC Mano Negra Bold</vt:lpstr>
      <vt:lpstr>Raleway</vt:lpstr>
      <vt:lpstr>Hussar Bold Bold Italics</vt:lpstr>
      <vt:lpstr>Calibri</vt:lpstr>
      <vt:lpstr>Arial</vt:lpstr>
      <vt:lpstr>Hussar Bold</vt:lpstr>
      <vt:lpstr>Agrandir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2 Intro+Phase1+Phase 2</dc:title>
  <dc:creator>Jannicke Akse</dc:creator>
  <cp:lastModifiedBy>Alessia Mereu</cp:lastModifiedBy>
  <cp:revision>16</cp:revision>
  <dcterms:created xsi:type="dcterms:W3CDTF">2006-08-16T00:00:00Z</dcterms:created>
  <dcterms:modified xsi:type="dcterms:W3CDTF">2023-09-20T08:35:18Z</dcterms:modified>
  <dc:identifier>DAFgiObr1yw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0x010100A3B803C22FA7AC48B236EBA00E734D5C</vt:lpwstr>
  </property>
  <property fmtid="{D5CDD505-2E9C-101B-9397-08002B2CF9AE}" pid="3" name="NXPowerLiteLastOptimized">
    <vt:lpwstr>8332728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S10.0.0</vt:lpwstr>
  </property>
  <property fmtid="{D5CDD505-2E9C-101B-9397-08002B2CF9AE}" pid="6" name="MediaServiceImageTags">
    <vt:lpwstr/>
  </property>
</Properties>
</file>