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 Mereu" userId="b1ab83a9-5f86-4729-9b45-2b24aed7f5cc" providerId="ADAL" clId="{A7A80295-829B-4062-BB7B-6C6EC351B2EC}"/>
    <pc:docChg chg="modSld">
      <pc:chgData name="Alessia Mereu" userId="b1ab83a9-5f86-4729-9b45-2b24aed7f5cc" providerId="ADAL" clId="{A7A80295-829B-4062-BB7B-6C6EC351B2EC}" dt="2023-09-20T08:22:56.359" v="77" actId="20577"/>
      <pc:docMkLst>
        <pc:docMk/>
      </pc:docMkLst>
      <pc:sldChg chg="modSp mod">
        <pc:chgData name="Alessia Mereu" userId="b1ab83a9-5f86-4729-9b45-2b24aed7f5cc" providerId="ADAL" clId="{A7A80295-829B-4062-BB7B-6C6EC351B2EC}" dt="2023-09-20T08:21:22.134" v="29" actId="20577"/>
        <pc:sldMkLst>
          <pc:docMk/>
          <pc:sldMk cId="0" sldId="271"/>
        </pc:sldMkLst>
        <pc:spChg chg="mod">
          <ac:chgData name="Alessia Mereu" userId="b1ab83a9-5f86-4729-9b45-2b24aed7f5cc" providerId="ADAL" clId="{A7A80295-829B-4062-BB7B-6C6EC351B2EC}" dt="2023-09-20T08:21:22.134" v="29" actId="20577"/>
          <ac:spMkLst>
            <pc:docMk/>
            <pc:sldMk cId="0" sldId="271"/>
            <ac:spMk id="212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1:33.999" v="30"/>
        <pc:sldMkLst>
          <pc:docMk/>
          <pc:sldMk cId="0" sldId="272"/>
        </pc:sldMkLst>
        <pc:spChg chg="mod">
          <ac:chgData name="Alessia Mereu" userId="b1ab83a9-5f86-4729-9b45-2b24aed7f5cc" providerId="ADAL" clId="{A7A80295-829B-4062-BB7B-6C6EC351B2EC}" dt="2023-09-20T08:21:33.999" v="30"/>
          <ac:spMkLst>
            <pc:docMk/>
            <pc:sldMk cId="0" sldId="272"/>
            <ac:spMk id="233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1:47.022" v="42" actId="14100"/>
        <pc:sldMkLst>
          <pc:docMk/>
          <pc:sldMk cId="0" sldId="273"/>
        </pc:sldMkLst>
        <pc:spChg chg="mod">
          <ac:chgData name="Alessia Mereu" userId="b1ab83a9-5f86-4729-9b45-2b24aed7f5cc" providerId="ADAL" clId="{A7A80295-829B-4062-BB7B-6C6EC351B2EC}" dt="2023-09-20T08:21:47.022" v="42" actId="14100"/>
          <ac:spMkLst>
            <pc:docMk/>
            <pc:sldMk cId="0" sldId="273"/>
            <ac:spMk id="260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1:58.398" v="57" actId="20577"/>
        <pc:sldMkLst>
          <pc:docMk/>
          <pc:sldMk cId="0" sldId="275"/>
        </pc:sldMkLst>
        <pc:spChg chg="mod">
          <ac:chgData name="Alessia Mereu" userId="b1ab83a9-5f86-4729-9b45-2b24aed7f5cc" providerId="ADAL" clId="{A7A80295-829B-4062-BB7B-6C6EC351B2EC}" dt="2023-09-20T08:21:58.398" v="57" actId="20577"/>
          <ac:spMkLst>
            <pc:docMk/>
            <pc:sldMk cId="0" sldId="275"/>
            <ac:spMk id="277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2:24.042" v="67" actId="20577"/>
        <pc:sldMkLst>
          <pc:docMk/>
          <pc:sldMk cId="0" sldId="284"/>
        </pc:sldMkLst>
        <pc:spChg chg="mod">
          <ac:chgData name="Alessia Mereu" userId="b1ab83a9-5f86-4729-9b45-2b24aed7f5cc" providerId="ADAL" clId="{A7A80295-829B-4062-BB7B-6C6EC351B2EC}" dt="2023-09-20T08:22:24.042" v="67" actId="20577"/>
          <ac:spMkLst>
            <pc:docMk/>
            <pc:sldMk cId="0" sldId="284"/>
            <ac:spMk id="384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2:56.359" v="77" actId="20577"/>
        <pc:sldMkLst>
          <pc:docMk/>
          <pc:sldMk cId="0" sldId="300"/>
        </pc:sldMkLst>
        <pc:spChg chg="mod">
          <ac:chgData name="Alessia Mereu" userId="b1ab83a9-5f86-4729-9b45-2b24aed7f5cc" providerId="ADAL" clId="{A7A80295-829B-4062-BB7B-6C6EC351B2EC}" dt="2023-09-20T08:22:56.359" v="77" actId="20577"/>
          <ac:spMkLst>
            <pc:docMk/>
            <pc:sldMk cId="0" sldId="300"/>
            <ac:spMk id="66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24.xml.rels><?xml version="1.0" encoding="UTF-8" standalone="yes" ?><Relationships xmlns="http://schemas.openxmlformats.org/package/2006/relationships"><Relationship Id="rId3" Target="../media/image64.pn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8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9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76.png"/><Relationship Id="rId5" Type="http://schemas.openxmlformats.org/officeDocument/2006/relationships/image" Target="../media/image82.png"/><Relationship Id="rId10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5.png"/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12" Type="http://schemas.openxmlformats.org/officeDocument/2006/relationships/image" Target="../media/image84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83.png"/><Relationship Id="rId10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5.png"/><Relationship Id="rId3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84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83.png"/><Relationship Id="rId10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5.png"/><Relationship Id="rId3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84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83.png"/><Relationship Id="rId15" Type="http://schemas.openxmlformats.org/officeDocument/2006/relationships/image" Target="../media/image88.png"/><Relationship Id="rId10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Relationship Id="rId1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87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83.png"/><Relationship Id="rId10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6.png"/><Relationship Id="rId7" Type="http://schemas.openxmlformats.org/officeDocument/2006/relationships/image" Target="../media/image73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79.png"/><Relationship Id="rId9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2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descr="Picture 3" id="95" name="Picture 3"/>
          <p:cNvPicPr>
            <a:picLocks noChangeAspect="1"/>
          </p:cNvPicPr>
          <p:nvPr/>
        </p:nvPicPr>
        <p:blipFill>
          <a:blip r:embed="rId2"/>
          <a:srcRect b="59" l="47" r="77" t="40"/>
          <a:stretch>
            <a:fillRect/>
          </a:stretch>
        </p:blipFill>
        <p:spPr>
          <a:xfrm>
            <a:off x="11904481" y="1089332"/>
            <a:ext cx="6398022" cy="8108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78" w="21600">
                <a:moveTo>
                  <a:pt x="10890" y="3"/>
                </a:moveTo>
                <a:cubicBezTo>
                  <a:pt x="10829" y="10"/>
                  <a:pt x="10549" y="43"/>
                  <a:pt x="10269" y="78"/>
                </a:cubicBezTo>
                <a:cubicBezTo>
                  <a:pt x="9988" y="113"/>
                  <a:pt x="9528" y="171"/>
                  <a:pt x="9248" y="206"/>
                </a:cubicBezTo>
                <a:cubicBezTo>
                  <a:pt x="8967" y="241"/>
                  <a:pt x="8509" y="298"/>
                  <a:pt x="8228" y="333"/>
                </a:cubicBezTo>
                <a:cubicBezTo>
                  <a:pt x="7948" y="368"/>
                  <a:pt x="7517" y="420"/>
                  <a:pt x="7271" y="450"/>
                </a:cubicBezTo>
                <a:cubicBezTo>
                  <a:pt x="7026" y="479"/>
                  <a:pt x="6821" y="507"/>
                  <a:pt x="6815" y="511"/>
                </a:cubicBezTo>
                <a:cubicBezTo>
                  <a:pt x="6804" y="519"/>
                  <a:pt x="6760" y="763"/>
                  <a:pt x="6602" y="1716"/>
                </a:cubicBezTo>
                <a:cubicBezTo>
                  <a:pt x="6391" y="2983"/>
                  <a:pt x="6315" y="3397"/>
                  <a:pt x="6287" y="3434"/>
                </a:cubicBezTo>
                <a:cubicBezTo>
                  <a:pt x="6276" y="3447"/>
                  <a:pt x="6092" y="3458"/>
                  <a:pt x="5877" y="3458"/>
                </a:cubicBezTo>
                <a:cubicBezTo>
                  <a:pt x="5662" y="3458"/>
                  <a:pt x="5476" y="3461"/>
                  <a:pt x="5463" y="3464"/>
                </a:cubicBezTo>
                <a:cubicBezTo>
                  <a:pt x="5449" y="3467"/>
                  <a:pt x="5370" y="3472"/>
                  <a:pt x="5287" y="3475"/>
                </a:cubicBezTo>
                <a:cubicBezTo>
                  <a:pt x="5204" y="3478"/>
                  <a:pt x="5016" y="3489"/>
                  <a:pt x="4872" y="3499"/>
                </a:cubicBezTo>
                <a:cubicBezTo>
                  <a:pt x="4641" y="3515"/>
                  <a:pt x="4607" y="3512"/>
                  <a:pt x="4589" y="3475"/>
                </a:cubicBezTo>
                <a:cubicBezTo>
                  <a:pt x="4570" y="3436"/>
                  <a:pt x="4566" y="3436"/>
                  <a:pt x="4539" y="3473"/>
                </a:cubicBezTo>
                <a:cubicBezTo>
                  <a:pt x="4506" y="3520"/>
                  <a:pt x="4306" y="3528"/>
                  <a:pt x="4271" y="3484"/>
                </a:cubicBezTo>
                <a:cubicBezTo>
                  <a:pt x="4256" y="3465"/>
                  <a:pt x="4240" y="3469"/>
                  <a:pt x="4221" y="3497"/>
                </a:cubicBezTo>
                <a:cubicBezTo>
                  <a:pt x="4197" y="3530"/>
                  <a:pt x="4140" y="3536"/>
                  <a:pt x="3892" y="3532"/>
                </a:cubicBezTo>
                <a:cubicBezTo>
                  <a:pt x="3727" y="3529"/>
                  <a:pt x="3582" y="3536"/>
                  <a:pt x="3569" y="3546"/>
                </a:cubicBezTo>
                <a:cubicBezTo>
                  <a:pt x="3557" y="3556"/>
                  <a:pt x="3521" y="3564"/>
                  <a:pt x="3489" y="3564"/>
                </a:cubicBezTo>
                <a:cubicBezTo>
                  <a:pt x="3457" y="3564"/>
                  <a:pt x="3348" y="3609"/>
                  <a:pt x="3246" y="3664"/>
                </a:cubicBezTo>
                <a:cubicBezTo>
                  <a:pt x="3087" y="3751"/>
                  <a:pt x="3040" y="3764"/>
                  <a:pt x="2887" y="3764"/>
                </a:cubicBezTo>
                <a:cubicBezTo>
                  <a:pt x="2490" y="3765"/>
                  <a:pt x="2245" y="3898"/>
                  <a:pt x="2205" y="4134"/>
                </a:cubicBezTo>
                <a:cubicBezTo>
                  <a:pt x="2193" y="4206"/>
                  <a:pt x="2193" y="4293"/>
                  <a:pt x="2204" y="4326"/>
                </a:cubicBezTo>
                <a:cubicBezTo>
                  <a:pt x="2215" y="4362"/>
                  <a:pt x="2201" y="4420"/>
                  <a:pt x="2171" y="4467"/>
                </a:cubicBezTo>
                <a:cubicBezTo>
                  <a:pt x="2135" y="4521"/>
                  <a:pt x="2121" y="4600"/>
                  <a:pt x="2125" y="4716"/>
                </a:cubicBezTo>
                <a:cubicBezTo>
                  <a:pt x="2129" y="4818"/>
                  <a:pt x="2115" y="4910"/>
                  <a:pt x="2090" y="4947"/>
                </a:cubicBezTo>
                <a:cubicBezTo>
                  <a:pt x="2067" y="4981"/>
                  <a:pt x="2045" y="5094"/>
                  <a:pt x="2043" y="5198"/>
                </a:cubicBezTo>
                <a:cubicBezTo>
                  <a:pt x="2041" y="5301"/>
                  <a:pt x="2024" y="5409"/>
                  <a:pt x="2006" y="5436"/>
                </a:cubicBezTo>
                <a:cubicBezTo>
                  <a:pt x="1951" y="5517"/>
                  <a:pt x="1930" y="5684"/>
                  <a:pt x="1963" y="5773"/>
                </a:cubicBezTo>
                <a:cubicBezTo>
                  <a:pt x="1985" y="5834"/>
                  <a:pt x="1981" y="5869"/>
                  <a:pt x="1948" y="5909"/>
                </a:cubicBezTo>
                <a:cubicBezTo>
                  <a:pt x="1886" y="5984"/>
                  <a:pt x="1854" y="6209"/>
                  <a:pt x="1892" y="6296"/>
                </a:cubicBezTo>
                <a:cubicBezTo>
                  <a:pt x="1917" y="6353"/>
                  <a:pt x="1911" y="6379"/>
                  <a:pt x="1865" y="6424"/>
                </a:cubicBezTo>
                <a:cubicBezTo>
                  <a:pt x="1795" y="6492"/>
                  <a:pt x="1754" y="6726"/>
                  <a:pt x="1795" y="6823"/>
                </a:cubicBezTo>
                <a:cubicBezTo>
                  <a:pt x="1819" y="6877"/>
                  <a:pt x="1812" y="6914"/>
                  <a:pt x="1767" y="6982"/>
                </a:cubicBezTo>
                <a:cubicBezTo>
                  <a:pt x="1681" y="7114"/>
                  <a:pt x="1659" y="7284"/>
                  <a:pt x="1718" y="7373"/>
                </a:cubicBezTo>
                <a:cubicBezTo>
                  <a:pt x="1763" y="7443"/>
                  <a:pt x="1762" y="7451"/>
                  <a:pt x="1690" y="7517"/>
                </a:cubicBezTo>
                <a:cubicBezTo>
                  <a:pt x="1626" y="7575"/>
                  <a:pt x="1612" y="7615"/>
                  <a:pt x="1612" y="7751"/>
                </a:cubicBezTo>
                <a:cubicBezTo>
                  <a:pt x="1612" y="7841"/>
                  <a:pt x="1627" y="7937"/>
                  <a:pt x="1645" y="7965"/>
                </a:cubicBezTo>
                <a:cubicBezTo>
                  <a:pt x="1672" y="8005"/>
                  <a:pt x="1664" y="8028"/>
                  <a:pt x="1602" y="8086"/>
                </a:cubicBezTo>
                <a:cubicBezTo>
                  <a:pt x="1498" y="8184"/>
                  <a:pt x="1464" y="8385"/>
                  <a:pt x="1533" y="8499"/>
                </a:cubicBezTo>
                <a:cubicBezTo>
                  <a:pt x="1582" y="8580"/>
                  <a:pt x="1580" y="8588"/>
                  <a:pt x="1502" y="8679"/>
                </a:cubicBezTo>
                <a:cubicBezTo>
                  <a:pt x="1402" y="8794"/>
                  <a:pt x="1380" y="9036"/>
                  <a:pt x="1458" y="9150"/>
                </a:cubicBezTo>
                <a:cubicBezTo>
                  <a:pt x="1480" y="9183"/>
                  <a:pt x="1466" y="9215"/>
                  <a:pt x="1403" y="9281"/>
                </a:cubicBezTo>
                <a:cubicBezTo>
                  <a:pt x="1332" y="9354"/>
                  <a:pt x="1318" y="9396"/>
                  <a:pt x="1314" y="9542"/>
                </a:cubicBezTo>
                <a:cubicBezTo>
                  <a:pt x="1311" y="9682"/>
                  <a:pt x="1322" y="9726"/>
                  <a:pt x="1373" y="9771"/>
                </a:cubicBezTo>
                <a:cubicBezTo>
                  <a:pt x="1436" y="9825"/>
                  <a:pt x="1434" y="9826"/>
                  <a:pt x="1375" y="9861"/>
                </a:cubicBezTo>
                <a:cubicBezTo>
                  <a:pt x="1193" y="9966"/>
                  <a:pt x="1134" y="10235"/>
                  <a:pt x="1259" y="10385"/>
                </a:cubicBezTo>
                <a:lnTo>
                  <a:pt x="1322" y="10459"/>
                </a:lnTo>
                <a:lnTo>
                  <a:pt x="1213" y="10556"/>
                </a:lnTo>
                <a:cubicBezTo>
                  <a:pt x="1110" y="10645"/>
                  <a:pt x="1103" y="10663"/>
                  <a:pt x="1103" y="10824"/>
                </a:cubicBezTo>
                <a:cubicBezTo>
                  <a:pt x="1103" y="10962"/>
                  <a:pt x="1115" y="11009"/>
                  <a:pt x="1170" y="11064"/>
                </a:cubicBezTo>
                <a:lnTo>
                  <a:pt x="1238" y="11132"/>
                </a:lnTo>
                <a:lnTo>
                  <a:pt x="1138" y="11204"/>
                </a:lnTo>
                <a:cubicBezTo>
                  <a:pt x="1014" y="11293"/>
                  <a:pt x="974" y="11372"/>
                  <a:pt x="974" y="11528"/>
                </a:cubicBezTo>
                <a:cubicBezTo>
                  <a:pt x="974" y="11615"/>
                  <a:pt x="997" y="11675"/>
                  <a:pt x="1054" y="11742"/>
                </a:cubicBezTo>
                <a:lnTo>
                  <a:pt x="1134" y="11835"/>
                </a:lnTo>
                <a:lnTo>
                  <a:pt x="1010" y="11928"/>
                </a:lnTo>
                <a:cubicBezTo>
                  <a:pt x="903" y="12008"/>
                  <a:pt x="883" y="12041"/>
                  <a:pt x="863" y="12167"/>
                </a:cubicBezTo>
                <a:cubicBezTo>
                  <a:pt x="841" y="12306"/>
                  <a:pt x="844" y="12321"/>
                  <a:pt x="939" y="12427"/>
                </a:cubicBezTo>
                <a:lnTo>
                  <a:pt x="1041" y="12540"/>
                </a:lnTo>
                <a:lnTo>
                  <a:pt x="933" y="12619"/>
                </a:lnTo>
                <a:cubicBezTo>
                  <a:pt x="795" y="12721"/>
                  <a:pt x="760" y="12774"/>
                  <a:pt x="734" y="12927"/>
                </a:cubicBezTo>
                <a:cubicBezTo>
                  <a:pt x="716" y="13034"/>
                  <a:pt x="725" y="13064"/>
                  <a:pt x="796" y="13146"/>
                </a:cubicBezTo>
                <a:cubicBezTo>
                  <a:pt x="841" y="13199"/>
                  <a:pt x="879" y="13259"/>
                  <a:pt x="879" y="13282"/>
                </a:cubicBezTo>
                <a:cubicBezTo>
                  <a:pt x="879" y="13304"/>
                  <a:pt x="822" y="13365"/>
                  <a:pt x="752" y="13416"/>
                </a:cubicBezTo>
                <a:cubicBezTo>
                  <a:pt x="627" y="13507"/>
                  <a:pt x="624" y="13512"/>
                  <a:pt x="624" y="13681"/>
                </a:cubicBezTo>
                <a:cubicBezTo>
                  <a:pt x="624" y="13839"/>
                  <a:pt x="631" y="13859"/>
                  <a:pt x="722" y="13933"/>
                </a:cubicBezTo>
                <a:cubicBezTo>
                  <a:pt x="840" y="14029"/>
                  <a:pt x="829" y="14099"/>
                  <a:pt x="686" y="14157"/>
                </a:cubicBezTo>
                <a:cubicBezTo>
                  <a:pt x="564" y="14207"/>
                  <a:pt x="508" y="14281"/>
                  <a:pt x="482" y="14425"/>
                </a:cubicBezTo>
                <a:cubicBezTo>
                  <a:pt x="460" y="14549"/>
                  <a:pt x="504" y="14655"/>
                  <a:pt x="606" y="14721"/>
                </a:cubicBezTo>
                <a:cubicBezTo>
                  <a:pt x="633" y="14739"/>
                  <a:pt x="655" y="14792"/>
                  <a:pt x="655" y="14838"/>
                </a:cubicBezTo>
                <a:cubicBezTo>
                  <a:pt x="655" y="14907"/>
                  <a:pt x="636" y="14934"/>
                  <a:pt x="548" y="14979"/>
                </a:cubicBezTo>
                <a:cubicBezTo>
                  <a:pt x="403" y="15054"/>
                  <a:pt x="376" y="15092"/>
                  <a:pt x="351" y="15268"/>
                </a:cubicBezTo>
                <a:cubicBezTo>
                  <a:pt x="330" y="15412"/>
                  <a:pt x="334" y="15422"/>
                  <a:pt x="433" y="15510"/>
                </a:cubicBezTo>
                <a:cubicBezTo>
                  <a:pt x="520" y="15589"/>
                  <a:pt x="532" y="15615"/>
                  <a:pt x="515" y="15689"/>
                </a:cubicBezTo>
                <a:cubicBezTo>
                  <a:pt x="500" y="15749"/>
                  <a:pt x="463" y="15790"/>
                  <a:pt x="391" y="15825"/>
                </a:cubicBezTo>
                <a:cubicBezTo>
                  <a:pt x="250" y="15894"/>
                  <a:pt x="212" y="15955"/>
                  <a:pt x="204" y="16116"/>
                </a:cubicBezTo>
                <a:cubicBezTo>
                  <a:pt x="197" y="16249"/>
                  <a:pt x="201" y="16259"/>
                  <a:pt x="331" y="16364"/>
                </a:cubicBezTo>
                <a:cubicBezTo>
                  <a:pt x="451" y="16460"/>
                  <a:pt x="463" y="16481"/>
                  <a:pt x="435" y="16538"/>
                </a:cubicBezTo>
                <a:cubicBezTo>
                  <a:pt x="418" y="16573"/>
                  <a:pt x="412" y="16607"/>
                  <a:pt x="421" y="16614"/>
                </a:cubicBezTo>
                <a:cubicBezTo>
                  <a:pt x="429" y="16620"/>
                  <a:pt x="370" y="16656"/>
                  <a:pt x="291" y="16693"/>
                </a:cubicBezTo>
                <a:cubicBezTo>
                  <a:pt x="121" y="16772"/>
                  <a:pt x="93" y="16807"/>
                  <a:pt x="64" y="16979"/>
                </a:cubicBezTo>
                <a:cubicBezTo>
                  <a:pt x="39" y="17129"/>
                  <a:pt x="88" y="17210"/>
                  <a:pt x="240" y="17272"/>
                </a:cubicBezTo>
                <a:cubicBezTo>
                  <a:pt x="434" y="17351"/>
                  <a:pt x="407" y="17508"/>
                  <a:pt x="185" y="17597"/>
                </a:cubicBezTo>
                <a:cubicBezTo>
                  <a:pt x="96" y="17633"/>
                  <a:pt x="40" y="17663"/>
                  <a:pt x="0" y="17697"/>
                </a:cubicBezTo>
                <a:lnTo>
                  <a:pt x="0" y="18125"/>
                </a:lnTo>
                <a:cubicBezTo>
                  <a:pt x="21" y="18139"/>
                  <a:pt x="40" y="18152"/>
                  <a:pt x="70" y="18167"/>
                </a:cubicBezTo>
                <a:cubicBezTo>
                  <a:pt x="188" y="18232"/>
                  <a:pt x="209" y="18256"/>
                  <a:pt x="209" y="18328"/>
                </a:cubicBezTo>
                <a:cubicBezTo>
                  <a:pt x="209" y="18458"/>
                  <a:pt x="187" y="18483"/>
                  <a:pt x="0" y="18555"/>
                </a:cubicBezTo>
                <a:lnTo>
                  <a:pt x="0" y="19132"/>
                </a:lnTo>
                <a:cubicBezTo>
                  <a:pt x="113" y="19182"/>
                  <a:pt x="131" y="19202"/>
                  <a:pt x="139" y="19300"/>
                </a:cubicBezTo>
                <a:cubicBezTo>
                  <a:pt x="148" y="19403"/>
                  <a:pt x="122" y="19447"/>
                  <a:pt x="0" y="19494"/>
                </a:cubicBezTo>
                <a:lnTo>
                  <a:pt x="0" y="20155"/>
                </a:lnTo>
                <a:cubicBezTo>
                  <a:pt x="88" y="20180"/>
                  <a:pt x="180" y="20212"/>
                  <a:pt x="220" y="20237"/>
                </a:cubicBezTo>
                <a:lnTo>
                  <a:pt x="307" y="20291"/>
                </a:lnTo>
                <a:lnTo>
                  <a:pt x="269" y="20482"/>
                </a:lnTo>
                <a:cubicBezTo>
                  <a:pt x="233" y="20665"/>
                  <a:pt x="234" y="20675"/>
                  <a:pt x="305" y="20754"/>
                </a:cubicBezTo>
                <a:cubicBezTo>
                  <a:pt x="364" y="20819"/>
                  <a:pt x="382" y="20879"/>
                  <a:pt x="394" y="21040"/>
                </a:cubicBezTo>
                <a:cubicBezTo>
                  <a:pt x="415" y="21337"/>
                  <a:pt x="519" y="21476"/>
                  <a:pt x="773" y="21547"/>
                </a:cubicBezTo>
                <a:cubicBezTo>
                  <a:pt x="925" y="21590"/>
                  <a:pt x="906" y="21589"/>
                  <a:pt x="1596" y="21545"/>
                </a:cubicBezTo>
                <a:cubicBezTo>
                  <a:pt x="1911" y="21525"/>
                  <a:pt x="2572" y="21486"/>
                  <a:pt x="3063" y="21459"/>
                </a:cubicBezTo>
                <a:cubicBezTo>
                  <a:pt x="3554" y="21431"/>
                  <a:pt x="4034" y="21403"/>
                  <a:pt x="4131" y="21395"/>
                </a:cubicBezTo>
                <a:cubicBezTo>
                  <a:pt x="4297" y="21382"/>
                  <a:pt x="5745" y="21298"/>
                  <a:pt x="7160" y="21219"/>
                </a:cubicBezTo>
                <a:cubicBezTo>
                  <a:pt x="7520" y="21199"/>
                  <a:pt x="8079" y="21165"/>
                  <a:pt x="8404" y="21144"/>
                </a:cubicBezTo>
                <a:cubicBezTo>
                  <a:pt x="8728" y="21123"/>
                  <a:pt x="9315" y="21089"/>
                  <a:pt x="9710" y="21069"/>
                </a:cubicBezTo>
                <a:cubicBezTo>
                  <a:pt x="10105" y="21048"/>
                  <a:pt x="10493" y="21025"/>
                  <a:pt x="10572" y="21017"/>
                </a:cubicBezTo>
                <a:cubicBezTo>
                  <a:pt x="10705" y="21004"/>
                  <a:pt x="11630" y="20951"/>
                  <a:pt x="13791" y="20830"/>
                </a:cubicBezTo>
                <a:cubicBezTo>
                  <a:pt x="14273" y="20803"/>
                  <a:pt x="14833" y="20769"/>
                  <a:pt x="15035" y="20754"/>
                </a:cubicBezTo>
                <a:cubicBezTo>
                  <a:pt x="15236" y="20740"/>
                  <a:pt x="15717" y="20712"/>
                  <a:pt x="16103" y="20692"/>
                </a:cubicBezTo>
                <a:cubicBezTo>
                  <a:pt x="16488" y="20671"/>
                  <a:pt x="16969" y="20643"/>
                  <a:pt x="17170" y="20628"/>
                </a:cubicBezTo>
                <a:cubicBezTo>
                  <a:pt x="17372" y="20614"/>
                  <a:pt x="17939" y="20579"/>
                  <a:pt x="18430" y="20551"/>
                </a:cubicBezTo>
                <a:cubicBezTo>
                  <a:pt x="18921" y="20524"/>
                  <a:pt x="19804" y="20473"/>
                  <a:pt x="20391" y="20439"/>
                </a:cubicBezTo>
                <a:cubicBezTo>
                  <a:pt x="20748" y="20419"/>
                  <a:pt x="21172" y="20396"/>
                  <a:pt x="21600" y="20372"/>
                </a:cubicBezTo>
                <a:lnTo>
                  <a:pt x="21600" y="12948"/>
                </a:lnTo>
                <a:cubicBezTo>
                  <a:pt x="21589" y="12916"/>
                  <a:pt x="21581" y="12892"/>
                  <a:pt x="21571" y="12862"/>
                </a:cubicBezTo>
                <a:cubicBezTo>
                  <a:pt x="21477" y="12590"/>
                  <a:pt x="21385" y="12324"/>
                  <a:pt x="20994" y="11185"/>
                </a:cubicBezTo>
                <a:cubicBezTo>
                  <a:pt x="20813" y="10657"/>
                  <a:pt x="20687" y="10269"/>
                  <a:pt x="20586" y="9934"/>
                </a:cubicBezTo>
                <a:cubicBezTo>
                  <a:pt x="20548" y="9810"/>
                  <a:pt x="20512" y="9697"/>
                  <a:pt x="20507" y="9683"/>
                </a:cubicBezTo>
                <a:cubicBezTo>
                  <a:pt x="20501" y="9669"/>
                  <a:pt x="20480" y="9607"/>
                  <a:pt x="20458" y="9545"/>
                </a:cubicBezTo>
                <a:cubicBezTo>
                  <a:pt x="20437" y="9483"/>
                  <a:pt x="20393" y="9358"/>
                  <a:pt x="20361" y="9268"/>
                </a:cubicBezTo>
                <a:cubicBezTo>
                  <a:pt x="20328" y="9178"/>
                  <a:pt x="20249" y="8947"/>
                  <a:pt x="20184" y="8754"/>
                </a:cubicBezTo>
                <a:cubicBezTo>
                  <a:pt x="20119" y="8560"/>
                  <a:pt x="20054" y="8390"/>
                  <a:pt x="20040" y="8377"/>
                </a:cubicBezTo>
                <a:cubicBezTo>
                  <a:pt x="20027" y="8363"/>
                  <a:pt x="19994" y="8283"/>
                  <a:pt x="19967" y="8200"/>
                </a:cubicBezTo>
                <a:cubicBezTo>
                  <a:pt x="19940" y="8117"/>
                  <a:pt x="19873" y="7920"/>
                  <a:pt x="19818" y="7761"/>
                </a:cubicBezTo>
                <a:cubicBezTo>
                  <a:pt x="19763" y="7602"/>
                  <a:pt x="19692" y="7392"/>
                  <a:pt x="19659" y="7295"/>
                </a:cubicBezTo>
                <a:cubicBezTo>
                  <a:pt x="19625" y="7198"/>
                  <a:pt x="19555" y="6995"/>
                  <a:pt x="19503" y="6843"/>
                </a:cubicBezTo>
                <a:cubicBezTo>
                  <a:pt x="19451" y="6691"/>
                  <a:pt x="19335" y="6352"/>
                  <a:pt x="19245" y="6089"/>
                </a:cubicBezTo>
                <a:cubicBezTo>
                  <a:pt x="19154" y="5826"/>
                  <a:pt x="19053" y="5533"/>
                  <a:pt x="19019" y="5436"/>
                </a:cubicBezTo>
                <a:cubicBezTo>
                  <a:pt x="18883" y="5039"/>
                  <a:pt x="18757" y="4671"/>
                  <a:pt x="18701" y="4506"/>
                </a:cubicBezTo>
                <a:cubicBezTo>
                  <a:pt x="18630" y="4297"/>
                  <a:pt x="18470" y="3833"/>
                  <a:pt x="18402" y="3640"/>
                </a:cubicBezTo>
                <a:cubicBezTo>
                  <a:pt x="18349" y="3489"/>
                  <a:pt x="18274" y="3430"/>
                  <a:pt x="18088" y="3384"/>
                </a:cubicBezTo>
                <a:cubicBezTo>
                  <a:pt x="18023" y="3368"/>
                  <a:pt x="17926" y="3317"/>
                  <a:pt x="17872" y="3271"/>
                </a:cubicBezTo>
                <a:cubicBezTo>
                  <a:pt x="17819" y="3225"/>
                  <a:pt x="17739" y="3168"/>
                  <a:pt x="17693" y="3144"/>
                </a:cubicBezTo>
                <a:cubicBezTo>
                  <a:pt x="17615" y="3104"/>
                  <a:pt x="17614" y="3099"/>
                  <a:pt x="17667" y="3068"/>
                </a:cubicBezTo>
                <a:cubicBezTo>
                  <a:pt x="17736" y="3029"/>
                  <a:pt x="17741" y="3030"/>
                  <a:pt x="17333" y="3032"/>
                </a:cubicBezTo>
                <a:cubicBezTo>
                  <a:pt x="17184" y="3033"/>
                  <a:pt x="17046" y="3023"/>
                  <a:pt x="17026" y="3009"/>
                </a:cubicBezTo>
                <a:cubicBezTo>
                  <a:pt x="17001" y="2993"/>
                  <a:pt x="16975" y="2997"/>
                  <a:pt x="16949" y="3022"/>
                </a:cubicBezTo>
                <a:cubicBezTo>
                  <a:pt x="16922" y="3048"/>
                  <a:pt x="16851" y="3058"/>
                  <a:pt x="16705" y="3056"/>
                </a:cubicBezTo>
                <a:cubicBezTo>
                  <a:pt x="16593" y="3054"/>
                  <a:pt x="16490" y="3060"/>
                  <a:pt x="16479" y="3069"/>
                </a:cubicBezTo>
                <a:cubicBezTo>
                  <a:pt x="16468" y="3078"/>
                  <a:pt x="16432" y="3067"/>
                  <a:pt x="16399" y="3043"/>
                </a:cubicBezTo>
                <a:cubicBezTo>
                  <a:pt x="16356" y="3013"/>
                  <a:pt x="16340" y="3009"/>
                  <a:pt x="16348" y="3033"/>
                </a:cubicBezTo>
                <a:cubicBezTo>
                  <a:pt x="16360" y="3073"/>
                  <a:pt x="16177" y="3100"/>
                  <a:pt x="16092" y="3071"/>
                </a:cubicBezTo>
                <a:cubicBezTo>
                  <a:pt x="16063" y="3062"/>
                  <a:pt x="15980" y="3057"/>
                  <a:pt x="15907" y="3060"/>
                </a:cubicBezTo>
                <a:cubicBezTo>
                  <a:pt x="15834" y="3063"/>
                  <a:pt x="15767" y="3054"/>
                  <a:pt x="15757" y="3041"/>
                </a:cubicBezTo>
                <a:cubicBezTo>
                  <a:pt x="15747" y="3028"/>
                  <a:pt x="15706" y="3022"/>
                  <a:pt x="15666" y="3028"/>
                </a:cubicBezTo>
                <a:cubicBezTo>
                  <a:pt x="15626" y="3034"/>
                  <a:pt x="15565" y="3023"/>
                  <a:pt x="15530" y="3003"/>
                </a:cubicBezTo>
                <a:cubicBezTo>
                  <a:pt x="15453" y="2958"/>
                  <a:pt x="15436" y="3022"/>
                  <a:pt x="15794" y="2073"/>
                </a:cubicBezTo>
                <a:lnTo>
                  <a:pt x="15887" y="1827"/>
                </a:lnTo>
                <a:lnTo>
                  <a:pt x="15612" y="1725"/>
                </a:lnTo>
                <a:cubicBezTo>
                  <a:pt x="15461" y="1668"/>
                  <a:pt x="15209" y="1573"/>
                  <a:pt x="15051" y="1515"/>
                </a:cubicBezTo>
                <a:cubicBezTo>
                  <a:pt x="14893" y="1456"/>
                  <a:pt x="14549" y="1326"/>
                  <a:pt x="14286" y="1226"/>
                </a:cubicBezTo>
                <a:cubicBezTo>
                  <a:pt x="14023" y="1126"/>
                  <a:pt x="13676" y="995"/>
                  <a:pt x="13514" y="935"/>
                </a:cubicBezTo>
                <a:cubicBezTo>
                  <a:pt x="13352" y="874"/>
                  <a:pt x="13036" y="756"/>
                  <a:pt x="12812" y="671"/>
                </a:cubicBezTo>
                <a:cubicBezTo>
                  <a:pt x="11039" y="-1"/>
                  <a:pt x="11014" y="-10"/>
                  <a:pt x="10890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descr="Picture 4" id="9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1" y="142443"/>
            <a:ext cx="1542621" cy="102841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5" id="9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1" y="9450434"/>
            <a:ext cx="3129171" cy="64148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extBox 6"/>
          <p:cNvSpPr txBox="1"/>
          <p:nvPr/>
        </p:nvSpPr>
        <p:spPr>
          <a:xfrm>
            <a:off x="1976146" y="417191"/>
            <a:ext cx="6899079" cy="47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3700"/>
              </a:lnSpc>
              <a:defRPr spc="288" sz="32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BE+ PROJECT</a:t>
            </a:r>
          </a:p>
        </p:txBody>
      </p:sp>
      <p:sp>
        <p:nvSpPr>
          <p:cNvPr id="99" name="TextBox 7"/>
          <p:cNvSpPr txBox="1"/>
          <p:nvPr/>
        </p:nvSpPr>
        <p:spPr>
          <a:xfrm>
            <a:off x="829443" y="3274860"/>
            <a:ext cx="8946761" cy="3362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8800"/>
              </a:lnSpc>
              <a:defRPr sz="80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t>PROJECT CYCLE MANAGEMENT E ERASMUS+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utoShape 2"/>
          <p:cNvSpPr/>
          <p:nvPr/>
        </p:nvSpPr>
        <p:spPr>
          <a:xfrm rot="519840">
            <a:off x="-1237739" y="-1695417"/>
            <a:ext cx="4233781" cy="12330976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AutoShape 3"/>
          <p:cNvSpPr/>
          <p:nvPr/>
        </p:nvSpPr>
        <p:spPr>
          <a:xfrm rot="5400000">
            <a:off x="-23904" y="5456454"/>
            <a:ext cx="6590711" cy="97517"/>
          </a:xfrm>
          <a:prstGeom prst="rect">
            <a:avLst/>
          </a:prstGeom>
          <a:solidFill>
            <a:srgbClr val="FDFCF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9" name="Group 4"/>
          <p:cNvGrpSpPr/>
          <p:nvPr/>
        </p:nvGrpSpPr>
        <p:grpSpPr>
          <a:xfrm>
            <a:off x="2193303" y="2440772"/>
            <a:ext cx="1326666" cy="464280"/>
            <a:chOff x="0" y="0"/>
            <a:chExt cx="1326664" cy="464278"/>
          </a:xfrm>
        </p:grpSpPr>
        <p:sp>
          <p:nvSpPr>
            <p:cNvPr id="157" name="Freeform 5"/>
            <p:cNvSpPr/>
            <p:nvPr/>
          </p:nvSpPr>
          <p:spPr>
            <a:xfrm>
              <a:off x="898506" y="36461"/>
              <a:ext cx="389610" cy="39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2" y="27"/>
                    <a:pt x="21600" y="4854"/>
                    <a:pt x="21600" y="10800"/>
                  </a:cubicBezTo>
                  <a:cubicBezTo>
                    <a:pt x="21600" y="16746"/>
                    <a:pt x="16772" y="21573"/>
                    <a:pt x="10800" y="21600"/>
                  </a:cubicBezTo>
                  <a:cubicBezTo>
                    <a:pt x="4828" y="21573"/>
                    <a:pt x="0" y="16746"/>
                    <a:pt x="0" y="10800"/>
                  </a:cubicBezTo>
                  <a:cubicBezTo>
                    <a:pt x="0" y="4854"/>
                    <a:pt x="4828" y="27"/>
                    <a:pt x="10800" y="0"/>
                  </a:cubicBezTo>
                  <a:close/>
                </a:path>
              </a:pathLst>
            </a:custGeom>
            <a:solidFill>
              <a:srgbClr val="004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Freeform 6"/>
            <p:cNvSpPr/>
            <p:nvPr/>
          </p:nvSpPr>
          <p:spPr>
            <a:xfrm>
              <a:off x="0" y="0"/>
              <a:ext cx="1326665" cy="4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01" y="0"/>
                  </a:moveTo>
                  <a:cubicBezTo>
                    <a:pt x="15921" y="0"/>
                    <a:pt x="14357" y="3958"/>
                    <a:pt x="14061" y="9104"/>
                  </a:cubicBezTo>
                  <a:lnTo>
                    <a:pt x="0" y="9104"/>
                  </a:lnTo>
                  <a:lnTo>
                    <a:pt x="0" y="12496"/>
                  </a:lnTo>
                  <a:lnTo>
                    <a:pt x="14080" y="12496"/>
                  </a:lnTo>
                  <a:cubicBezTo>
                    <a:pt x="14357" y="17642"/>
                    <a:pt x="15941" y="21600"/>
                    <a:pt x="17820" y="21600"/>
                  </a:cubicBezTo>
                  <a:cubicBezTo>
                    <a:pt x="19918" y="21600"/>
                    <a:pt x="21600" y="16737"/>
                    <a:pt x="21600" y="10800"/>
                  </a:cubicBezTo>
                  <a:cubicBezTo>
                    <a:pt x="21600" y="4806"/>
                    <a:pt x="19898" y="0"/>
                    <a:pt x="17801" y="0"/>
                  </a:cubicBezTo>
                  <a:close/>
                  <a:moveTo>
                    <a:pt x="17801" y="18207"/>
                  </a:moveTo>
                  <a:cubicBezTo>
                    <a:pt x="16376" y="18207"/>
                    <a:pt x="15208" y="14871"/>
                    <a:pt x="15208" y="10800"/>
                  </a:cubicBezTo>
                  <a:cubicBezTo>
                    <a:pt x="15208" y="6729"/>
                    <a:pt x="16376" y="3393"/>
                    <a:pt x="17801" y="3393"/>
                  </a:cubicBezTo>
                  <a:cubicBezTo>
                    <a:pt x="19225" y="3393"/>
                    <a:pt x="20393" y="6729"/>
                    <a:pt x="20393" y="10800"/>
                  </a:cubicBezTo>
                  <a:cubicBezTo>
                    <a:pt x="20413" y="14871"/>
                    <a:pt x="19245" y="18207"/>
                    <a:pt x="17801" y="18207"/>
                  </a:cubicBezTo>
                  <a:close/>
                </a:path>
              </a:pathLst>
            </a:custGeom>
            <a:solidFill>
              <a:srgbClr val="FDFC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2" name="Group 7"/>
          <p:cNvGrpSpPr/>
          <p:nvPr/>
        </p:nvGrpSpPr>
        <p:grpSpPr>
          <a:xfrm>
            <a:off x="2193303" y="5625728"/>
            <a:ext cx="1326666" cy="464280"/>
            <a:chOff x="0" y="0"/>
            <a:chExt cx="1326664" cy="464278"/>
          </a:xfrm>
        </p:grpSpPr>
        <p:sp>
          <p:nvSpPr>
            <p:cNvPr id="160" name="Freeform 8"/>
            <p:cNvSpPr/>
            <p:nvPr/>
          </p:nvSpPr>
          <p:spPr>
            <a:xfrm>
              <a:off x="898506" y="36461"/>
              <a:ext cx="389610" cy="39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2" y="27"/>
                    <a:pt x="21600" y="4854"/>
                    <a:pt x="21600" y="10800"/>
                  </a:cubicBezTo>
                  <a:cubicBezTo>
                    <a:pt x="21600" y="16746"/>
                    <a:pt x="16772" y="21573"/>
                    <a:pt x="10800" y="21600"/>
                  </a:cubicBezTo>
                  <a:cubicBezTo>
                    <a:pt x="4828" y="21573"/>
                    <a:pt x="0" y="16746"/>
                    <a:pt x="0" y="10800"/>
                  </a:cubicBezTo>
                  <a:cubicBezTo>
                    <a:pt x="0" y="4854"/>
                    <a:pt x="4828" y="27"/>
                    <a:pt x="10800" y="0"/>
                  </a:cubicBezTo>
                  <a:close/>
                </a:path>
              </a:pathLst>
            </a:custGeom>
            <a:solidFill>
              <a:srgbClr val="004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Freeform 9"/>
            <p:cNvSpPr/>
            <p:nvPr/>
          </p:nvSpPr>
          <p:spPr>
            <a:xfrm>
              <a:off x="0" y="0"/>
              <a:ext cx="1326665" cy="4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01" y="0"/>
                  </a:moveTo>
                  <a:cubicBezTo>
                    <a:pt x="15921" y="0"/>
                    <a:pt x="14357" y="3958"/>
                    <a:pt x="14061" y="9104"/>
                  </a:cubicBezTo>
                  <a:lnTo>
                    <a:pt x="0" y="9104"/>
                  </a:lnTo>
                  <a:lnTo>
                    <a:pt x="0" y="12496"/>
                  </a:lnTo>
                  <a:lnTo>
                    <a:pt x="14080" y="12496"/>
                  </a:lnTo>
                  <a:cubicBezTo>
                    <a:pt x="14357" y="17642"/>
                    <a:pt x="15941" y="21600"/>
                    <a:pt x="17820" y="21600"/>
                  </a:cubicBezTo>
                  <a:cubicBezTo>
                    <a:pt x="19918" y="21600"/>
                    <a:pt x="21600" y="16737"/>
                    <a:pt x="21600" y="10800"/>
                  </a:cubicBezTo>
                  <a:cubicBezTo>
                    <a:pt x="21600" y="4806"/>
                    <a:pt x="19898" y="0"/>
                    <a:pt x="17801" y="0"/>
                  </a:cubicBezTo>
                  <a:close/>
                  <a:moveTo>
                    <a:pt x="17801" y="18207"/>
                  </a:moveTo>
                  <a:cubicBezTo>
                    <a:pt x="16376" y="18207"/>
                    <a:pt x="15208" y="14871"/>
                    <a:pt x="15208" y="10800"/>
                  </a:cubicBezTo>
                  <a:cubicBezTo>
                    <a:pt x="15208" y="6729"/>
                    <a:pt x="16376" y="3393"/>
                    <a:pt x="17801" y="3393"/>
                  </a:cubicBezTo>
                  <a:cubicBezTo>
                    <a:pt x="19225" y="3393"/>
                    <a:pt x="20393" y="6729"/>
                    <a:pt x="20393" y="10800"/>
                  </a:cubicBezTo>
                  <a:cubicBezTo>
                    <a:pt x="20413" y="14871"/>
                    <a:pt x="19245" y="18207"/>
                    <a:pt x="17801" y="18207"/>
                  </a:cubicBezTo>
                  <a:close/>
                </a:path>
              </a:pathLst>
            </a:custGeom>
            <a:solidFill>
              <a:srgbClr val="FDFC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5" name="Group 10"/>
          <p:cNvGrpSpPr/>
          <p:nvPr/>
        </p:nvGrpSpPr>
        <p:grpSpPr>
          <a:xfrm>
            <a:off x="2193303" y="7470653"/>
            <a:ext cx="1326666" cy="464280"/>
            <a:chOff x="0" y="0"/>
            <a:chExt cx="1326664" cy="464278"/>
          </a:xfrm>
        </p:grpSpPr>
        <p:sp>
          <p:nvSpPr>
            <p:cNvPr id="163" name="Freeform 11"/>
            <p:cNvSpPr/>
            <p:nvPr/>
          </p:nvSpPr>
          <p:spPr>
            <a:xfrm>
              <a:off x="898506" y="36461"/>
              <a:ext cx="389610" cy="39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2" y="27"/>
                    <a:pt x="21600" y="4854"/>
                    <a:pt x="21600" y="10800"/>
                  </a:cubicBezTo>
                  <a:cubicBezTo>
                    <a:pt x="21600" y="16746"/>
                    <a:pt x="16772" y="21573"/>
                    <a:pt x="10800" y="21600"/>
                  </a:cubicBezTo>
                  <a:cubicBezTo>
                    <a:pt x="4828" y="21573"/>
                    <a:pt x="0" y="16746"/>
                    <a:pt x="0" y="10800"/>
                  </a:cubicBezTo>
                  <a:cubicBezTo>
                    <a:pt x="0" y="4854"/>
                    <a:pt x="4828" y="27"/>
                    <a:pt x="10800" y="0"/>
                  </a:cubicBezTo>
                  <a:close/>
                </a:path>
              </a:pathLst>
            </a:custGeom>
            <a:solidFill>
              <a:srgbClr val="004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Freeform 12"/>
            <p:cNvSpPr/>
            <p:nvPr/>
          </p:nvSpPr>
          <p:spPr>
            <a:xfrm>
              <a:off x="0" y="0"/>
              <a:ext cx="1326665" cy="4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01" y="0"/>
                  </a:moveTo>
                  <a:cubicBezTo>
                    <a:pt x="15921" y="0"/>
                    <a:pt x="14357" y="3958"/>
                    <a:pt x="14061" y="9104"/>
                  </a:cubicBezTo>
                  <a:lnTo>
                    <a:pt x="0" y="9104"/>
                  </a:lnTo>
                  <a:lnTo>
                    <a:pt x="0" y="12496"/>
                  </a:lnTo>
                  <a:lnTo>
                    <a:pt x="14080" y="12496"/>
                  </a:lnTo>
                  <a:cubicBezTo>
                    <a:pt x="14357" y="17642"/>
                    <a:pt x="15941" y="21600"/>
                    <a:pt x="17820" y="21600"/>
                  </a:cubicBezTo>
                  <a:cubicBezTo>
                    <a:pt x="19918" y="21600"/>
                    <a:pt x="21600" y="16737"/>
                    <a:pt x="21600" y="10800"/>
                  </a:cubicBezTo>
                  <a:cubicBezTo>
                    <a:pt x="21600" y="4806"/>
                    <a:pt x="19898" y="0"/>
                    <a:pt x="17801" y="0"/>
                  </a:cubicBezTo>
                  <a:close/>
                  <a:moveTo>
                    <a:pt x="17801" y="18207"/>
                  </a:moveTo>
                  <a:cubicBezTo>
                    <a:pt x="16376" y="18207"/>
                    <a:pt x="15208" y="14871"/>
                    <a:pt x="15208" y="10800"/>
                  </a:cubicBezTo>
                  <a:cubicBezTo>
                    <a:pt x="15208" y="6729"/>
                    <a:pt x="16376" y="3393"/>
                    <a:pt x="17801" y="3393"/>
                  </a:cubicBezTo>
                  <a:cubicBezTo>
                    <a:pt x="19225" y="3393"/>
                    <a:pt x="20393" y="6729"/>
                    <a:pt x="20393" y="10800"/>
                  </a:cubicBezTo>
                  <a:cubicBezTo>
                    <a:pt x="20413" y="14871"/>
                    <a:pt x="19245" y="18207"/>
                    <a:pt x="17801" y="18207"/>
                  </a:cubicBezTo>
                  <a:close/>
                </a:path>
              </a:pathLst>
            </a:custGeom>
            <a:solidFill>
              <a:srgbClr val="FDFC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66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43" y="2328427"/>
            <a:ext cx="1910190" cy="191019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Freeform 15"/>
          <p:cNvSpPr/>
          <p:nvPr/>
        </p:nvSpPr>
        <p:spPr>
          <a:xfrm>
            <a:off x="7678934" y="5490657"/>
            <a:ext cx="1910408" cy="16934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8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456" y="5767078"/>
            <a:ext cx="1579362" cy="114065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Freeform 19"/>
          <p:cNvSpPr/>
          <p:nvPr/>
        </p:nvSpPr>
        <p:spPr>
          <a:xfrm>
            <a:off x="7678934" y="7460984"/>
            <a:ext cx="1910408" cy="16934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0" name="Picture 21" descr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878" y="7661009"/>
            <a:ext cx="1136517" cy="142064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22"/>
          <p:cNvSpPr txBox="1"/>
          <p:nvPr/>
        </p:nvSpPr>
        <p:spPr>
          <a:xfrm>
            <a:off x="3156066" y="920246"/>
            <a:ext cx="12598367" cy="76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100"/>
              </a:lnSpc>
              <a:defRPr sz="5100" spc="300">
                <a:solidFill>
                  <a:srgbClr val="6CE8F4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STORIA DEL PCM</a:t>
            </a:r>
          </a:p>
        </p:txBody>
      </p:sp>
      <p:sp>
        <p:nvSpPr>
          <p:cNvPr id="172" name="TextBox 23"/>
          <p:cNvSpPr txBox="1"/>
          <p:nvPr/>
        </p:nvSpPr>
        <p:spPr>
          <a:xfrm>
            <a:off x="4140234" y="2355213"/>
            <a:ext cx="10630032" cy="540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3200" spc="288">
                <a:solidFill>
                  <a:srgbClr val="6CE8F4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fine anni ‘60</a:t>
            </a:r>
          </a:p>
        </p:txBody>
      </p:sp>
      <p:sp>
        <p:nvSpPr>
          <p:cNvPr id="173" name="TextBox 24"/>
          <p:cNvSpPr txBox="1"/>
          <p:nvPr/>
        </p:nvSpPr>
        <p:spPr>
          <a:xfrm>
            <a:off x="4140234" y="5299576"/>
            <a:ext cx="10630032" cy="540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3200" spc="288">
                <a:solidFill>
                  <a:srgbClr val="6CE8F4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inizio anni ‘80</a:t>
            </a:r>
          </a:p>
        </p:txBody>
      </p:sp>
      <p:sp>
        <p:nvSpPr>
          <p:cNvPr id="174" name="TextBox 25"/>
          <p:cNvSpPr txBox="1"/>
          <p:nvPr/>
        </p:nvSpPr>
        <p:spPr>
          <a:xfrm>
            <a:off x="4140234" y="7393040"/>
            <a:ext cx="10630032" cy="540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3200" spc="288">
                <a:solidFill>
                  <a:srgbClr val="6CE8F4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inizio anni ‘90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oShape 2"/>
          <p:cNvSpPr/>
          <p:nvPr/>
        </p:nvSpPr>
        <p:spPr>
          <a:xfrm rot="21070831">
            <a:off x="8876435" y="-1642358"/>
            <a:ext cx="10192752" cy="13099996"/>
          </a:xfrm>
          <a:prstGeom prst="rect">
            <a:avLst/>
          </a:prstGeom>
          <a:solidFill>
            <a:srgbClr val="004AA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descr="Picture 3" id="177" name="Picture 3"/>
          <p:cNvPicPr>
            <a:picLocks noChangeAspect="1"/>
          </p:cNvPicPr>
          <p:nvPr/>
        </p:nvPicPr>
        <p:blipFill>
          <a:blip r:embed="rId2"/>
          <a:srcRect b="79" l="151" r="400" t="205"/>
          <a:stretch>
            <a:fillRect/>
          </a:stretch>
        </p:blipFill>
        <p:spPr>
          <a:xfrm>
            <a:off x="1414469" y="1976834"/>
            <a:ext cx="5826477" cy="633330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Box 4"/>
          <p:cNvSpPr txBox="1"/>
          <p:nvPr/>
        </p:nvSpPr>
        <p:spPr>
          <a:xfrm>
            <a:off x="10305053" y="3940118"/>
            <a:ext cx="6319516" cy="2406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6300"/>
              </a:lnSpc>
              <a:defRPr spc="173" sz="5700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QUALI SONO LE FASI DI UN PROGETTO?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45" y="4070236"/>
            <a:ext cx="6749710" cy="538289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Box 5"/>
          <p:cNvSpPr txBox="1"/>
          <p:nvPr/>
        </p:nvSpPr>
        <p:spPr>
          <a:xfrm>
            <a:off x="114084" y="2360926"/>
            <a:ext cx="18288001" cy="121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8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AL LAVORO!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85" name="Picture 2"/>
          <p:cNvPicPr>
            <a:picLocks noChangeAspect="1"/>
          </p:cNvPicPr>
          <p:nvPr/>
        </p:nvPicPr>
        <p:blipFill>
          <a:blip r:embed="rId2"/>
          <a:srcRect b="7786" t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descr="Picture 4" id="187" name="Picture 4"/>
          <p:cNvPicPr>
            <a:picLocks noChangeAspect="1"/>
          </p:cNvPicPr>
          <p:nvPr/>
        </p:nvPicPr>
        <p:blipFill>
          <a:blip r:embed="rId3"/>
          <a:srcRect t="3"/>
          <a:stretch>
            <a:fillRect/>
          </a:stretch>
        </p:blipFill>
        <p:spPr>
          <a:xfrm>
            <a:off x="3093590" y="4611841"/>
            <a:ext cx="12328990" cy="567515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extBox 5"/>
          <p:cNvSpPr txBox="1"/>
          <p:nvPr/>
        </p:nvSpPr>
        <p:spPr>
          <a:xfrm>
            <a:off x="2029800" y="2666145"/>
            <a:ext cx="14228401" cy="121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9800"/>
              </a:lnSpc>
              <a:defRPr spc="217" sz="7500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PROGETTA LA TUA VACANZA!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TextBox 4"/>
          <p:cNvSpPr txBox="1"/>
          <p:nvPr/>
        </p:nvSpPr>
        <p:spPr>
          <a:xfrm>
            <a:off x="2803391" y="2043429"/>
            <a:ext cx="13373949" cy="527760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700"/>
              </a:lnSpc>
              <a:defRPr sz="5200" spc="156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Siete un gruppo di amici e decidete di fare una vacanza insieme.</a:t>
            </a:r>
          </a:p>
          <a:p>
            <a:pPr algn="ctr">
              <a:lnSpc>
                <a:spcPts val="5700"/>
              </a:lnSpc>
              <a:defRPr sz="5200" spc="156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endParaRPr/>
          </a:p>
          <a:p>
            <a:pPr algn="ctr">
              <a:lnSpc>
                <a:spcPts val="5700"/>
              </a:lnSpc>
              <a:defRPr sz="5200" spc="156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Dovete organizzare una vacanza insieme. </a:t>
            </a:r>
          </a:p>
          <a:p>
            <a:pPr algn="ctr">
              <a:lnSpc>
                <a:spcPts val="5700"/>
              </a:lnSpc>
            </a:pPr>
            <a:endParaRPr/>
          </a:p>
          <a:p>
            <a:pPr algn="ctr">
              <a:lnSpc>
                <a:spcPts val="1600"/>
              </a:lnSpc>
            </a:pPr>
            <a:endParaRPr/>
          </a:p>
          <a:p>
            <a:pPr algn="ctr">
              <a:lnSpc>
                <a:spcPts val="5700"/>
              </a:lnSpc>
              <a:defRPr sz="5200" spc="156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Ricordate di specificare quali sono le fasi e mettetele in ordine.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45" y="3680576"/>
            <a:ext cx="6749710" cy="5382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utoShape 2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1" name="Group 3"/>
          <p:cNvGrpSpPr/>
          <p:nvPr/>
        </p:nvGrpSpPr>
        <p:grpSpPr>
          <a:xfrm>
            <a:off x="3282791" y="-346065"/>
            <a:ext cx="10997411" cy="10979130"/>
            <a:chOff x="0" y="0"/>
            <a:chExt cx="10997410" cy="10979129"/>
          </a:xfrm>
        </p:grpSpPr>
        <p:pic>
          <p:nvPicPr>
            <p:cNvPr id="199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908305">
              <a:off x="1659987" y="1544116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59489">
              <a:off x="1930019" y="1854170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3" name="Group 6"/>
            <p:cNvGrpSpPr/>
            <p:nvPr/>
          </p:nvGrpSpPr>
          <p:grpSpPr>
            <a:xfrm>
              <a:off x="3337749" y="3553097"/>
              <a:ext cx="4322397" cy="4322524"/>
              <a:chOff x="0" y="0"/>
              <a:chExt cx="4322396" cy="4322522"/>
            </a:xfrm>
          </p:grpSpPr>
          <p:sp>
            <p:nvSpPr>
              <p:cNvPr id="201" name="Freeform 7"/>
              <p:cNvSpPr/>
              <p:nvPr/>
            </p:nvSpPr>
            <p:spPr>
              <a:xfrm rot="21239733">
                <a:off x="250584" y="242660"/>
                <a:ext cx="3879118" cy="388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67" y="13137"/>
                    </a:moveTo>
                    <a:lnTo>
                      <a:pt x="21439" y="12846"/>
                    </a:lnTo>
                    <a:lnTo>
                      <a:pt x="21600" y="9938"/>
                    </a:lnTo>
                    <a:lnTo>
                      <a:pt x="18984" y="9367"/>
                    </a:lnTo>
                    <a:cubicBezTo>
                      <a:pt x="18861" y="8543"/>
                      <a:pt x="18615" y="7756"/>
                      <a:pt x="18264" y="7025"/>
                    </a:cubicBezTo>
                    <a:lnTo>
                      <a:pt x="19979" y="5057"/>
                    </a:lnTo>
                    <a:lnTo>
                      <a:pt x="18109" y="2820"/>
                    </a:lnTo>
                    <a:lnTo>
                      <a:pt x="15925" y="4112"/>
                    </a:lnTo>
                    <a:cubicBezTo>
                      <a:pt x="15183" y="3528"/>
                      <a:pt x="14335" y="3066"/>
                      <a:pt x="13409" y="2762"/>
                    </a:cubicBezTo>
                    <a:lnTo>
                      <a:pt x="13238" y="267"/>
                    </a:lnTo>
                    <a:lnTo>
                      <a:pt x="10332" y="0"/>
                    </a:lnTo>
                    <a:lnTo>
                      <a:pt x="9708" y="2422"/>
                    </a:lnTo>
                    <a:cubicBezTo>
                      <a:pt x="8732" y="2554"/>
                      <a:pt x="7805" y="2858"/>
                      <a:pt x="6960" y="3304"/>
                    </a:cubicBezTo>
                    <a:lnTo>
                      <a:pt x="5043" y="1642"/>
                    </a:lnTo>
                    <a:lnTo>
                      <a:pt x="2802" y="3508"/>
                    </a:lnTo>
                    <a:lnTo>
                      <a:pt x="4136" y="5752"/>
                    </a:lnTo>
                    <a:cubicBezTo>
                      <a:pt x="3550" y="6558"/>
                      <a:pt x="3106" y="7475"/>
                      <a:pt x="2842" y="8474"/>
                    </a:cubicBezTo>
                    <a:lnTo>
                      <a:pt x="161" y="8755"/>
                    </a:lnTo>
                    <a:lnTo>
                      <a:pt x="0" y="11663"/>
                    </a:lnTo>
                    <a:lnTo>
                      <a:pt x="2739" y="12260"/>
                    </a:lnTo>
                    <a:cubicBezTo>
                      <a:pt x="2895" y="13009"/>
                      <a:pt x="3153" y="13724"/>
                      <a:pt x="3501" y="14387"/>
                    </a:cubicBezTo>
                    <a:lnTo>
                      <a:pt x="1622" y="16545"/>
                    </a:lnTo>
                    <a:lnTo>
                      <a:pt x="3492" y="18781"/>
                    </a:lnTo>
                    <a:lnTo>
                      <a:pt x="6023" y="17283"/>
                    </a:lnTo>
                    <a:cubicBezTo>
                      <a:pt x="6669" y="17745"/>
                      <a:pt x="7387" y="18117"/>
                      <a:pt x="8161" y="18379"/>
                    </a:cubicBezTo>
                    <a:lnTo>
                      <a:pt x="8363" y="21334"/>
                    </a:lnTo>
                    <a:lnTo>
                      <a:pt x="11269" y="21600"/>
                    </a:lnTo>
                    <a:lnTo>
                      <a:pt x="12008" y="18732"/>
                    </a:lnTo>
                    <a:cubicBezTo>
                      <a:pt x="12826" y="18615"/>
                      <a:pt x="13609" y="18375"/>
                      <a:pt x="14336" y="18033"/>
                    </a:cubicBezTo>
                    <a:lnTo>
                      <a:pt x="16556" y="19958"/>
                    </a:lnTo>
                    <a:lnTo>
                      <a:pt x="18797" y="18093"/>
                    </a:lnTo>
                    <a:lnTo>
                      <a:pt x="17336" y="15636"/>
                    </a:lnTo>
                    <a:cubicBezTo>
                      <a:pt x="17913" y="14897"/>
                      <a:pt x="18367" y="14054"/>
                      <a:pt x="18666" y="13137"/>
                    </a:cubicBezTo>
                    <a:moveTo>
                      <a:pt x="10168" y="17650"/>
                    </a:moveTo>
                    <a:cubicBezTo>
                      <a:pt x="6376" y="17302"/>
                      <a:pt x="3586" y="13953"/>
                      <a:pt x="3935" y="10170"/>
                    </a:cubicBezTo>
                    <a:cubicBezTo>
                      <a:pt x="4285" y="6387"/>
                      <a:pt x="7641" y="3602"/>
                      <a:pt x="11432" y="3951"/>
                    </a:cubicBezTo>
                    <a:cubicBezTo>
                      <a:pt x="15224" y="4300"/>
                      <a:pt x="18014" y="7649"/>
                      <a:pt x="17665" y="11432"/>
                    </a:cubicBezTo>
                    <a:cubicBezTo>
                      <a:pt x="17316" y="15215"/>
                      <a:pt x="13959" y="17999"/>
                      <a:pt x="10168" y="17650"/>
                    </a:cubicBezTo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Freeform 8"/>
              <p:cNvSpPr/>
              <p:nvPr/>
            </p:nvSpPr>
            <p:spPr>
              <a:xfrm rot="21239733">
                <a:off x="194389" y="193903"/>
                <a:ext cx="3912998" cy="3921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3" extrusionOk="0">
                    <a:moveTo>
                      <a:pt x="18585" y="13019"/>
                    </a:moveTo>
                    <a:lnTo>
                      <a:pt x="21331" y="12730"/>
                    </a:lnTo>
                    <a:lnTo>
                      <a:pt x="21341" y="12824"/>
                    </a:lnTo>
                    <a:lnTo>
                      <a:pt x="21247" y="12818"/>
                    </a:lnTo>
                    <a:lnTo>
                      <a:pt x="21407" y="9936"/>
                    </a:lnTo>
                    <a:lnTo>
                      <a:pt x="21501" y="9942"/>
                    </a:lnTo>
                    <a:lnTo>
                      <a:pt x="21481" y="10033"/>
                    </a:lnTo>
                    <a:lnTo>
                      <a:pt x="18888" y="9468"/>
                    </a:lnTo>
                    <a:cubicBezTo>
                      <a:pt x="18850" y="9460"/>
                      <a:pt x="18821" y="9429"/>
                      <a:pt x="18815" y="9390"/>
                    </a:cubicBezTo>
                    <a:cubicBezTo>
                      <a:pt x="18696" y="8584"/>
                      <a:pt x="18455" y="7812"/>
                      <a:pt x="18110" y="7095"/>
                    </a:cubicBezTo>
                    <a:cubicBezTo>
                      <a:pt x="18094" y="7061"/>
                      <a:pt x="18100" y="7021"/>
                      <a:pt x="18124" y="6993"/>
                    </a:cubicBezTo>
                    <a:lnTo>
                      <a:pt x="19823" y="5043"/>
                    </a:lnTo>
                    <a:lnTo>
                      <a:pt x="19895" y="5105"/>
                    </a:lnTo>
                    <a:lnTo>
                      <a:pt x="19822" y="5165"/>
                    </a:lnTo>
                    <a:lnTo>
                      <a:pt x="17969" y="2949"/>
                    </a:lnTo>
                    <a:lnTo>
                      <a:pt x="18041" y="2889"/>
                    </a:lnTo>
                    <a:lnTo>
                      <a:pt x="18089" y="2970"/>
                    </a:lnTo>
                    <a:lnTo>
                      <a:pt x="15925" y="4251"/>
                    </a:lnTo>
                    <a:cubicBezTo>
                      <a:pt x="15892" y="4270"/>
                      <a:pt x="15849" y="4267"/>
                      <a:pt x="15819" y="4244"/>
                    </a:cubicBezTo>
                    <a:cubicBezTo>
                      <a:pt x="15092" y="3671"/>
                      <a:pt x="14261" y="3219"/>
                      <a:pt x="13354" y="2921"/>
                    </a:cubicBezTo>
                    <a:cubicBezTo>
                      <a:pt x="13317" y="2909"/>
                      <a:pt x="13292" y="2877"/>
                      <a:pt x="13289" y="2839"/>
                    </a:cubicBezTo>
                    <a:lnTo>
                      <a:pt x="13120" y="366"/>
                    </a:lnTo>
                    <a:lnTo>
                      <a:pt x="13214" y="360"/>
                    </a:lnTo>
                    <a:lnTo>
                      <a:pt x="13206" y="454"/>
                    </a:lnTo>
                    <a:lnTo>
                      <a:pt x="10326" y="189"/>
                    </a:lnTo>
                    <a:lnTo>
                      <a:pt x="10334" y="95"/>
                    </a:lnTo>
                    <a:lnTo>
                      <a:pt x="10425" y="119"/>
                    </a:lnTo>
                    <a:lnTo>
                      <a:pt x="9806" y="2519"/>
                    </a:lnTo>
                    <a:cubicBezTo>
                      <a:pt x="9796" y="2556"/>
                      <a:pt x="9765" y="2583"/>
                      <a:pt x="9727" y="2588"/>
                    </a:cubicBezTo>
                    <a:cubicBezTo>
                      <a:pt x="8772" y="2718"/>
                      <a:pt x="7863" y="3015"/>
                      <a:pt x="7036" y="3453"/>
                    </a:cubicBezTo>
                    <a:cubicBezTo>
                      <a:pt x="7002" y="3471"/>
                      <a:pt x="6959" y="3467"/>
                      <a:pt x="6930" y="3441"/>
                    </a:cubicBezTo>
                    <a:lnTo>
                      <a:pt x="5030" y="1793"/>
                    </a:lnTo>
                    <a:lnTo>
                      <a:pt x="5092" y="1722"/>
                    </a:lnTo>
                    <a:lnTo>
                      <a:pt x="5152" y="1794"/>
                    </a:lnTo>
                    <a:lnTo>
                      <a:pt x="2931" y="3643"/>
                    </a:lnTo>
                    <a:lnTo>
                      <a:pt x="2870" y="3571"/>
                    </a:lnTo>
                    <a:lnTo>
                      <a:pt x="2952" y="3523"/>
                    </a:lnTo>
                    <a:lnTo>
                      <a:pt x="4274" y="5746"/>
                    </a:lnTo>
                    <a:cubicBezTo>
                      <a:pt x="4293" y="5779"/>
                      <a:pt x="4292" y="5819"/>
                      <a:pt x="4270" y="5849"/>
                    </a:cubicBezTo>
                    <a:cubicBezTo>
                      <a:pt x="3696" y="6638"/>
                      <a:pt x="3261" y="7537"/>
                      <a:pt x="3002" y="8515"/>
                    </a:cubicBezTo>
                    <a:cubicBezTo>
                      <a:pt x="2992" y="8553"/>
                      <a:pt x="2960" y="8581"/>
                      <a:pt x="2921" y="8585"/>
                    </a:cubicBezTo>
                    <a:lnTo>
                      <a:pt x="264" y="8864"/>
                    </a:lnTo>
                    <a:lnTo>
                      <a:pt x="254" y="8771"/>
                    </a:lnTo>
                    <a:lnTo>
                      <a:pt x="348" y="8777"/>
                    </a:lnTo>
                    <a:lnTo>
                      <a:pt x="188" y="11658"/>
                    </a:lnTo>
                    <a:lnTo>
                      <a:pt x="94" y="11653"/>
                    </a:lnTo>
                    <a:lnTo>
                      <a:pt x="114" y="11562"/>
                    </a:lnTo>
                    <a:lnTo>
                      <a:pt x="2828" y="12153"/>
                    </a:lnTo>
                    <a:cubicBezTo>
                      <a:pt x="2864" y="12161"/>
                      <a:pt x="2892" y="12190"/>
                      <a:pt x="2900" y="12226"/>
                    </a:cubicBezTo>
                    <a:cubicBezTo>
                      <a:pt x="3053" y="12959"/>
                      <a:pt x="3306" y="13660"/>
                      <a:pt x="3646" y="14309"/>
                    </a:cubicBezTo>
                    <a:cubicBezTo>
                      <a:pt x="3664" y="14344"/>
                      <a:pt x="3659" y="14385"/>
                      <a:pt x="3634" y="14415"/>
                    </a:cubicBezTo>
                    <a:lnTo>
                      <a:pt x="1772" y="16551"/>
                    </a:lnTo>
                    <a:lnTo>
                      <a:pt x="1701" y="16490"/>
                    </a:lnTo>
                    <a:lnTo>
                      <a:pt x="1773" y="16430"/>
                    </a:lnTo>
                    <a:lnTo>
                      <a:pt x="3626" y="18647"/>
                    </a:lnTo>
                    <a:lnTo>
                      <a:pt x="3554" y="18707"/>
                    </a:lnTo>
                    <a:lnTo>
                      <a:pt x="3507" y="18626"/>
                    </a:lnTo>
                    <a:lnTo>
                      <a:pt x="6014" y="17141"/>
                    </a:lnTo>
                    <a:cubicBezTo>
                      <a:pt x="6046" y="17123"/>
                      <a:pt x="6087" y="17124"/>
                      <a:pt x="6118" y="17146"/>
                    </a:cubicBezTo>
                    <a:cubicBezTo>
                      <a:pt x="6751" y="17598"/>
                      <a:pt x="7455" y="17963"/>
                      <a:pt x="8212" y="18220"/>
                    </a:cubicBezTo>
                    <a:cubicBezTo>
                      <a:pt x="8248" y="18232"/>
                      <a:pt x="8274" y="18264"/>
                      <a:pt x="8276" y="18302"/>
                    </a:cubicBezTo>
                    <a:lnTo>
                      <a:pt x="8476" y="21230"/>
                    </a:lnTo>
                    <a:lnTo>
                      <a:pt x="8382" y="21236"/>
                    </a:lnTo>
                    <a:lnTo>
                      <a:pt x="8390" y="21142"/>
                    </a:lnTo>
                    <a:lnTo>
                      <a:pt x="11271" y="21407"/>
                    </a:lnTo>
                    <a:lnTo>
                      <a:pt x="11262" y="21501"/>
                    </a:lnTo>
                    <a:lnTo>
                      <a:pt x="11171" y="21477"/>
                    </a:lnTo>
                    <a:lnTo>
                      <a:pt x="11904" y="18634"/>
                    </a:lnTo>
                    <a:cubicBezTo>
                      <a:pt x="11913" y="18598"/>
                      <a:pt x="11944" y="18570"/>
                      <a:pt x="11981" y="18565"/>
                    </a:cubicBezTo>
                    <a:cubicBezTo>
                      <a:pt x="12783" y="18449"/>
                      <a:pt x="13549" y="18215"/>
                      <a:pt x="14262" y="17879"/>
                    </a:cubicBezTo>
                    <a:cubicBezTo>
                      <a:pt x="14296" y="17863"/>
                      <a:pt x="14336" y="17869"/>
                      <a:pt x="14364" y="17893"/>
                    </a:cubicBezTo>
                    <a:lnTo>
                      <a:pt x="16565" y="19802"/>
                    </a:lnTo>
                    <a:lnTo>
                      <a:pt x="16503" y="19873"/>
                    </a:lnTo>
                    <a:lnTo>
                      <a:pt x="16443" y="19801"/>
                    </a:lnTo>
                    <a:lnTo>
                      <a:pt x="18664" y="17952"/>
                    </a:lnTo>
                    <a:lnTo>
                      <a:pt x="18724" y="18024"/>
                    </a:lnTo>
                    <a:lnTo>
                      <a:pt x="18643" y="18071"/>
                    </a:lnTo>
                    <a:lnTo>
                      <a:pt x="17196" y="15637"/>
                    </a:lnTo>
                    <a:cubicBezTo>
                      <a:pt x="17176" y="15603"/>
                      <a:pt x="17178" y="15562"/>
                      <a:pt x="17202" y="15531"/>
                    </a:cubicBezTo>
                    <a:cubicBezTo>
                      <a:pt x="17767" y="14807"/>
                      <a:pt x="18212" y="13982"/>
                      <a:pt x="18505" y="13082"/>
                    </a:cubicBezTo>
                    <a:cubicBezTo>
                      <a:pt x="18517" y="13047"/>
                      <a:pt x="18548" y="13022"/>
                      <a:pt x="18585" y="13018"/>
                    </a:cubicBezTo>
                    <a:moveTo>
                      <a:pt x="18605" y="13205"/>
                    </a:moveTo>
                    <a:lnTo>
                      <a:pt x="18595" y="13112"/>
                    </a:lnTo>
                    <a:lnTo>
                      <a:pt x="18684" y="13141"/>
                    </a:lnTo>
                    <a:cubicBezTo>
                      <a:pt x="18384" y="14061"/>
                      <a:pt x="17929" y="14905"/>
                      <a:pt x="17351" y="15646"/>
                    </a:cubicBezTo>
                    <a:lnTo>
                      <a:pt x="17277" y="15589"/>
                    </a:lnTo>
                    <a:lnTo>
                      <a:pt x="17358" y="15541"/>
                    </a:lnTo>
                    <a:lnTo>
                      <a:pt x="18805" y="17976"/>
                    </a:lnTo>
                    <a:cubicBezTo>
                      <a:pt x="18828" y="18015"/>
                      <a:pt x="18820" y="18067"/>
                      <a:pt x="18784" y="18096"/>
                    </a:cubicBezTo>
                    <a:lnTo>
                      <a:pt x="16563" y="19945"/>
                    </a:lnTo>
                    <a:cubicBezTo>
                      <a:pt x="16527" y="19975"/>
                      <a:pt x="16476" y="19974"/>
                      <a:pt x="16441" y="19944"/>
                    </a:cubicBezTo>
                    <a:lnTo>
                      <a:pt x="14240" y="18036"/>
                    </a:lnTo>
                    <a:lnTo>
                      <a:pt x="14302" y="17965"/>
                    </a:lnTo>
                    <a:lnTo>
                      <a:pt x="14342" y="18049"/>
                    </a:lnTo>
                    <a:cubicBezTo>
                      <a:pt x="13612" y="18393"/>
                      <a:pt x="12827" y="18633"/>
                      <a:pt x="12008" y="18751"/>
                    </a:cubicBezTo>
                    <a:lnTo>
                      <a:pt x="11994" y="18658"/>
                    </a:lnTo>
                    <a:lnTo>
                      <a:pt x="12085" y="18681"/>
                    </a:lnTo>
                    <a:lnTo>
                      <a:pt x="11352" y="21523"/>
                    </a:lnTo>
                    <a:cubicBezTo>
                      <a:pt x="11341" y="21567"/>
                      <a:pt x="11299" y="21597"/>
                      <a:pt x="11252" y="21593"/>
                    </a:cubicBezTo>
                    <a:lnTo>
                      <a:pt x="8372" y="21328"/>
                    </a:lnTo>
                    <a:cubicBezTo>
                      <a:pt x="8326" y="21324"/>
                      <a:pt x="8290" y="21288"/>
                      <a:pt x="8287" y="21241"/>
                    </a:cubicBezTo>
                    <a:lnTo>
                      <a:pt x="8087" y="18313"/>
                    </a:lnTo>
                    <a:lnTo>
                      <a:pt x="8181" y="18307"/>
                    </a:lnTo>
                    <a:lnTo>
                      <a:pt x="8151" y="18397"/>
                    </a:lnTo>
                    <a:cubicBezTo>
                      <a:pt x="7375" y="18134"/>
                      <a:pt x="6655" y="17761"/>
                      <a:pt x="6007" y="17298"/>
                    </a:cubicBezTo>
                    <a:lnTo>
                      <a:pt x="6062" y="17222"/>
                    </a:lnTo>
                    <a:lnTo>
                      <a:pt x="6109" y="17303"/>
                    </a:lnTo>
                    <a:lnTo>
                      <a:pt x="3601" y="18787"/>
                    </a:lnTo>
                    <a:cubicBezTo>
                      <a:pt x="3562" y="18810"/>
                      <a:pt x="3510" y="18802"/>
                      <a:pt x="3481" y="18767"/>
                    </a:cubicBezTo>
                    <a:lnTo>
                      <a:pt x="1627" y="16550"/>
                    </a:lnTo>
                    <a:cubicBezTo>
                      <a:pt x="1598" y="16514"/>
                      <a:pt x="1599" y="16463"/>
                      <a:pt x="1629" y="16428"/>
                    </a:cubicBezTo>
                    <a:lnTo>
                      <a:pt x="3491" y="14291"/>
                    </a:lnTo>
                    <a:lnTo>
                      <a:pt x="3563" y="14352"/>
                    </a:lnTo>
                    <a:lnTo>
                      <a:pt x="3479" y="14395"/>
                    </a:lnTo>
                    <a:cubicBezTo>
                      <a:pt x="3131" y="13730"/>
                      <a:pt x="2872" y="13013"/>
                      <a:pt x="2716" y="12262"/>
                    </a:cubicBezTo>
                    <a:lnTo>
                      <a:pt x="2807" y="12243"/>
                    </a:lnTo>
                    <a:lnTo>
                      <a:pt x="2788" y="12335"/>
                    </a:lnTo>
                    <a:lnTo>
                      <a:pt x="74" y="11743"/>
                    </a:lnTo>
                    <a:cubicBezTo>
                      <a:pt x="28" y="11733"/>
                      <a:pt x="-3" y="11692"/>
                      <a:pt x="0" y="11646"/>
                    </a:cubicBezTo>
                    <a:lnTo>
                      <a:pt x="160" y="8764"/>
                    </a:lnTo>
                    <a:cubicBezTo>
                      <a:pt x="162" y="8718"/>
                      <a:pt x="198" y="8681"/>
                      <a:pt x="244" y="8676"/>
                    </a:cubicBezTo>
                    <a:lnTo>
                      <a:pt x="2901" y="8397"/>
                    </a:lnTo>
                    <a:lnTo>
                      <a:pt x="2911" y="8491"/>
                    </a:lnTo>
                    <a:lnTo>
                      <a:pt x="2820" y="8466"/>
                    </a:lnTo>
                    <a:cubicBezTo>
                      <a:pt x="3084" y="7465"/>
                      <a:pt x="3530" y="6545"/>
                      <a:pt x="4116" y="5738"/>
                    </a:cubicBezTo>
                    <a:lnTo>
                      <a:pt x="4192" y="5793"/>
                    </a:lnTo>
                    <a:lnTo>
                      <a:pt x="4111" y="5841"/>
                    </a:lnTo>
                    <a:lnTo>
                      <a:pt x="2790" y="3619"/>
                    </a:lnTo>
                    <a:cubicBezTo>
                      <a:pt x="2766" y="3579"/>
                      <a:pt x="2775" y="3528"/>
                      <a:pt x="2810" y="3499"/>
                    </a:cubicBezTo>
                    <a:lnTo>
                      <a:pt x="5032" y="1650"/>
                    </a:lnTo>
                    <a:cubicBezTo>
                      <a:pt x="5067" y="1621"/>
                      <a:pt x="5119" y="1621"/>
                      <a:pt x="5154" y="1652"/>
                    </a:cubicBezTo>
                    <a:lnTo>
                      <a:pt x="7053" y="3298"/>
                    </a:lnTo>
                    <a:lnTo>
                      <a:pt x="6992" y="3369"/>
                    </a:lnTo>
                    <a:lnTo>
                      <a:pt x="6948" y="3286"/>
                    </a:lnTo>
                    <a:cubicBezTo>
                      <a:pt x="7794" y="2838"/>
                      <a:pt x="8724" y="2533"/>
                      <a:pt x="9702" y="2401"/>
                    </a:cubicBezTo>
                    <a:lnTo>
                      <a:pt x="9715" y="2495"/>
                    </a:lnTo>
                    <a:lnTo>
                      <a:pt x="9624" y="2471"/>
                    </a:lnTo>
                    <a:lnTo>
                      <a:pt x="10243" y="71"/>
                    </a:lnTo>
                    <a:cubicBezTo>
                      <a:pt x="10254" y="27"/>
                      <a:pt x="10297" y="-3"/>
                      <a:pt x="10343" y="1"/>
                    </a:cubicBezTo>
                    <a:lnTo>
                      <a:pt x="13223" y="266"/>
                    </a:lnTo>
                    <a:cubicBezTo>
                      <a:pt x="13270" y="270"/>
                      <a:pt x="13305" y="306"/>
                      <a:pt x="13308" y="353"/>
                    </a:cubicBezTo>
                    <a:lnTo>
                      <a:pt x="13477" y="2824"/>
                    </a:lnTo>
                    <a:lnTo>
                      <a:pt x="13383" y="2830"/>
                    </a:lnTo>
                    <a:lnTo>
                      <a:pt x="13413" y="2741"/>
                    </a:lnTo>
                    <a:cubicBezTo>
                      <a:pt x="14341" y="3046"/>
                      <a:pt x="15191" y="3509"/>
                      <a:pt x="15936" y="4095"/>
                    </a:cubicBezTo>
                    <a:lnTo>
                      <a:pt x="15878" y="4168"/>
                    </a:lnTo>
                    <a:lnTo>
                      <a:pt x="15830" y="4087"/>
                    </a:lnTo>
                    <a:lnTo>
                      <a:pt x="17993" y="2806"/>
                    </a:lnTo>
                    <a:cubicBezTo>
                      <a:pt x="18033" y="2783"/>
                      <a:pt x="18084" y="2791"/>
                      <a:pt x="18114" y="2827"/>
                    </a:cubicBezTo>
                    <a:lnTo>
                      <a:pt x="19967" y="5043"/>
                    </a:lnTo>
                    <a:cubicBezTo>
                      <a:pt x="19997" y="5078"/>
                      <a:pt x="19996" y="5130"/>
                      <a:pt x="19966" y="5165"/>
                    </a:cubicBezTo>
                    <a:lnTo>
                      <a:pt x="18266" y="7117"/>
                    </a:lnTo>
                    <a:lnTo>
                      <a:pt x="18194" y="7056"/>
                    </a:lnTo>
                    <a:lnTo>
                      <a:pt x="18279" y="7015"/>
                    </a:lnTo>
                    <a:cubicBezTo>
                      <a:pt x="18632" y="7748"/>
                      <a:pt x="18878" y="8538"/>
                      <a:pt x="19001" y="9364"/>
                    </a:cubicBezTo>
                    <a:lnTo>
                      <a:pt x="18908" y="9377"/>
                    </a:lnTo>
                    <a:lnTo>
                      <a:pt x="18928" y="9286"/>
                    </a:lnTo>
                    <a:lnTo>
                      <a:pt x="21520" y="9851"/>
                    </a:lnTo>
                    <a:cubicBezTo>
                      <a:pt x="21566" y="9861"/>
                      <a:pt x="21597" y="9902"/>
                      <a:pt x="21594" y="9948"/>
                    </a:cubicBezTo>
                    <a:lnTo>
                      <a:pt x="21434" y="12830"/>
                    </a:lnTo>
                    <a:cubicBezTo>
                      <a:pt x="21432" y="12876"/>
                      <a:pt x="21396" y="12913"/>
                      <a:pt x="21350" y="12918"/>
                    </a:cubicBezTo>
                    <a:lnTo>
                      <a:pt x="18604" y="13206"/>
                    </a:lnTo>
                    <a:close/>
                    <a:moveTo>
                      <a:pt x="10162" y="17679"/>
                    </a:moveTo>
                    <a:cubicBezTo>
                      <a:pt x="6353" y="17328"/>
                      <a:pt x="3549" y="13964"/>
                      <a:pt x="3900" y="10163"/>
                    </a:cubicBezTo>
                    <a:cubicBezTo>
                      <a:pt x="4251" y="6363"/>
                      <a:pt x="7624" y="3566"/>
                      <a:pt x="11433" y="3916"/>
                    </a:cubicBezTo>
                    <a:lnTo>
                      <a:pt x="11425" y="4010"/>
                    </a:lnTo>
                    <a:lnTo>
                      <a:pt x="11433" y="3916"/>
                    </a:lnTo>
                    <a:cubicBezTo>
                      <a:pt x="15242" y="4266"/>
                      <a:pt x="18045" y="7631"/>
                      <a:pt x="17695" y="11431"/>
                    </a:cubicBezTo>
                    <a:cubicBezTo>
                      <a:pt x="17343" y="15232"/>
                      <a:pt x="13971" y="18029"/>
                      <a:pt x="10162" y="17679"/>
                    </a:cubicBezTo>
                    <a:lnTo>
                      <a:pt x="10170" y="17585"/>
                    </a:lnTo>
                    <a:lnTo>
                      <a:pt x="10162" y="17679"/>
                    </a:lnTo>
                    <a:moveTo>
                      <a:pt x="10179" y="17492"/>
                    </a:moveTo>
                    <a:cubicBezTo>
                      <a:pt x="13885" y="17832"/>
                      <a:pt x="17165" y="15111"/>
                      <a:pt x="17507" y="11415"/>
                    </a:cubicBezTo>
                    <a:lnTo>
                      <a:pt x="17601" y="11423"/>
                    </a:lnTo>
                    <a:lnTo>
                      <a:pt x="17507" y="11415"/>
                    </a:lnTo>
                    <a:cubicBezTo>
                      <a:pt x="17848" y="7717"/>
                      <a:pt x="15121" y="4444"/>
                      <a:pt x="11415" y="4104"/>
                    </a:cubicBezTo>
                    <a:cubicBezTo>
                      <a:pt x="7710" y="3763"/>
                      <a:pt x="4429" y="6484"/>
                      <a:pt x="4088" y="10182"/>
                    </a:cubicBezTo>
                    <a:lnTo>
                      <a:pt x="3993" y="10173"/>
                    </a:lnTo>
                    <a:lnTo>
                      <a:pt x="4088" y="10182"/>
                    </a:lnTo>
                    <a:cubicBezTo>
                      <a:pt x="3746" y="13878"/>
                      <a:pt x="6473" y="17152"/>
                      <a:pt x="10179" y="17492"/>
                    </a:cubicBezTo>
                    <a:close/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04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086" y="1331228"/>
              <a:ext cx="1863425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Picture 10" descr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1527" y="2329125"/>
              <a:ext cx="1732565" cy="1721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Picture 11" descr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9357" y="6505522"/>
              <a:ext cx="1908874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Picture 12" descr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0123" y="8558723"/>
              <a:ext cx="1772799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Picture 13" descr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86963" y="7150349"/>
              <a:ext cx="1791385" cy="1858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icture 14" descr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0087" y="3994235"/>
              <a:ext cx="1720528" cy="1735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TextBox 15"/>
            <p:cNvSpPr txBox="1"/>
            <p:nvPr/>
          </p:nvSpPr>
          <p:spPr>
            <a:xfrm>
              <a:off x="4650480" y="5343463"/>
              <a:ext cx="1899288" cy="735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000"/>
                </a:lnSpc>
                <a:defRPr sz="4300" spc="-34">
                  <a:solidFill>
                    <a:srgbClr val="004AAD"/>
                  </a:solidFill>
                  <a:latin typeface="Hussar Bold"/>
                  <a:ea typeface="Hussar Bold"/>
                  <a:cs typeface="Hussar Bold"/>
                  <a:sym typeface="Hussar Bold"/>
                </a:defRPr>
              </a:lvl1pPr>
            </a:lstStyle>
            <a:p>
              <a:r>
                <a:t>P.C.M.</a:t>
              </a:r>
            </a:p>
          </p:txBody>
        </p:sp>
      </p:grpSp>
      <p:sp>
        <p:nvSpPr>
          <p:cNvPr id="212" name="TextBox 16"/>
          <p:cNvSpPr txBox="1"/>
          <p:nvPr/>
        </p:nvSpPr>
        <p:spPr>
          <a:xfrm>
            <a:off x="6288696" y="268604"/>
            <a:ext cx="3785867" cy="61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rPr dirty="0"/>
              <a:t>1.</a:t>
            </a:r>
          </a:p>
          <a:p>
            <a: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rPr lang="it-IT" dirty="0"/>
              <a:t>PROGRAMMAZIONE INDICATIVA</a:t>
            </a:r>
            <a:endParaRPr dirty="0"/>
          </a:p>
        </p:txBody>
      </p:sp>
      <p:sp>
        <p:nvSpPr>
          <p:cNvPr id="213" name="TextBox 17"/>
          <p:cNvSpPr txBox="1"/>
          <p:nvPr/>
        </p:nvSpPr>
        <p:spPr>
          <a:xfrm>
            <a:off x="10358473" y="1165212"/>
            <a:ext cx="2775483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2.</a:t>
            </a:r>
          </a:p>
          <a:p>
            <a: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IDENTIFICAZIONE</a:t>
            </a:r>
          </a:p>
        </p:txBody>
      </p:sp>
      <p:sp>
        <p:nvSpPr>
          <p:cNvPr id="214" name="TextBox 18"/>
          <p:cNvSpPr txBox="1"/>
          <p:nvPr/>
        </p:nvSpPr>
        <p:spPr>
          <a:xfrm>
            <a:off x="11670255" y="5427069"/>
            <a:ext cx="2061860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3.</a:t>
            </a:r>
          </a:p>
          <a:p>
            <a: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FORMULAZIONE</a:t>
            </a:r>
          </a:p>
        </p:txBody>
      </p:sp>
      <p:sp>
        <p:nvSpPr>
          <p:cNvPr id="215" name="TextBox 19"/>
          <p:cNvSpPr txBox="1"/>
          <p:nvPr/>
        </p:nvSpPr>
        <p:spPr>
          <a:xfrm>
            <a:off x="8784094" y="7609000"/>
            <a:ext cx="1966481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4.</a:t>
            </a:r>
          </a:p>
          <a:p>
            <a: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FINANZIAMENTO</a:t>
            </a:r>
          </a:p>
        </p:txBody>
      </p:sp>
      <p:sp>
        <p:nvSpPr>
          <p:cNvPr id="216" name="TextBox 20"/>
          <p:cNvSpPr txBox="1"/>
          <p:nvPr/>
        </p:nvSpPr>
        <p:spPr>
          <a:xfrm>
            <a:off x="4863427" y="6009999"/>
            <a:ext cx="2258377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5.</a:t>
            </a:r>
          </a:p>
          <a:p>
            <a: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IMPLEMENTAZIONE</a:t>
            </a:r>
          </a:p>
        </p:txBody>
      </p:sp>
      <p:sp>
        <p:nvSpPr>
          <p:cNvPr id="217" name="TextBox 21"/>
          <p:cNvSpPr txBox="1"/>
          <p:nvPr/>
        </p:nvSpPr>
        <p:spPr>
          <a:xfrm>
            <a:off x="3794226" y="2952012"/>
            <a:ext cx="1630612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6.</a:t>
            </a:r>
          </a:p>
          <a:p>
            <a: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VALUTAZIONE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utoShape 2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2" name="Group 3"/>
          <p:cNvGrpSpPr/>
          <p:nvPr/>
        </p:nvGrpSpPr>
        <p:grpSpPr>
          <a:xfrm>
            <a:off x="3282791" y="-346066"/>
            <a:ext cx="10997411" cy="10979131"/>
            <a:chOff x="0" y="0"/>
            <a:chExt cx="10997410" cy="10979129"/>
          </a:xfrm>
        </p:grpSpPr>
        <p:pic>
          <p:nvPicPr>
            <p:cNvPr id="220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908304">
              <a:off x="1659987" y="1544116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59489">
              <a:off x="1930019" y="1854170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4" name="Group 6"/>
            <p:cNvGrpSpPr/>
            <p:nvPr/>
          </p:nvGrpSpPr>
          <p:grpSpPr>
            <a:xfrm>
              <a:off x="3337749" y="3553097"/>
              <a:ext cx="4322398" cy="4322524"/>
              <a:chOff x="0" y="0"/>
              <a:chExt cx="4322396" cy="4322522"/>
            </a:xfrm>
          </p:grpSpPr>
          <p:sp>
            <p:nvSpPr>
              <p:cNvPr id="222" name="Freeform 7"/>
              <p:cNvSpPr/>
              <p:nvPr/>
            </p:nvSpPr>
            <p:spPr>
              <a:xfrm rot="21239733">
                <a:off x="250584" y="242660"/>
                <a:ext cx="3879119" cy="388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67" y="13137"/>
                    </a:moveTo>
                    <a:lnTo>
                      <a:pt x="21439" y="12846"/>
                    </a:lnTo>
                    <a:lnTo>
                      <a:pt x="21600" y="9938"/>
                    </a:lnTo>
                    <a:lnTo>
                      <a:pt x="18984" y="9367"/>
                    </a:lnTo>
                    <a:cubicBezTo>
                      <a:pt x="18861" y="8543"/>
                      <a:pt x="18615" y="7756"/>
                      <a:pt x="18264" y="7025"/>
                    </a:cubicBezTo>
                    <a:lnTo>
                      <a:pt x="19979" y="5057"/>
                    </a:lnTo>
                    <a:lnTo>
                      <a:pt x="18109" y="2820"/>
                    </a:lnTo>
                    <a:lnTo>
                      <a:pt x="15925" y="4112"/>
                    </a:lnTo>
                    <a:cubicBezTo>
                      <a:pt x="15183" y="3528"/>
                      <a:pt x="14335" y="3066"/>
                      <a:pt x="13409" y="2762"/>
                    </a:cubicBezTo>
                    <a:lnTo>
                      <a:pt x="13238" y="267"/>
                    </a:lnTo>
                    <a:lnTo>
                      <a:pt x="10332" y="0"/>
                    </a:lnTo>
                    <a:lnTo>
                      <a:pt x="9708" y="2422"/>
                    </a:lnTo>
                    <a:cubicBezTo>
                      <a:pt x="8732" y="2554"/>
                      <a:pt x="7805" y="2858"/>
                      <a:pt x="6960" y="3304"/>
                    </a:cubicBezTo>
                    <a:lnTo>
                      <a:pt x="5043" y="1642"/>
                    </a:lnTo>
                    <a:lnTo>
                      <a:pt x="2802" y="3508"/>
                    </a:lnTo>
                    <a:lnTo>
                      <a:pt x="4136" y="5752"/>
                    </a:lnTo>
                    <a:cubicBezTo>
                      <a:pt x="3550" y="6558"/>
                      <a:pt x="3106" y="7475"/>
                      <a:pt x="2842" y="8474"/>
                    </a:cubicBezTo>
                    <a:lnTo>
                      <a:pt x="161" y="8755"/>
                    </a:lnTo>
                    <a:lnTo>
                      <a:pt x="0" y="11663"/>
                    </a:lnTo>
                    <a:lnTo>
                      <a:pt x="2739" y="12260"/>
                    </a:lnTo>
                    <a:cubicBezTo>
                      <a:pt x="2895" y="13009"/>
                      <a:pt x="3153" y="13724"/>
                      <a:pt x="3501" y="14387"/>
                    </a:cubicBezTo>
                    <a:lnTo>
                      <a:pt x="1622" y="16545"/>
                    </a:lnTo>
                    <a:lnTo>
                      <a:pt x="3492" y="18781"/>
                    </a:lnTo>
                    <a:lnTo>
                      <a:pt x="6023" y="17283"/>
                    </a:lnTo>
                    <a:cubicBezTo>
                      <a:pt x="6669" y="17745"/>
                      <a:pt x="7387" y="18117"/>
                      <a:pt x="8161" y="18379"/>
                    </a:cubicBezTo>
                    <a:lnTo>
                      <a:pt x="8363" y="21334"/>
                    </a:lnTo>
                    <a:lnTo>
                      <a:pt x="11269" y="21600"/>
                    </a:lnTo>
                    <a:lnTo>
                      <a:pt x="12008" y="18732"/>
                    </a:lnTo>
                    <a:cubicBezTo>
                      <a:pt x="12826" y="18615"/>
                      <a:pt x="13609" y="18375"/>
                      <a:pt x="14336" y="18033"/>
                    </a:cubicBezTo>
                    <a:lnTo>
                      <a:pt x="16556" y="19958"/>
                    </a:lnTo>
                    <a:lnTo>
                      <a:pt x="18797" y="18093"/>
                    </a:lnTo>
                    <a:lnTo>
                      <a:pt x="17336" y="15636"/>
                    </a:lnTo>
                    <a:cubicBezTo>
                      <a:pt x="17913" y="14897"/>
                      <a:pt x="18367" y="14054"/>
                      <a:pt x="18666" y="13137"/>
                    </a:cubicBezTo>
                    <a:moveTo>
                      <a:pt x="10168" y="17650"/>
                    </a:moveTo>
                    <a:cubicBezTo>
                      <a:pt x="6376" y="17302"/>
                      <a:pt x="3586" y="13953"/>
                      <a:pt x="3935" y="10170"/>
                    </a:cubicBezTo>
                    <a:cubicBezTo>
                      <a:pt x="4285" y="6387"/>
                      <a:pt x="7641" y="3602"/>
                      <a:pt x="11432" y="3951"/>
                    </a:cubicBezTo>
                    <a:cubicBezTo>
                      <a:pt x="15224" y="4300"/>
                      <a:pt x="18014" y="7649"/>
                      <a:pt x="17665" y="11432"/>
                    </a:cubicBezTo>
                    <a:cubicBezTo>
                      <a:pt x="17316" y="15215"/>
                      <a:pt x="13959" y="17999"/>
                      <a:pt x="10168" y="17650"/>
                    </a:cubicBezTo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Freeform 8"/>
              <p:cNvSpPr/>
              <p:nvPr/>
            </p:nvSpPr>
            <p:spPr>
              <a:xfrm rot="21239733">
                <a:off x="194389" y="193903"/>
                <a:ext cx="3912998" cy="3921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3" extrusionOk="0">
                    <a:moveTo>
                      <a:pt x="18585" y="13019"/>
                    </a:moveTo>
                    <a:lnTo>
                      <a:pt x="21331" y="12730"/>
                    </a:lnTo>
                    <a:lnTo>
                      <a:pt x="21341" y="12824"/>
                    </a:lnTo>
                    <a:lnTo>
                      <a:pt x="21247" y="12818"/>
                    </a:lnTo>
                    <a:lnTo>
                      <a:pt x="21407" y="9936"/>
                    </a:lnTo>
                    <a:lnTo>
                      <a:pt x="21501" y="9942"/>
                    </a:lnTo>
                    <a:lnTo>
                      <a:pt x="21481" y="10033"/>
                    </a:lnTo>
                    <a:lnTo>
                      <a:pt x="18888" y="9468"/>
                    </a:lnTo>
                    <a:cubicBezTo>
                      <a:pt x="18850" y="9460"/>
                      <a:pt x="18821" y="9429"/>
                      <a:pt x="18815" y="9390"/>
                    </a:cubicBezTo>
                    <a:cubicBezTo>
                      <a:pt x="18696" y="8584"/>
                      <a:pt x="18455" y="7812"/>
                      <a:pt x="18110" y="7095"/>
                    </a:cubicBezTo>
                    <a:cubicBezTo>
                      <a:pt x="18094" y="7061"/>
                      <a:pt x="18100" y="7021"/>
                      <a:pt x="18124" y="6993"/>
                    </a:cubicBezTo>
                    <a:lnTo>
                      <a:pt x="19823" y="5043"/>
                    </a:lnTo>
                    <a:lnTo>
                      <a:pt x="19895" y="5105"/>
                    </a:lnTo>
                    <a:lnTo>
                      <a:pt x="19822" y="5165"/>
                    </a:lnTo>
                    <a:lnTo>
                      <a:pt x="17969" y="2949"/>
                    </a:lnTo>
                    <a:lnTo>
                      <a:pt x="18041" y="2889"/>
                    </a:lnTo>
                    <a:lnTo>
                      <a:pt x="18089" y="2970"/>
                    </a:lnTo>
                    <a:lnTo>
                      <a:pt x="15925" y="4251"/>
                    </a:lnTo>
                    <a:cubicBezTo>
                      <a:pt x="15892" y="4270"/>
                      <a:pt x="15849" y="4267"/>
                      <a:pt x="15819" y="4244"/>
                    </a:cubicBezTo>
                    <a:cubicBezTo>
                      <a:pt x="15092" y="3671"/>
                      <a:pt x="14261" y="3219"/>
                      <a:pt x="13354" y="2921"/>
                    </a:cubicBezTo>
                    <a:cubicBezTo>
                      <a:pt x="13317" y="2909"/>
                      <a:pt x="13292" y="2877"/>
                      <a:pt x="13289" y="2839"/>
                    </a:cubicBezTo>
                    <a:lnTo>
                      <a:pt x="13120" y="366"/>
                    </a:lnTo>
                    <a:lnTo>
                      <a:pt x="13214" y="360"/>
                    </a:lnTo>
                    <a:lnTo>
                      <a:pt x="13206" y="454"/>
                    </a:lnTo>
                    <a:lnTo>
                      <a:pt x="10326" y="189"/>
                    </a:lnTo>
                    <a:lnTo>
                      <a:pt x="10334" y="95"/>
                    </a:lnTo>
                    <a:lnTo>
                      <a:pt x="10425" y="119"/>
                    </a:lnTo>
                    <a:lnTo>
                      <a:pt x="9806" y="2519"/>
                    </a:lnTo>
                    <a:cubicBezTo>
                      <a:pt x="9796" y="2556"/>
                      <a:pt x="9765" y="2583"/>
                      <a:pt x="9727" y="2588"/>
                    </a:cubicBezTo>
                    <a:cubicBezTo>
                      <a:pt x="8772" y="2718"/>
                      <a:pt x="7863" y="3015"/>
                      <a:pt x="7036" y="3453"/>
                    </a:cubicBezTo>
                    <a:cubicBezTo>
                      <a:pt x="7002" y="3471"/>
                      <a:pt x="6959" y="3467"/>
                      <a:pt x="6930" y="3441"/>
                    </a:cubicBezTo>
                    <a:lnTo>
                      <a:pt x="5030" y="1793"/>
                    </a:lnTo>
                    <a:lnTo>
                      <a:pt x="5092" y="1722"/>
                    </a:lnTo>
                    <a:lnTo>
                      <a:pt x="5152" y="1794"/>
                    </a:lnTo>
                    <a:lnTo>
                      <a:pt x="2931" y="3643"/>
                    </a:lnTo>
                    <a:lnTo>
                      <a:pt x="2870" y="3571"/>
                    </a:lnTo>
                    <a:lnTo>
                      <a:pt x="2952" y="3523"/>
                    </a:lnTo>
                    <a:lnTo>
                      <a:pt x="4274" y="5746"/>
                    </a:lnTo>
                    <a:cubicBezTo>
                      <a:pt x="4293" y="5779"/>
                      <a:pt x="4292" y="5819"/>
                      <a:pt x="4270" y="5849"/>
                    </a:cubicBezTo>
                    <a:cubicBezTo>
                      <a:pt x="3696" y="6638"/>
                      <a:pt x="3261" y="7537"/>
                      <a:pt x="3002" y="8515"/>
                    </a:cubicBezTo>
                    <a:cubicBezTo>
                      <a:pt x="2992" y="8553"/>
                      <a:pt x="2960" y="8581"/>
                      <a:pt x="2921" y="8585"/>
                    </a:cubicBezTo>
                    <a:lnTo>
                      <a:pt x="264" y="8864"/>
                    </a:lnTo>
                    <a:lnTo>
                      <a:pt x="254" y="8771"/>
                    </a:lnTo>
                    <a:lnTo>
                      <a:pt x="348" y="8777"/>
                    </a:lnTo>
                    <a:lnTo>
                      <a:pt x="188" y="11658"/>
                    </a:lnTo>
                    <a:lnTo>
                      <a:pt x="94" y="11653"/>
                    </a:lnTo>
                    <a:lnTo>
                      <a:pt x="114" y="11562"/>
                    </a:lnTo>
                    <a:lnTo>
                      <a:pt x="2828" y="12153"/>
                    </a:lnTo>
                    <a:cubicBezTo>
                      <a:pt x="2864" y="12161"/>
                      <a:pt x="2892" y="12190"/>
                      <a:pt x="2900" y="12226"/>
                    </a:cubicBezTo>
                    <a:cubicBezTo>
                      <a:pt x="3053" y="12959"/>
                      <a:pt x="3306" y="13660"/>
                      <a:pt x="3646" y="14309"/>
                    </a:cubicBezTo>
                    <a:cubicBezTo>
                      <a:pt x="3664" y="14344"/>
                      <a:pt x="3659" y="14385"/>
                      <a:pt x="3634" y="14415"/>
                    </a:cubicBezTo>
                    <a:lnTo>
                      <a:pt x="1772" y="16551"/>
                    </a:lnTo>
                    <a:lnTo>
                      <a:pt x="1701" y="16490"/>
                    </a:lnTo>
                    <a:lnTo>
                      <a:pt x="1773" y="16430"/>
                    </a:lnTo>
                    <a:lnTo>
                      <a:pt x="3626" y="18647"/>
                    </a:lnTo>
                    <a:lnTo>
                      <a:pt x="3554" y="18707"/>
                    </a:lnTo>
                    <a:lnTo>
                      <a:pt x="3507" y="18626"/>
                    </a:lnTo>
                    <a:lnTo>
                      <a:pt x="6014" y="17141"/>
                    </a:lnTo>
                    <a:cubicBezTo>
                      <a:pt x="6046" y="17123"/>
                      <a:pt x="6087" y="17124"/>
                      <a:pt x="6118" y="17146"/>
                    </a:cubicBezTo>
                    <a:cubicBezTo>
                      <a:pt x="6751" y="17598"/>
                      <a:pt x="7455" y="17963"/>
                      <a:pt x="8212" y="18220"/>
                    </a:cubicBezTo>
                    <a:cubicBezTo>
                      <a:pt x="8248" y="18232"/>
                      <a:pt x="8274" y="18264"/>
                      <a:pt x="8276" y="18302"/>
                    </a:cubicBezTo>
                    <a:lnTo>
                      <a:pt x="8476" y="21230"/>
                    </a:lnTo>
                    <a:lnTo>
                      <a:pt x="8382" y="21236"/>
                    </a:lnTo>
                    <a:lnTo>
                      <a:pt x="8390" y="21142"/>
                    </a:lnTo>
                    <a:lnTo>
                      <a:pt x="11271" y="21407"/>
                    </a:lnTo>
                    <a:lnTo>
                      <a:pt x="11262" y="21501"/>
                    </a:lnTo>
                    <a:lnTo>
                      <a:pt x="11171" y="21477"/>
                    </a:lnTo>
                    <a:lnTo>
                      <a:pt x="11904" y="18634"/>
                    </a:lnTo>
                    <a:cubicBezTo>
                      <a:pt x="11913" y="18598"/>
                      <a:pt x="11944" y="18570"/>
                      <a:pt x="11981" y="18565"/>
                    </a:cubicBezTo>
                    <a:cubicBezTo>
                      <a:pt x="12783" y="18449"/>
                      <a:pt x="13549" y="18215"/>
                      <a:pt x="14262" y="17879"/>
                    </a:cubicBezTo>
                    <a:cubicBezTo>
                      <a:pt x="14296" y="17863"/>
                      <a:pt x="14336" y="17869"/>
                      <a:pt x="14364" y="17893"/>
                    </a:cubicBezTo>
                    <a:lnTo>
                      <a:pt x="16565" y="19802"/>
                    </a:lnTo>
                    <a:lnTo>
                      <a:pt x="16503" y="19873"/>
                    </a:lnTo>
                    <a:lnTo>
                      <a:pt x="16443" y="19801"/>
                    </a:lnTo>
                    <a:lnTo>
                      <a:pt x="18664" y="17952"/>
                    </a:lnTo>
                    <a:lnTo>
                      <a:pt x="18724" y="18024"/>
                    </a:lnTo>
                    <a:lnTo>
                      <a:pt x="18643" y="18071"/>
                    </a:lnTo>
                    <a:lnTo>
                      <a:pt x="17196" y="15637"/>
                    </a:lnTo>
                    <a:cubicBezTo>
                      <a:pt x="17176" y="15603"/>
                      <a:pt x="17178" y="15562"/>
                      <a:pt x="17202" y="15531"/>
                    </a:cubicBezTo>
                    <a:cubicBezTo>
                      <a:pt x="17767" y="14807"/>
                      <a:pt x="18212" y="13982"/>
                      <a:pt x="18505" y="13082"/>
                    </a:cubicBezTo>
                    <a:cubicBezTo>
                      <a:pt x="18517" y="13047"/>
                      <a:pt x="18548" y="13022"/>
                      <a:pt x="18585" y="13018"/>
                    </a:cubicBezTo>
                    <a:moveTo>
                      <a:pt x="18605" y="13205"/>
                    </a:moveTo>
                    <a:lnTo>
                      <a:pt x="18595" y="13112"/>
                    </a:lnTo>
                    <a:lnTo>
                      <a:pt x="18684" y="13141"/>
                    </a:lnTo>
                    <a:cubicBezTo>
                      <a:pt x="18384" y="14061"/>
                      <a:pt x="17929" y="14905"/>
                      <a:pt x="17351" y="15646"/>
                    </a:cubicBezTo>
                    <a:lnTo>
                      <a:pt x="17277" y="15589"/>
                    </a:lnTo>
                    <a:lnTo>
                      <a:pt x="17358" y="15541"/>
                    </a:lnTo>
                    <a:lnTo>
                      <a:pt x="18805" y="17976"/>
                    </a:lnTo>
                    <a:cubicBezTo>
                      <a:pt x="18828" y="18015"/>
                      <a:pt x="18820" y="18067"/>
                      <a:pt x="18784" y="18096"/>
                    </a:cubicBezTo>
                    <a:lnTo>
                      <a:pt x="16563" y="19945"/>
                    </a:lnTo>
                    <a:cubicBezTo>
                      <a:pt x="16527" y="19975"/>
                      <a:pt x="16476" y="19974"/>
                      <a:pt x="16441" y="19944"/>
                    </a:cubicBezTo>
                    <a:lnTo>
                      <a:pt x="14240" y="18036"/>
                    </a:lnTo>
                    <a:lnTo>
                      <a:pt x="14302" y="17965"/>
                    </a:lnTo>
                    <a:lnTo>
                      <a:pt x="14342" y="18049"/>
                    </a:lnTo>
                    <a:cubicBezTo>
                      <a:pt x="13612" y="18393"/>
                      <a:pt x="12827" y="18633"/>
                      <a:pt x="12008" y="18751"/>
                    </a:cubicBezTo>
                    <a:lnTo>
                      <a:pt x="11994" y="18658"/>
                    </a:lnTo>
                    <a:lnTo>
                      <a:pt x="12085" y="18681"/>
                    </a:lnTo>
                    <a:lnTo>
                      <a:pt x="11352" y="21523"/>
                    </a:lnTo>
                    <a:cubicBezTo>
                      <a:pt x="11341" y="21567"/>
                      <a:pt x="11299" y="21597"/>
                      <a:pt x="11252" y="21593"/>
                    </a:cubicBezTo>
                    <a:lnTo>
                      <a:pt x="8372" y="21328"/>
                    </a:lnTo>
                    <a:cubicBezTo>
                      <a:pt x="8326" y="21324"/>
                      <a:pt x="8290" y="21288"/>
                      <a:pt x="8287" y="21241"/>
                    </a:cubicBezTo>
                    <a:lnTo>
                      <a:pt x="8087" y="18313"/>
                    </a:lnTo>
                    <a:lnTo>
                      <a:pt x="8181" y="18307"/>
                    </a:lnTo>
                    <a:lnTo>
                      <a:pt x="8151" y="18397"/>
                    </a:lnTo>
                    <a:cubicBezTo>
                      <a:pt x="7375" y="18134"/>
                      <a:pt x="6655" y="17761"/>
                      <a:pt x="6007" y="17298"/>
                    </a:cubicBezTo>
                    <a:lnTo>
                      <a:pt x="6062" y="17222"/>
                    </a:lnTo>
                    <a:lnTo>
                      <a:pt x="6109" y="17303"/>
                    </a:lnTo>
                    <a:lnTo>
                      <a:pt x="3601" y="18787"/>
                    </a:lnTo>
                    <a:cubicBezTo>
                      <a:pt x="3562" y="18810"/>
                      <a:pt x="3510" y="18802"/>
                      <a:pt x="3481" y="18767"/>
                    </a:cubicBezTo>
                    <a:lnTo>
                      <a:pt x="1627" y="16550"/>
                    </a:lnTo>
                    <a:cubicBezTo>
                      <a:pt x="1598" y="16514"/>
                      <a:pt x="1599" y="16463"/>
                      <a:pt x="1629" y="16428"/>
                    </a:cubicBezTo>
                    <a:lnTo>
                      <a:pt x="3491" y="14291"/>
                    </a:lnTo>
                    <a:lnTo>
                      <a:pt x="3563" y="14352"/>
                    </a:lnTo>
                    <a:lnTo>
                      <a:pt x="3479" y="14395"/>
                    </a:lnTo>
                    <a:cubicBezTo>
                      <a:pt x="3131" y="13730"/>
                      <a:pt x="2872" y="13013"/>
                      <a:pt x="2716" y="12262"/>
                    </a:cubicBezTo>
                    <a:lnTo>
                      <a:pt x="2807" y="12243"/>
                    </a:lnTo>
                    <a:lnTo>
                      <a:pt x="2788" y="12335"/>
                    </a:lnTo>
                    <a:lnTo>
                      <a:pt x="74" y="11743"/>
                    </a:lnTo>
                    <a:cubicBezTo>
                      <a:pt x="28" y="11733"/>
                      <a:pt x="-3" y="11692"/>
                      <a:pt x="0" y="11646"/>
                    </a:cubicBezTo>
                    <a:lnTo>
                      <a:pt x="160" y="8764"/>
                    </a:lnTo>
                    <a:cubicBezTo>
                      <a:pt x="162" y="8718"/>
                      <a:pt x="198" y="8681"/>
                      <a:pt x="244" y="8676"/>
                    </a:cubicBezTo>
                    <a:lnTo>
                      <a:pt x="2901" y="8397"/>
                    </a:lnTo>
                    <a:lnTo>
                      <a:pt x="2911" y="8491"/>
                    </a:lnTo>
                    <a:lnTo>
                      <a:pt x="2820" y="8466"/>
                    </a:lnTo>
                    <a:cubicBezTo>
                      <a:pt x="3084" y="7465"/>
                      <a:pt x="3530" y="6545"/>
                      <a:pt x="4116" y="5738"/>
                    </a:cubicBezTo>
                    <a:lnTo>
                      <a:pt x="4192" y="5793"/>
                    </a:lnTo>
                    <a:lnTo>
                      <a:pt x="4111" y="5841"/>
                    </a:lnTo>
                    <a:lnTo>
                      <a:pt x="2790" y="3619"/>
                    </a:lnTo>
                    <a:cubicBezTo>
                      <a:pt x="2766" y="3579"/>
                      <a:pt x="2775" y="3528"/>
                      <a:pt x="2810" y="3499"/>
                    </a:cubicBezTo>
                    <a:lnTo>
                      <a:pt x="5032" y="1650"/>
                    </a:lnTo>
                    <a:cubicBezTo>
                      <a:pt x="5067" y="1621"/>
                      <a:pt x="5119" y="1621"/>
                      <a:pt x="5154" y="1652"/>
                    </a:cubicBezTo>
                    <a:lnTo>
                      <a:pt x="7053" y="3298"/>
                    </a:lnTo>
                    <a:lnTo>
                      <a:pt x="6992" y="3369"/>
                    </a:lnTo>
                    <a:lnTo>
                      <a:pt x="6948" y="3286"/>
                    </a:lnTo>
                    <a:cubicBezTo>
                      <a:pt x="7794" y="2838"/>
                      <a:pt x="8724" y="2533"/>
                      <a:pt x="9702" y="2401"/>
                    </a:cubicBezTo>
                    <a:lnTo>
                      <a:pt x="9715" y="2495"/>
                    </a:lnTo>
                    <a:lnTo>
                      <a:pt x="9624" y="2471"/>
                    </a:lnTo>
                    <a:lnTo>
                      <a:pt x="10243" y="71"/>
                    </a:lnTo>
                    <a:cubicBezTo>
                      <a:pt x="10254" y="27"/>
                      <a:pt x="10297" y="-3"/>
                      <a:pt x="10343" y="1"/>
                    </a:cubicBezTo>
                    <a:lnTo>
                      <a:pt x="13223" y="266"/>
                    </a:lnTo>
                    <a:cubicBezTo>
                      <a:pt x="13270" y="270"/>
                      <a:pt x="13305" y="306"/>
                      <a:pt x="13308" y="353"/>
                    </a:cubicBezTo>
                    <a:lnTo>
                      <a:pt x="13477" y="2824"/>
                    </a:lnTo>
                    <a:lnTo>
                      <a:pt x="13383" y="2830"/>
                    </a:lnTo>
                    <a:lnTo>
                      <a:pt x="13413" y="2741"/>
                    </a:lnTo>
                    <a:cubicBezTo>
                      <a:pt x="14341" y="3046"/>
                      <a:pt x="15191" y="3509"/>
                      <a:pt x="15936" y="4095"/>
                    </a:cubicBezTo>
                    <a:lnTo>
                      <a:pt x="15878" y="4168"/>
                    </a:lnTo>
                    <a:lnTo>
                      <a:pt x="15830" y="4087"/>
                    </a:lnTo>
                    <a:lnTo>
                      <a:pt x="17993" y="2806"/>
                    </a:lnTo>
                    <a:cubicBezTo>
                      <a:pt x="18033" y="2783"/>
                      <a:pt x="18084" y="2791"/>
                      <a:pt x="18114" y="2827"/>
                    </a:cubicBezTo>
                    <a:lnTo>
                      <a:pt x="19967" y="5043"/>
                    </a:lnTo>
                    <a:cubicBezTo>
                      <a:pt x="19997" y="5078"/>
                      <a:pt x="19996" y="5130"/>
                      <a:pt x="19966" y="5165"/>
                    </a:cubicBezTo>
                    <a:lnTo>
                      <a:pt x="18266" y="7117"/>
                    </a:lnTo>
                    <a:lnTo>
                      <a:pt x="18194" y="7056"/>
                    </a:lnTo>
                    <a:lnTo>
                      <a:pt x="18279" y="7015"/>
                    </a:lnTo>
                    <a:cubicBezTo>
                      <a:pt x="18632" y="7748"/>
                      <a:pt x="18878" y="8538"/>
                      <a:pt x="19001" y="9364"/>
                    </a:cubicBezTo>
                    <a:lnTo>
                      <a:pt x="18908" y="9377"/>
                    </a:lnTo>
                    <a:lnTo>
                      <a:pt x="18928" y="9286"/>
                    </a:lnTo>
                    <a:lnTo>
                      <a:pt x="21520" y="9851"/>
                    </a:lnTo>
                    <a:cubicBezTo>
                      <a:pt x="21566" y="9861"/>
                      <a:pt x="21597" y="9902"/>
                      <a:pt x="21594" y="9948"/>
                    </a:cubicBezTo>
                    <a:lnTo>
                      <a:pt x="21434" y="12830"/>
                    </a:lnTo>
                    <a:cubicBezTo>
                      <a:pt x="21432" y="12876"/>
                      <a:pt x="21396" y="12913"/>
                      <a:pt x="21350" y="12918"/>
                    </a:cubicBezTo>
                    <a:lnTo>
                      <a:pt x="18604" y="13206"/>
                    </a:lnTo>
                    <a:close/>
                    <a:moveTo>
                      <a:pt x="10162" y="17679"/>
                    </a:moveTo>
                    <a:cubicBezTo>
                      <a:pt x="6353" y="17328"/>
                      <a:pt x="3549" y="13964"/>
                      <a:pt x="3900" y="10163"/>
                    </a:cubicBezTo>
                    <a:cubicBezTo>
                      <a:pt x="4251" y="6363"/>
                      <a:pt x="7624" y="3566"/>
                      <a:pt x="11433" y="3916"/>
                    </a:cubicBezTo>
                    <a:lnTo>
                      <a:pt x="11425" y="4010"/>
                    </a:lnTo>
                    <a:lnTo>
                      <a:pt x="11433" y="3916"/>
                    </a:lnTo>
                    <a:cubicBezTo>
                      <a:pt x="15242" y="4266"/>
                      <a:pt x="18045" y="7631"/>
                      <a:pt x="17695" y="11431"/>
                    </a:cubicBezTo>
                    <a:cubicBezTo>
                      <a:pt x="17343" y="15232"/>
                      <a:pt x="13971" y="18029"/>
                      <a:pt x="10162" y="17679"/>
                    </a:cubicBezTo>
                    <a:lnTo>
                      <a:pt x="10170" y="17585"/>
                    </a:lnTo>
                    <a:lnTo>
                      <a:pt x="10162" y="17679"/>
                    </a:lnTo>
                    <a:moveTo>
                      <a:pt x="10179" y="17492"/>
                    </a:moveTo>
                    <a:cubicBezTo>
                      <a:pt x="13885" y="17832"/>
                      <a:pt x="17165" y="15111"/>
                      <a:pt x="17507" y="11415"/>
                    </a:cubicBezTo>
                    <a:lnTo>
                      <a:pt x="17601" y="11423"/>
                    </a:lnTo>
                    <a:lnTo>
                      <a:pt x="17507" y="11415"/>
                    </a:lnTo>
                    <a:cubicBezTo>
                      <a:pt x="17848" y="7717"/>
                      <a:pt x="15121" y="4444"/>
                      <a:pt x="11415" y="4104"/>
                    </a:cubicBezTo>
                    <a:cubicBezTo>
                      <a:pt x="7710" y="3763"/>
                      <a:pt x="4429" y="6484"/>
                      <a:pt x="4088" y="10182"/>
                    </a:cubicBezTo>
                    <a:lnTo>
                      <a:pt x="3993" y="10173"/>
                    </a:lnTo>
                    <a:lnTo>
                      <a:pt x="4088" y="10182"/>
                    </a:lnTo>
                    <a:cubicBezTo>
                      <a:pt x="3746" y="13878"/>
                      <a:pt x="6473" y="17152"/>
                      <a:pt x="10179" y="17492"/>
                    </a:cubicBezTo>
                    <a:close/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25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086" y="1331228"/>
              <a:ext cx="1863425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Picture 10" descr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1528" y="2329125"/>
              <a:ext cx="1732564" cy="1721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Picture 11" descr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9357" y="6505522"/>
              <a:ext cx="1908874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Picture 12" descr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0123" y="8558723"/>
              <a:ext cx="1772799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Picture 13" descr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86963" y="7150349"/>
              <a:ext cx="1791385" cy="1858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Picture 14" descr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0087" y="3994235"/>
              <a:ext cx="1720528" cy="1735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TextBox 15"/>
            <p:cNvSpPr txBox="1"/>
            <p:nvPr/>
          </p:nvSpPr>
          <p:spPr>
            <a:xfrm>
              <a:off x="4650480" y="5343463"/>
              <a:ext cx="1899288" cy="735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000"/>
                </a:lnSpc>
                <a:defRPr sz="4300" spc="-34">
                  <a:solidFill>
                    <a:srgbClr val="004AAD"/>
                  </a:solidFill>
                  <a:latin typeface="Hussar Bold"/>
                  <a:ea typeface="Hussar Bold"/>
                  <a:cs typeface="Hussar Bold"/>
                  <a:sym typeface="Hussar Bold"/>
                </a:defRPr>
              </a:lvl1pPr>
            </a:lstStyle>
            <a:p>
              <a:r>
                <a:t>P.C.M.</a:t>
              </a:r>
            </a:p>
          </p:txBody>
        </p:sp>
      </p:grpSp>
      <p:sp>
        <p:nvSpPr>
          <p:cNvPr id="233" name="TextBox 16"/>
          <p:cNvSpPr txBox="1"/>
          <p:nvPr/>
        </p:nvSpPr>
        <p:spPr>
          <a:xfrm>
            <a:off x="6288695" y="268604"/>
            <a:ext cx="3785868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rPr dirty="0"/>
              <a:t>1.</a:t>
            </a:r>
          </a:p>
          <a:p>
            <a: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rPr lang="it-IT" dirty="0"/>
              <a:t>PROGRAMMAZIONE INDICATIVA</a:t>
            </a:r>
          </a:p>
        </p:txBody>
      </p:sp>
      <p:sp>
        <p:nvSpPr>
          <p:cNvPr id="234" name="TextBox 17"/>
          <p:cNvSpPr txBox="1"/>
          <p:nvPr/>
        </p:nvSpPr>
        <p:spPr>
          <a:xfrm>
            <a:off x="10358473" y="1165212"/>
            <a:ext cx="2775483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2.</a:t>
            </a:r>
          </a:p>
          <a:p>
            <a: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IDENTIFICAZIONE</a:t>
            </a:r>
          </a:p>
        </p:txBody>
      </p:sp>
      <p:sp>
        <p:nvSpPr>
          <p:cNvPr id="235" name="TextBox 18"/>
          <p:cNvSpPr txBox="1"/>
          <p:nvPr/>
        </p:nvSpPr>
        <p:spPr>
          <a:xfrm>
            <a:off x="11670255" y="5427069"/>
            <a:ext cx="2061860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3.</a:t>
            </a:r>
          </a:p>
          <a:p>
            <a: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FORMULAZIONE</a:t>
            </a:r>
          </a:p>
        </p:txBody>
      </p:sp>
      <p:sp>
        <p:nvSpPr>
          <p:cNvPr id="236" name="TextBox 19"/>
          <p:cNvSpPr txBox="1"/>
          <p:nvPr/>
        </p:nvSpPr>
        <p:spPr>
          <a:xfrm>
            <a:off x="8784094" y="7609000"/>
            <a:ext cx="1966481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4.</a:t>
            </a:r>
          </a:p>
          <a:p>
            <a: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FINANZIAMENTO</a:t>
            </a:r>
          </a:p>
        </p:txBody>
      </p:sp>
      <p:sp>
        <p:nvSpPr>
          <p:cNvPr id="237" name="TextBox 20"/>
          <p:cNvSpPr txBox="1"/>
          <p:nvPr/>
        </p:nvSpPr>
        <p:spPr>
          <a:xfrm>
            <a:off x="4863427" y="6009999"/>
            <a:ext cx="2258377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5.</a:t>
            </a:r>
          </a:p>
          <a:p>
            <a: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IMPLEMENTAZIONE</a:t>
            </a:r>
          </a:p>
        </p:txBody>
      </p:sp>
      <p:sp>
        <p:nvSpPr>
          <p:cNvPr id="238" name="TextBox 21"/>
          <p:cNvSpPr txBox="1"/>
          <p:nvPr/>
        </p:nvSpPr>
        <p:spPr>
          <a:xfrm>
            <a:off x="2201570" y="3290854"/>
            <a:ext cx="1630612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6.</a:t>
            </a:r>
          </a:p>
          <a:p>
            <a: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VALUTAZIONE</a:t>
            </a:r>
          </a:p>
        </p:txBody>
      </p:sp>
      <p:sp>
        <p:nvSpPr>
          <p:cNvPr id="239" name="TextBox 15"/>
          <p:cNvSpPr txBox="1"/>
          <p:nvPr/>
        </p:nvSpPr>
        <p:spPr>
          <a:xfrm>
            <a:off x="12953732" y="2212821"/>
            <a:ext cx="3514168" cy="96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F57C26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si concentra sulla definizione delle esigenze e sull’identificazione degli obiettivi e dei risultati del progetto.</a:t>
            </a:r>
          </a:p>
        </p:txBody>
      </p:sp>
      <p:sp>
        <p:nvSpPr>
          <p:cNvPr id="240" name="TextBox 17"/>
          <p:cNvSpPr txBox="1"/>
          <p:nvPr/>
        </p:nvSpPr>
        <p:spPr>
          <a:xfrm>
            <a:off x="13551689" y="5716629"/>
            <a:ext cx="4403888" cy="96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32ACE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Questa fase è quella della stesura della domanda nonché della pianificazione dei dettagli del progetto, inclusi ruoli e risorse.</a:t>
            </a:r>
          </a:p>
        </p:txBody>
      </p:sp>
      <p:sp>
        <p:nvSpPr>
          <p:cNvPr id="241" name="TextBox 19"/>
          <p:cNvSpPr txBox="1"/>
          <p:nvPr/>
        </p:nvSpPr>
        <p:spPr>
          <a:xfrm>
            <a:off x="2627735" y="1113142"/>
            <a:ext cx="4572865" cy="96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408D71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è fondamentale per avviare il processo e comporta una chiara consapevolezza di chi sono i partner e cosa hanno in comune.</a:t>
            </a:r>
          </a:p>
        </p:txBody>
      </p:sp>
      <p:sp>
        <p:nvSpPr>
          <p:cNvPr id="242" name="TextBox 21"/>
          <p:cNvSpPr txBox="1"/>
          <p:nvPr/>
        </p:nvSpPr>
        <p:spPr>
          <a:xfrm>
            <a:off x="10863684" y="8605635"/>
            <a:ext cx="5595723" cy="96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74C46D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è quella che intercorre tra la presentazione e l'avvio delle attività del progetto e comprende la valutazione da parte dell’organismo che approva il progetto.</a:t>
            </a:r>
          </a:p>
        </p:txBody>
      </p:sp>
      <p:sp>
        <p:nvSpPr>
          <p:cNvPr id="243" name="TextBox 23"/>
          <p:cNvSpPr txBox="1"/>
          <p:nvPr/>
        </p:nvSpPr>
        <p:spPr>
          <a:xfrm>
            <a:off x="693186" y="7511595"/>
            <a:ext cx="4647381" cy="121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DD2E44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riguarda l'esecuzione del progetto e comprende la definizione di tutti gli strumenti e i processi di gestione del progetto volti a garantire il raggiungimento degli obiettivi del progetto.</a:t>
            </a:r>
          </a:p>
        </p:txBody>
      </p:sp>
      <p:sp>
        <p:nvSpPr>
          <p:cNvPr id="244" name="TextBox 24"/>
          <p:cNvSpPr txBox="1"/>
          <p:nvPr/>
        </p:nvSpPr>
        <p:spPr>
          <a:xfrm>
            <a:off x="337564" y="4191719"/>
            <a:ext cx="3514168" cy="121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4657A0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si concentra sulla valutazione del progetto e sui risultati raggiunti. Questa fase può gettare le basi per ulteriori attività di sviluppo e follow-up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AutoShape 2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59" name="Group 3"/>
          <p:cNvGrpSpPr/>
          <p:nvPr/>
        </p:nvGrpSpPr>
        <p:grpSpPr>
          <a:xfrm>
            <a:off x="3282791" y="-346066"/>
            <a:ext cx="10997411" cy="10979131"/>
            <a:chOff x="0" y="0"/>
            <a:chExt cx="10997410" cy="10979129"/>
          </a:xfrm>
        </p:grpSpPr>
        <p:pic>
          <p:nvPicPr>
            <p:cNvPr id="247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908304">
              <a:off x="1659987" y="1544116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59489">
              <a:off x="1930019" y="1854170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1" name="Group 6"/>
            <p:cNvGrpSpPr/>
            <p:nvPr/>
          </p:nvGrpSpPr>
          <p:grpSpPr>
            <a:xfrm>
              <a:off x="3337749" y="3553097"/>
              <a:ext cx="4322398" cy="4322524"/>
              <a:chOff x="0" y="0"/>
              <a:chExt cx="4322396" cy="4322522"/>
            </a:xfrm>
          </p:grpSpPr>
          <p:sp>
            <p:nvSpPr>
              <p:cNvPr id="249" name="Freeform 7"/>
              <p:cNvSpPr/>
              <p:nvPr/>
            </p:nvSpPr>
            <p:spPr>
              <a:xfrm rot="21239733">
                <a:off x="250584" y="242660"/>
                <a:ext cx="3879119" cy="388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67" y="13137"/>
                    </a:moveTo>
                    <a:lnTo>
                      <a:pt x="21439" y="12846"/>
                    </a:lnTo>
                    <a:lnTo>
                      <a:pt x="21600" y="9938"/>
                    </a:lnTo>
                    <a:lnTo>
                      <a:pt x="18984" y="9367"/>
                    </a:lnTo>
                    <a:cubicBezTo>
                      <a:pt x="18861" y="8543"/>
                      <a:pt x="18615" y="7756"/>
                      <a:pt x="18264" y="7025"/>
                    </a:cubicBezTo>
                    <a:lnTo>
                      <a:pt x="19979" y="5057"/>
                    </a:lnTo>
                    <a:lnTo>
                      <a:pt x="18109" y="2820"/>
                    </a:lnTo>
                    <a:lnTo>
                      <a:pt x="15925" y="4112"/>
                    </a:lnTo>
                    <a:cubicBezTo>
                      <a:pt x="15183" y="3528"/>
                      <a:pt x="14335" y="3066"/>
                      <a:pt x="13409" y="2762"/>
                    </a:cubicBezTo>
                    <a:lnTo>
                      <a:pt x="13238" y="267"/>
                    </a:lnTo>
                    <a:lnTo>
                      <a:pt x="10332" y="0"/>
                    </a:lnTo>
                    <a:lnTo>
                      <a:pt x="9708" y="2422"/>
                    </a:lnTo>
                    <a:cubicBezTo>
                      <a:pt x="8732" y="2554"/>
                      <a:pt x="7805" y="2858"/>
                      <a:pt x="6960" y="3304"/>
                    </a:cubicBezTo>
                    <a:lnTo>
                      <a:pt x="5043" y="1642"/>
                    </a:lnTo>
                    <a:lnTo>
                      <a:pt x="2802" y="3508"/>
                    </a:lnTo>
                    <a:lnTo>
                      <a:pt x="4136" y="5752"/>
                    </a:lnTo>
                    <a:cubicBezTo>
                      <a:pt x="3550" y="6558"/>
                      <a:pt x="3106" y="7475"/>
                      <a:pt x="2842" y="8474"/>
                    </a:cubicBezTo>
                    <a:lnTo>
                      <a:pt x="161" y="8755"/>
                    </a:lnTo>
                    <a:lnTo>
                      <a:pt x="0" y="11663"/>
                    </a:lnTo>
                    <a:lnTo>
                      <a:pt x="2739" y="12260"/>
                    </a:lnTo>
                    <a:cubicBezTo>
                      <a:pt x="2895" y="13009"/>
                      <a:pt x="3153" y="13724"/>
                      <a:pt x="3501" y="14387"/>
                    </a:cubicBezTo>
                    <a:lnTo>
                      <a:pt x="1622" y="16545"/>
                    </a:lnTo>
                    <a:lnTo>
                      <a:pt x="3492" y="18781"/>
                    </a:lnTo>
                    <a:lnTo>
                      <a:pt x="6023" y="17283"/>
                    </a:lnTo>
                    <a:cubicBezTo>
                      <a:pt x="6669" y="17745"/>
                      <a:pt x="7387" y="18117"/>
                      <a:pt x="8161" y="18379"/>
                    </a:cubicBezTo>
                    <a:lnTo>
                      <a:pt x="8363" y="21334"/>
                    </a:lnTo>
                    <a:lnTo>
                      <a:pt x="11269" y="21600"/>
                    </a:lnTo>
                    <a:lnTo>
                      <a:pt x="12008" y="18732"/>
                    </a:lnTo>
                    <a:cubicBezTo>
                      <a:pt x="12826" y="18615"/>
                      <a:pt x="13609" y="18375"/>
                      <a:pt x="14336" y="18033"/>
                    </a:cubicBezTo>
                    <a:lnTo>
                      <a:pt x="16556" y="19958"/>
                    </a:lnTo>
                    <a:lnTo>
                      <a:pt x="18797" y="18093"/>
                    </a:lnTo>
                    <a:lnTo>
                      <a:pt x="17336" y="15636"/>
                    </a:lnTo>
                    <a:cubicBezTo>
                      <a:pt x="17913" y="14897"/>
                      <a:pt x="18367" y="14054"/>
                      <a:pt x="18666" y="13137"/>
                    </a:cubicBezTo>
                    <a:moveTo>
                      <a:pt x="10168" y="17650"/>
                    </a:moveTo>
                    <a:cubicBezTo>
                      <a:pt x="6376" y="17302"/>
                      <a:pt x="3586" y="13953"/>
                      <a:pt x="3935" y="10170"/>
                    </a:cubicBezTo>
                    <a:cubicBezTo>
                      <a:pt x="4285" y="6387"/>
                      <a:pt x="7641" y="3602"/>
                      <a:pt x="11432" y="3951"/>
                    </a:cubicBezTo>
                    <a:cubicBezTo>
                      <a:pt x="15224" y="4300"/>
                      <a:pt x="18014" y="7649"/>
                      <a:pt x="17665" y="11432"/>
                    </a:cubicBezTo>
                    <a:cubicBezTo>
                      <a:pt x="17316" y="15215"/>
                      <a:pt x="13959" y="17999"/>
                      <a:pt x="10168" y="17650"/>
                    </a:cubicBezTo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Freeform 8"/>
              <p:cNvSpPr/>
              <p:nvPr/>
            </p:nvSpPr>
            <p:spPr>
              <a:xfrm rot="21239733">
                <a:off x="194389" y="193903"/>
                <a:ext cx="3912998" cy="3921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3" extrusionOk="0">
                    <a:moveTo>
                      <a:pt x="18585" y="13019"/>
                    </a:moveTo>
                    <a:lnTo>
                      <a:pt x="21331" y="12730"/>
                    </a:lnTo>
                    <a:lnTo>
                      <a:pt x="21341" y="12824"/>
                    </a:lnTo>
                    <a:lnTo>
                      <a:pt x="21247" y="12818"/>
                    </a:lnTo>
                    <a:lnTo>
                      <a:pt x="21407" y="9936"/>
                    </a:lnTo>
                    <a:lnTo>
                      <a:pt x="21501" y="9942"/>
                    </a:lnTo>
                    <a:lnTo>
                      <a:pt x="21481" y="10033"/>
                    </a:lnTo>
                    <a:lnTo>
                      <a:pt x="18888" y="9468"/>
                    </a:lnTo>
                    <a:cubicBezTo>
                      <a:pt x="18850" y="9460"/>
                      <a:pt x="18821" y="9429"/>
                      <a:pt x="18815" y="9390"/>
                    </a:cubicBezTo>
                    <a:cubicBezTo>
                      <a:pt x="18696" y="8584"/>
                      <a:pt x="18455" y="7812"/>
                      <a:pt x="18110" y="7095"/>
                    </a:cubicBezTo>
                    <a:cubicBezTo>
                      <a:pt x="18094" y="7061"/>
                      <a:pt x="18100" y="7021"/>
                      <a:pt x="18124" y="6993"/>
                    </a:cubicBezTo>
                    <a:lnTo>
                      <a:pt x="19823" y="5043"/>
                    </a:lnTo>
                    <a:lnTo>
                      <a:pt x="19895" y="5105"/>
                    </a:lnTo>
                    <a:lnTo>
                      <a:pt x="19822" y="5165"/>
                    </a:lnTo>
                    <a:lnTo>
                      <a:pt x="17969" y="2949"/>
                    </a:lnTo>
                    <a:lnTo>
                      <a:pt x="18041" y="2889"/>
                    </a:lnTo>
                    <a:lnTo>
                      <a:pt x="18089" y="2970"/>
                    </a:lnTo>
                    <a:lnTo>
                      <a:pt x="15925" y="4251"/>
                    </a:lnTo>
                    <a:cubicBezTo>
                      <a:pt x="15892" y="4270"/>
                      <a:pt x="15849" y="4267"/>
                      <a:pt x="15819" y="4244"/>
                    </a:cubicBezTo>
                    <a:cubicBezTo>
                      <a:pt x="15092" y="3671"/>
                      <a:pt x="14261" y="3219"/>
                      <a:pt x="13354" y="2921"/>
                    </a:cubicBezTo>
                    <a:cubicBezTo>
                      <a:pt x="13317" y="2909"/>
                      <a:pt x="13292" y="2877"/>
                      <a:pt x="13289" y="2839"/>
                    </a:cubicBezTo>
                    <a:lnTo>
                      <a:pt x="13120" y="366"/>
                    </a:lnTo>
                    <a:lnTo>
                      <a:pt x="13214" y="360"/>
                    </a:lnTo>
                    <a:lnTo>
                      <a:pt x="13206" y="454"/>
                    </a:lnTo>
                    <a:lnTo>
                      <a:pt x="10326" y="189"/>
                    </a:lnTo>
                    <a:lnTo>
                      <a:pt x="10334" y="95"/>
                    </a:lnTo>
                    <a:lnTo>
                      <a:pt x="10425" y="119"/>
                    </a:lnTo>
                    <a:lnTo>
                      <a:pt x="9806" y="2519"/>
                    </a:lnTo>
                    <a:cubicBezTo>
                      <a:pt x="9796" y="2556"/>
                      <a:pt x="9765" y="2583"/>
                      <a:pt x="9727" y="2588"/>
                    </a:cubicBezTo>
                    <a:cubicBezTo>
                      <a:pt x="8772" y="2718"/>
                      <a:pt x="7863" y="3015"/>
                      <a:pt x="7036" y="3453"/>
                    </a:cubicBezTo>
                    <a:cubicBezTo>
                      <a:pt x="7002" y="3471"/>
                      <a:pt x="6959" y="3467"/>
                      <a:pt x="6930" y="3441"/>
                    </a:cubicBezTo>
                    <a:lnTo>
                      <a:pt x="5030" y="1793"/>
                    </a:lnTo>
                    <a:lnTo>
                      <a:pt x="5092" y="1722"/>
                    </a:lnTo>
                    <a:lnTo>
                      <a:pt x="5152" y="1794"/>
                    </a:lnTo>
                    <a:lnTo>
                      <a:pt x="2931" y="3643"/>
                    </a:lnTo>
                    <a:lnTo>
                      <a:pt x="2870" y="3571"/>
                    </a:lnTo>
                    <a:lnTo>
                      <a:pt x="2952" y="3523"/>
                    </a:lnTo>
                    <a:lnTo>
                      <a:pt x="4274" y="5746"/>
                    </a:lnTo>
                    <a:cubicBezTo>
                      <a:pt x="4293" y="5779"/>
                      <a:pt x="4292" y="5819"/>
                      <a:pt x="4270" y="5849"/>
                    </a:cubicBezTo>
                    <a:cubicBezTo>
                      <a:pt x="3696" y="6638"/>
                      <a:pt x="3261" y="7537"/>
                      <a:pt x="3002" y="8515"/>
                    </a:cubicBezTo>
                    <a:cubicBezTo>
                      <a:pt x="2992" y="8553"/>
                      <a:pt x="2960" y="8581"/>
                      <a:pt x="2921" y="8585"/>
                    </a:cubicBezTo>
                    <a:lnTo>
                      <a:pt x="264" y="8864"/>
                    </a:lnTo>
                    <a:lnTo>
                      <a:pt x="254" y="8771"/>
                    </a:lnTo>
                    <a:lnTo>
                      <a:pt x="348" y="8777"/>
                    </a:lnTo>
                    <a:lnTo>
                      <a:pt x="188" y="11658"/>
                    </a:lnTo>
                    <a:lnTo>
                      <a:pt x="94" y="11653"/>
                    </a:lnTo>
                    <a:lnTo>
                      <a:pt x="114" y="11562"/>
                    </a:lnTo>
                    <a:lnTo>
                      <a:pt x="2828" y="12153"/>
                    </a:lnTo>
                    <a:cubicBezTo>
                      <a:pt x="2864" y="12161"/>
                      <a:pt x="2892" y="12190"/>
                      <a:pt x="2900" y="12226"/>
                    </a:cubicBezTo>
                    <a:cubicBezTo>
                      <a:pt x="3053" y="12959"/>
                      <a:pt x="3306" y="13660"/>
                      <a:pt x="3646" y="14309"/>
                    </a:cubicBezTo>
                    <a:cubicBezTo>
                      <a:pt x="3664" y="14344"/>
                      <a:pt x="3659" y="14385"/>
                      <a:pt x="3634" y="14415"/>
                    </a:cubicBezTo>
                    <a:lnTo>
                      <a:pt x="1772" y="16551"/>
                    </a:lnTo>
                    <a:lnTo>
                      <a:pt x="1701" y="16490"/>
                    </a:lnTo>
                    <a:lnTo>
                      <a:pt x="1773" y="16430"/>
                    </a:lnTo>
                    <a:lnTo>
                      <a:pt x="3626" y="18647"/>
                    </a:lnTo>
                    <a:lnTo>
                      <a:pt x="3554" y="18707"/>
                    </a:lnTo>
                    <a:lnTo>
                      <a:pt x="3507" y="18626"/>
                    </a:lnTo>
                    <a:lnTo>
                      <a:pt x="6014" y="17141"/>
                    </a:lnTo>
                    <a:cubicBezTo>
                      <a:pt x="6046" y="17123"/>
                      <a:pt x="6087" y="17124"/>
                      <a:pt x="6118" y="17146"/>
                    </a:cubicBezTo>
                    <a:cubicBezTo>
                      <a:pt x="6751" y="17598"/>
                      <a:pt x="7455" y="17963"/>
                      <a:pt x="8212" y="18220"/>
                    </a:cubicBezTo>
                    <a:cubicBezTo>
                      <a:pt x="8248" y="18232"/>
                      <a:pt x="8274" y="18264"/>
                      <a:pt x="8276" y="18302"/>
                    </a:cubicBezTo>
                    <a:lnTo>
                      <a:pt x="8476" y="21230"/>
                    </a:lnTo>
                    <a:lnTo>
                      <a:pt x="8382" y="21236"/>
                    </a:lnTo>
                    <a:lnTo>
                      <a:pt x="8390" y="21142"/>
                    </a:lnTo>
                    <a:lnTo>
                      <a:pt x="11271" y="21407"/>
                    </a:lnTo>
                    <a:lnTo>
                      <a:pt x="11262" y="21501"/>
                    </a:lnTo>
                    <a:lnTo>
                      <a:pt x="11171" y="21477"/>
                    </a:lnTo>
                    <a:lnTo>
                      <a:pt x="11904" y="18634"/>
                    </a:lnTo>
                    <a:cubicBezTo>
                      <a:pt x="11913" y="18598"/>
                      <a:pt x="11944" y="18570"/>
                      <a:pt x="11981" y="18565"/>
                    </a:cubicBezTo>
                    <a:cubicBezTo>
                      <a:pt x="12783" y="18449"/>
                      <a:pt x="13549" y="18215"/>
                      <a:pt x="14262" y="17879"/>
                    </a:cubicBezTo>
                    <a:cubicBezTo>
                      <a:pt x="14296" y="17863"/>
                      <a:pt x="14336" y="17869"/>
                      <a:pt x="14364" y="17893"/>
                    </a:cubicBezTo>
                    <a:lnTo>
                      <a:pt x="16565" y="19802"/>
                    </a:lnTo>
                    <a:lnTo>
                      <a:pt x="16503" y="19873"/>
                    </a:lnTo>
                    <a:lnTo>
                      <a:pt x="16443" y="19801"/>
                    </a:lnTo>
                    <a:lnTo>
                      <a:pt x="18664" y="17952"/>
                    </a:lnTo>
                    <a:lnTo>
                      <a:pt x="18724" y="18024"/>
                    </a:lnTo>
                    <a:lnTo>
                      <a:pt x="18643" y="18071"/>
                    </a:lnTo>
                    <a:lnTo>
                      <a:pt x="17196" y="15637"/>
                    </a:lnTo>
                    <a:cubicBezTo>
                      <a:pt x="17176" y="15603"/>
                      <a:pt x="17178" y="15562"/>
                      <a:pt x="17202" y="15531"/>
                    </a:cubicBezTo>
                    <a:cubicBezTo>
                      <a:pt x="17767" y="14807"/>
                      <a:pt x="18212" y="13982"/>
                      <a:pt x="18505" y="13082"/>
                    </a:cubicBezTo>
                    <a:cubicBezTo>
                      <a:pt x="18517" y="13047"/>
                      <a:pt x="18548" y="13022"/>
                      <a:pt x="18585" y="13018"/>
                    </a:cubicBezTo>
                    <a:moveTo>
                      <a:pt x="18605" y="13205"/>
                    </a:moveTo>
                    <a:lnTo>
                      <a:pt x="18595" y="13112"/>
                    </a:lnTo>
                    <a:lnTo>
                      <a:pt x="18684" y="13141"/>
                    </a:lnTo>
                    <a:cubicBezTo>
                      <a:pt x="18384" y="14061"/>
                      <a:pt x="17929" y="14905"/>
                      <a:pt x="17351" y="15646"/>
                    </a:cubicBezTo>
                    <a:lnTo>
                      <a:pt x="17277" y="15589"/>
                    </a:lnTo>
                    <a:lnTo>
                      <a:pt x="17358" y="15541"/>
                    </a:lnTo>
                    <a:lnTo>
                      <a:pt x="18805" y="17976"/>
                    </a:lnTo>
                    <a:cubicBezTo>
                      <a:pt x="18828" y="18015"/>
                      <a:pt x="18820" y="18067"/>
                      <a:pt x="18784" y="18096"/>
                    </a:cubicBezTo>
                    <a:lnTo>
                      <a:pt x="16563" y="19945"/>
                    </a:lnTo>
                    <a:cubicBezTo>
                      <a:pt x="16527" y="19975"/>
                      <a:pt x="16476" y="19974"/>
                      <a:pt x="16441" y="19944"/>
                    </a:cubicBezTo>
                    <a:lnTo>
                      <a:pt x="14240" y="18036"/>
                    </a:lnTo>
                    <a:lnTo>
                      <a:pt x="14302" y="17965"/>
                    </a:lnTo>
                    <a:lnTo>
                      <a:pt x="14342" y="18049"/>
                    </a:lnTo>
                    <a:cubicBezTo>
                      <a:pt x="13612" y="18393"/>
                      <a:pt x="12827" y="18633"/>
                      <a:pt x="12008" y="18751"/>
                    </a:cubicBezTo>
                    <a:lnTo>
                      <a:pt x="11994" y="18658"/>
                    </a:lnTo>
                    <a:lnTo>
                      <a:pt x="12085" y="18681"/>
                    </a:lnTo>
                    <a:lnTo>
                      <a:pt x="11352" y="21523"/>
                    </a:lnTo>
                    <a:cubicBezTo>
                      <a:pt x="11341" y="21567"/>
                      <a:pt x="11299" y="21597"/>
                      <a:pt x="11252" y="21593"/>
                    </a:cubicBezTo>
                    <a:lnTo>
                      <a:pt x="8372" y="21328"/>
                    </a:lnTo>
                    <a:cubicBezTo>
                      <a:pt x="8326" y="21324"/>
                      <a:pt x="8290" y="21288"/>
                      <a:pt x="8287" y="21241"/>
                    </a:cubicBezTo>
                    <a:lnTo>
                      <a:pt x="8087" y="18313"/>
                    </a:lnTo>
                    <a:lnTo>
                      <a:pt x="8181" y="18307"/>
                    </a:lnTo>
                    <a:lnTo>
                      <a:pt x="8151" y="18397"/>
                    </a:lnTo>
                    <a:cubicBezTo>
                      <a:pt x="7375" y="18134"/>
                      <a:pt x="6655" y="17761"/>
                      <a:pt x="6007" y="17298"/>
                    </a:cubicBezTo>
                    <a:lnTo>
                      <a:pt x="6062" y="17222"/>
                    </a:lnTo>
                    <a:lnTo>
                      <a:pt x="6109" y="17303"/>
                    </a:lnTo>
                    <a:lnTo>
                      <a:pt x="3601" y="18787"/>
                    </a:lnTo>
                    <a:cubicBezTo>
                      <a:pt x="3562" y="18810"/>
                      <a:pt x="3510" y="18802"/>
                      <a:pt x="3481" y="18767"/>
                    </a:cubicBezTo>
                    <a:lnTo>
                      <a:pt x="1627" y="16550"/>
                    </a:lnTo>
                    <a:cubicBezTo>
                      <a:pt x="1598" y="16514"/>
                      <a:pt x="1599" y="16463"/>
                      <a:pt x="1629" y="16428"/>
                    </a:cubicBezTo>
                    <a:lnTo>
                      <a:pt x="3491" y="14291"/>
                    </a:lnTo>
                    <a:lnTo>
                      <a:pt x="3563" y="14352"/>
                    </a:lnTo>
                    <a:lnTo>
                      <a:pt x="3479" y="14395"/>
                    </a:lnTo>
                    <a:cubicBezTo>
                      <a:pt x="3131" y="13730"/>
                      <a:pt x="2872" y="13013"/>
                      <a:pt x="2716" y="12262"/>
                    </a:cubicBezTo>
                    <a:lnTo>
                      <a:pt x="2807" y="12243"/>
                    </a:lnTo>
                    <a:lnTo>
                      <a:pt x="2788" y="12335"/>
                    </a:lnTo>
                    <a:lnTo>
                      <a:pt x="74" y="11743"/>
                    </a:lnTo>
                    <a:cubicBezTo>
                      <a:pt x="28" y="11733"/>
                      <a:pt x="-3" y="11692"/>
                      <a:pt x="0" y="11646"/>
                    </a:cubicBezTo>
                    <a:lnTo>
                      <a:pt x="160" y="8764"/>
                    </a:lnTo>
                    <a:cubicBezTo>
                      <a:pt x="162" y="8718"/>
                      <a:pt x="198" y="8681"/>
                      <a:pt x="244" y="8676"/>
                    </a:cubicBezTo>
                    <a:lnTo>
                      <a:pt x="2901" y="8397"/>
                    </a:lnTo>
                    <a:lnTo>
                      <a:pt x="2911" y="8491"/>
                    </a:lnTo>
                    <a:lnTo>
                      <a:pt x="2820" y="8466"/>
                    </a:lnTo>
                    <a:cubicBezTo>
                      <a:pt x="3084" y="7465"/>
                      <a:pt x="3530" y="6545"/>
                      <a:pt x="4116" y="5738"/>
                    </a:cubicBezTo>
                    <a:lnTo>
                      <a:pt x="4192" y="5793"/>
                    </a:lnTo>
                    <a:lnTo>
                      <a:pt x="4111" y="5841"/>
                    </a:lnTo>
                    <a:lnTo>
                      <a:pt x="2790" y="3619"/>
                    </a:lnTo>
                    <a:cubicBezTo>
                      <a:pt x="2766" y="3579"/>
                      <a:pt x="2775" y="3528"/>
                      <a:pt x="2810" y="3499"/>
                    </a:cubicBezTo>
                    <a:lnTo>
                      <a:pt x="5032" y="1650"/>
                    </a:lnTo>
                    <a:cubicBezTo>
                      <a:pt x="5067" y="1621"/>
                      <a:pt x="5119" y="1621"/>
                      <a:pt x="5154" y="1652"/>
                    </a:cubicBezTo>
                    <a:lnTo>
                      <a:pt x="7053" y="3298"/>
                    </a:lnTo>
                    <a:lnTo>
                      <a:pt x="6992" y="3369"/>
                    </a:lnTo>
                    <a:lnTo>
                      <a:pt x="6948" y="3286"/>
                    </a:lnTo>
                    <a:cubicBezTo>
                      <a:pt x="7794" y="2838"/>
                      <a:pt x="8724" y="2533"/>
                      <a:pt x="9702" y="2401"/>
                    </a:cubicBezTo>
                    <a:lnTo>
                      <a:pt x="9715" y="2495"/>
                    </a:lnTo>
                    <a:lnTo>
                      <a:pt x="9624" y="2471"/>
                    </a:lnTo>
                    <a:lnTo>
                      <a:pt x="10243" y="71"/>
                    </a:lnTo>
                    <a:cubicBezTo>
                      <a:pt x="10254" y="27"/>
                      <a:pt x="10297" y="-3"/>
                      <a:pt x="10343" y="1"/>
                    </a:cubicBezTo>
                    <a:lnTo>
                      <a:pt x="13223" y="266"/>
                    </a:lnTo>
                    <a:cubicBezTo>
                      <a:pt x="13270" y="270"/>
                      <a:pt x="13305" y="306"/>
                      <a:pt x="13308" y="353"/>
                    </a:cubicBezTo>
                    <a:lnTo>
                      <a:pt x="13477" y="2824"/>
                    </a:lnTo>
                    <a:lnTo>
                      <a:pt x="13383" y="2830"/>
                    </a:lnTo>
                    <a:lnTo>
                      <a:pt x="13413" y="2741"/>
                    </a:lnTo>
                    <a:cubicBezTo>
                      <a:pt x="14341" y="3046"/>
                      <a:pt x="15191" y="3509"/>
                      <a:pt x="15936" y="4095"/>
                    </a:cubicBezTo>
                    <a:lnTo>
                      <a:pt x="15878" y="4168"/>
                    </a:lnTo>
                    <a:lnTo>
                      <a:pt x="15830" y="4087"/>
                    </a:lnTo>
                    <a:lnTo>
                      <a:pt x="17993" y="2806"/>
                    </a:lnTo>
                    <a:cubicBezTo>
                      <a:pt x="18033" y="2783"/>
                      <a:pt x="18084" y="2791"/>
                      <a:pt x="18114" y="2827"/>
                    </a:cubicBezTo>
                    <a:lnTo>
                      <a:pt x="19967" y="5043"/>
                    </a:lnTo>
                    <a:cubicBezTo>
                      <a:pt x="19997" y="5078"/>
                      <a:pt x="19996" y="5130"/>
                      <a:pt x="19966" y="5165"/>
                    </a:cubicBezTo>
                    <a:lnTo>
                      <a:pt x="18266" y="7117"/>
                    </a:lnTo>
                    <a:lnTo>
                      <a:pt x="18194" y="7056"/>
                    </a:lnTo>
                    <a:lnTo>
                      <a:pt x="18279" y="7015"/>
                    </a:lnTo>
                    <a:cubicBezTo>
                      <a:pt x="18632" y="7748"/>
                      <a:pt x="18878" y="8538"/>
                      <a:pt x="19001" y="9364"/>
                    </a:cubicBezTo>
                    <a:lnTo>
                      <a:pt x="18908" y="9377"/>
                    </a:lnTo>
                    <a:lnTo>
                      <a:pt x="18928" y="9286"/>
                    </a:lnTo>
                    <a:lnTo>
                      <a:pt x="21520" y="9851"/>
                    </a:lnTo>
                    <a:cubicBezTo>
                      <a:pt x="21566" y="9861"/>
                      <a:pt x="21597" y="9902"/>
                      <a:pt x="21594" y="9948"/>
                    </a:cubicBezTo>
                    <a:lnTo>
                      <a:pt x="21434" y="12830"/>
                    </a:lnTo>
                    <a:cubicBezTo>
                      <a:pt x="21432" y="12876"/>
                      <a:pt x="21396" y="12913"/>
                      <a:pt x="21350" y="12918"/>
                    </a:cubicBezTo>
                    <a:lnTo>
                      <a:pt x="18604" y="13206"/>
                    </a:lnTo>
                    <a:close/>
                    <a:moveTo>
                      <a:pt x="10162" y="17679"/>
                    </a:moveTo>
                    <a:cubicBezTo>
                      <a:pt x="6353" y="17328"/>
                      <a:pt x="3549" y="13964"/>
                      <a:pt x="3900" y="10163"/>
                    </a:cubicBezTo>
                    <a:cubicBezTo>
                      <a:pt x="4251" y="6363"/>
                      <a:pt x="7624" y="3566"/>
                      <a:pt x="11433" y="3916"/>
                    </a:cubicBezTo>
                    <a:lnTo>
                      <a:pt x="11425" y="4010"/>
                    </a:lnTo>
                    <a:lnTo>
                      <a:pt x="11433" y="3916"/>
                    </a:lnTo>
                    <a:cubicBezTo>
                      <a:pt x="15242" y="4266"/>
                      <a:pt x="18045" y="7631"/>
                      <a:pt x="17695" y="11431"/>
                    </a:cubicBezTo>
                    <a:cubicBezTo>
                      <a:pt x="17343" y="15232"/>
                      <a:pt x="13971" y="18029"/>
                      <a:pt x="10162" y="17679"/>
                    </a:cubicBezTo>
                    <a:lnTo>
                      <a:pt x="10170" y="17585"/>
                    </a:lnTo>
                    <a:lnTo>
                      <a:pt x="10162" y="17679"/>
                    </a:lnTo>
                    <a:moveTo>
                      <a:pt x="10179" y="17492"/>
                    </a:moveTo>
                    <a:cubicBezTo>
                      <a:pt x="13885" y="17832"/>
                      <a:pt x="17165" y="15111"/>
                      <a:pt x="17507" y="11415"/>
                    </a:cubicBezTo>
                    <a:lnTo>
                      <a:pt x="17601" y="11423"/>
                    </a:lnTo>
                    <a:lnTo>
                      <a:pt x="17507" y="11415"/>
                    </a:lnTo>
                    <a:cubicBezTo>
                      <a:pt x="17848" y="7717"/>
                      <a:pt x="15121" y="4444"/>
                      <a:pt x="11415" y="4104"/>
                    </a:cubicBezTo>
                    <a:cubicBezTo>
                      <a:pt x="7710" y="3763"/>
                      <a:pt x="4429" y="6484"/>
                      <a:pt x="4088" y="10182"/>
                    </a:cubicBezTo>
                    <a:lnTo>
                      <a:pt x="3993" y="10173"/>
                    </a:lnTo>
                    <a:lnTo>
                      <a:pt x="4088" y="10182"/>
                    </a:lnTo>
                    <a:cubicBezTo>
                      <a:pt x="3746" y="13878"/>
                      <a:pt x="6473" y="17152"/>
                      <a:pt x="10179" y="17492"/>
                    </a:cubicBezTo>
                    <a:close/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52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086" y="1331228"/>
              <a:ext cx="1863425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Picture 10" descr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1528" y="2329125"/>
              <a:ext cx="1732564" cy="1721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Picture 11" descr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9357" y="6505522"/>
              <a:ext cx="1908874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Picture 12" descr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0123" y="8558723"/>
              <a:ext cx="1772799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Picture 13" descr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86963" y="7150349"/>
              <a:ext cx="1791385" cy="1858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Picture 14" descr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0087" y="3994235"/>
              <a:ext cx="1720528" cy="1735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TextBox 15"/>
            <p:cNvSpPr txBox="1"/>
            <p:nvPr/>
          </p:nvSpPr>
          <p:spPr>
            <a:xfrm>
              <a:off x="4650480" y="5343463"/>
              <a:ext cx="1899288" cy="735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000"/>
                </a:lnSpc>
                <a:defRPr sz="4300" spc="-34">
                  <a:solidFill>
                    <a:srgbClr val="004AAD"/>
                  </a:solidFill>
                  <a:latin typeface="Hussar Bold"/>
                  <a:ea typeface="Hussar Bold"/>
                  <a:cs typeface="Hussar Bold"/>
                  <a:sym typeface="Hussar Bold"/>
                </a:defRPr>
              </a:lvl1pPr>
            </a:lstStyle>
            <a:p>
              <a:r>
                <a:t>P.C.M.</a:t>
              </a:r>
            </a:p>
          </p:txBody>
        </p:sp>
      </p:grpSp>
      <p:sp>
        <p:nvSpPr>
          <p:cNvPr id="260" name="TextBox 16"/>
          <p:cNvSpPr txBox="1"/>
          <p:nvPr/>
        </p:nvSpPr>
        <p:spPr>
          <a:xfrm>
            <a:off x="9209692" y="634591"/>
            <a:ext cx="4461766" cy="61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rPr dirty="0"/>
              <a:t>1. </a:t>
            </a:r>
            <a:r>
              <a:rPr lang="it-IT" dirty="0"/>
              <a:t>PROGRAMMAZIONE INDICATIVA</a:t>
            </a:r>
          </a:p>
          <a:p>
            <a:endParaRPr dirty="0"/>
          </a:p>
        </p:txBody>
      </p:sp>
      <p:sp>
        <p:nvSpPr>
          <p:cNvPr id="261" name="TextBox 17"/>
          <p:cNvSpPr txBox="1"/>
          <p:nvPr/>
        </p:nvSpPr>
        <p:spPr>
          <a:xfrm>
            <a:off x="12565661" y="2102013"/>
            <a:ext cx="2775483" cy="30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2. IDENTIFICAZIONE</a:t>
            </a:r>
          </a:p>
        </p:txBody>
      </p:sp>
      <p:sp>
        <p:nvSpPr>
          <p:cNvPr id="262" name="TextBox 18"/>
          <p:cNvSpPr txBox="1"/>
          <p:nvPr/>
        </p:nvSpPr>
        <p:spPr>
          <a:xfrm>
            <a:off x="13602155" y="5493704"/>
            <a:ext cx="2061860" cy="306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3.FORMULAZIONE</a:t>
            </a:r>
          </a:p>
        </p:txBody>
      </p:sp>
      <p:sp>
        <p:nvSpPr>
          <p:cNvPr id="263" name="TextBox 19"/>
          <p:cNvSpPr txBox="1"/>
          <p:nvPr/>
        </p:nvSpPr>
        <p:spPr>
          <a:xfrm>
            <a:off x="10757354" y="8885395"/>
            <a:ext cx="2914104" cy="306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4.FINANZIAMENTO</a:t>
            </a:r>
          </a:p>
        </p:txBody>
      </p:sp>
      <p:sp>
        <p:nvSpPr>
          <p:cNvPr id="264" name="TextBox 20"/>
          <p:cNvSpPr txBox="1"/>
          <p:nvPr/>
        </p:nvSpPr>
        <p:spPr>
          <a:xfrm>
            <a:off x="797315" y="7165081"/>
            <a:ext cx="2914103" cy="30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5.IMPLEMENTAZIONE</a:t>
            </a:r>
          </a:p>
        </p:txBody>
      </p:sp>
      <p:sp>
        <p:nvSpPr>
          <p:cNvPr id="265" name="TextBox 21"/>
          <p:cNvSpPr txBox="1"/>
          <p:nvPr/>
        </p:nvSpPr>
        <p:spPr>
          <a:xfrm>
            <a:off x="1581782" y="1943263"/>
            <a:ext cx="2561028" cy="30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6. VALUTAZIONE</a:t>
            </a:r>
          </a:p>
        </p:txBody>
      </p:sp>
      <p:sp>
        <p:nvSpPr>
          <p:cNvPr id="266" name="TextBox 15"/>
          <p:cNvSpPr txBox="1"/>
          <p:nvPr/>
        </p:nvSpPr>
        <p:spPr>
          <a:xfrm>
            <a:off x="12641179" y="2733736"/>
            <a:ext cx="3983813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F57C26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 è il bisogno da affrontare?</a:t>
            </a:r>
          </a:p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F57C26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Quale obiettivo e strategia?</a:t>
            </a:r>
          </a:p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F57C26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Chi saranno gli attori?</a:t>
            </a:r>
          </a:p>
        </p:txBody>
      </p:sp>
      <p:sp>
        <p:nvSpPr>
          <p:cNvPr id="267" name="TextBox 17"/>
          <p:cNvSpPr txBox="1"/>
          <p:nvPr/>
        </p:nvSpPr>
        <p:spPr>
          <a:xfrm>
            <a:off x="13332438" y="6127598"/>
            <a:ext cx="4403888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32ACE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Come è pianificato il progetto?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32ACE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Cosa richiede la domanda?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32ACE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Sono disponibili tutte le informazioni?</a:t>
            </a:r>
          </a:p>
        </p:txBody>
      </p:sp>
      <p:sp>
        <p:nvSpPr>
          <p:cNvPr id="268" name="TextBox 19"/>
          <p:cNvSpPr txBox="1"/>
          <p:nvPr/>
        </p:nvSpPr>
        <p:spPr>
          <a:xfrm>
            <a:off x="9384657" y="1048650"/>
            <a:ext cx="4572865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08D7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Chi siamo noi?</a:t>
            </a:r>
          </a:p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08D7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Quali interessi possiamo condividere?</a:t>
            </a:r>
          </a:p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08D7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Chi dovrebbe essere coinvolto?</a:t>
            </a:r>
          </a:p>
        </p:txBody>
      </p:sp>
      <p:sp>
        <p:nvSpPr>
          <p:cNvPr id="269" name="TextBox 21"/>
          <p:cNvSpPr txBox="1"/>
          <p:nvPr/>
        </p:nvSpPr>
        <p:spPr>
          <a:xfrm>
            <a:off x="10963344" y="9303253"/>
            <a:ext cx="5595722" cy="24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74C46D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La domanda è idonea, valida e finanziabile?</a:t>
            </a:r>
          </a:p>
        </p:txBody>
      </p:sp>
      <p:sp>
        <p:nvSpPr>
          <p:cNvPr id="270" name="TextBox 23"/>
          <p:cNvSpPr txBox="1"/>
          <p:nvPr/>
        </p:nvSpPr>
        <p:spPr>
          <a:xfrm>
            <a:off x="693186" y="7651119"/>
            <a:ext cx="4647381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DD2E44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Il piano di lavoro è chiaro e condiviso?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DD2E44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Sono stabiliti ruoli e funzioni?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DD2E44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Gli attori sono sollecitati?</a:t>
            </a:r>
          </a:p>
        </p:txBody>
      </p:sp>
      <p:sp>
        <p:nvSpPr>
          <p:cNvPr id="271" name="TextBox 25"/>
          <p:cNvSpPr txBox="1"/>
          <p:nvPr/>
        </p:nvSpPr>
        <p:spPr>
          <a:xfrm>
            <a:off x="1653071" y="2495054"/>
            <a:ext cx="4301365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657A0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Quali risultati sono stati raggiunti?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657A0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Come vengono condivisi e diffusi?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657A0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Per quale ulteriore sviluppo?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Box 2"/>
          <p:cNvSpPr txBox="1"/>
          <p:nvPr/>
        </p:nvSpPr>
        <p:spPr>
          <a:xfrm>
            <a:off x="536365" y="8022138"/>
            <a:ext cx="11684956" cy="132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300"/>
              </a:lnSpc>
              <a:defRPr sz="94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t>PARTE 2</a:t>
            </a:r>
          </a:p>
        </p:txBody>
      </p:sp>
      <p:sp>
        <p:nvSpPr>
          <p:cNvPr id="274" name="AutoShape 3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51" y="2043311"/>
            <a:ext cx="6615696" cy="657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descr="Picture 3" id="102" name="Picture 3"/>
          <p:cNvPicPr>
            <a:picLocks noChangeAspect="1"/>
          </p:cNvPicPr>
          <p:nvPr/>
        </p:nvPicPr>
        <p:blipFill>
          <a:blip r:embed="rId2"/>
          <a:srcRect l="90" r="41"/>
          <a:stretch>
            <a:fillRect/>
          </a:stretch>
        </p:blipFill>
        <p:spPr>
          <a:xfrm>
            <a:off x="1493101" y="514350"/>
            <a:ext cx="6263953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4"/>
          <p:cNvSpPr txBox="1"/>
          <p:nvPr/>
        </p:nvSpPr>
        <p:spPr>
          <a:xfrm>
            <a:off x="8482914" y="4041971"/>
            <a:ext cx="9329921" cy="309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12200"/>
              </a:lnSpc>
              <a:defRPr spc="603" sz="1040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COSA È UN PROGETTO?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2"/>
          <p:cNvSpPr txBox="1"/>
          <p:nvPr/>
        </p:nvSpPr>
        <p:spPr>
          <a:xfrm>
            <a:off x="536365" y="6717213"/>
            <a:ext cx="11684956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300"/>
              </a:lnSpc>
              <a:defRPr sz="94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rPr dirty="0"/>
              <a:t>PROGRAMMA</a:t>
            </a:r>
            <a:r>
              <a:rPr lang="it-IT" dirty="0"/>
              <a:t>ZIONE</a:t>
            </a:r>
            <a:r>
              <a:rPr dirty="0"/>
              <a:t> </a:t>
            </a:r>
            <a:r>
              <a:rPr lang="it-IT" dirty="0"/>
              <a:t>INDICATIVA</a:t>
            </a:r>
            <a:endParaRPr dirty="0"/>
          </a:p>
        </p:txBody>
      </p:sp>
      <p:sp>
        <p:nvSpPr>
          <p:cNvPr id="278" name="AutoShape 3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585" y="1755192"/>
            <a:ext cx="6793602" cy="677661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extBox 5"/>
          <p:cNvSpPr txBox="1"/>
          <p:nvPr/>
        </p:nvSpPr>
        <p:spPr>
          <a:xfrm>
            <a:off x="536366" y="2234120"/>
            <a:ext cx="9465293" cy="2169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700"/>
              </a:lnSpc>
              <a:defRPr sz="6200">
                <a:solidFill>
                  <a:srgbClr val="FFFFFF"/>
                </a:solidFill>
                <a:latin typeface="Ranga"/>
                <a:ea typeface="Ranga"/>
                <a:cs typeface="Ranga"/>
                <a:sym typeface="Ranga"/>
              </a:defRPr>
            </a:lvl1pPr>
          </a:lstStyle>
          <a:p>
            <a:r>
              <a:t>impostare le basi per lavorare insieme….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74CAA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descr="Picture 3" id="283" name="Picture 3"/>
          <p:cNvPicPr>
            <a:picLocks noChangeAspect="1"/>
          </p:cNvPicPr>
          <p:nvPr/>
        </p:nvPicPr>
        <p:blipFill>
          <a:blip r:embed="rId2"/>
          <a:srcRect l="41" r="10"/>
          <a:stretch>
            <a:fillRect/>
          </a:stretch>
        </p:blipFill>
        <p:spPr>
          <a:xfrm>
            <a:off x="0" y="514350"/>
            <a:ext cx="7123284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Box 4"/>
          <p:cNvSpPr txBox="1"/>
          <p:nvPr/>
        </p:nvSpPr>
        <p:spPr>
          <a:xfrm>
            <a:off x="9144000" y="885837"/>
            <a:ext cx="5432987" cy="745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5900"/>
              </a:lnSpc>
              <a:defRPr spc="290" sz="5000">
                <a:solidFill>
                  <a:srgbClr val="DDDDDD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CHI SIAMO</a:t>
            </a:r>
          </a:p>
        </p:txBody>
      </p:sp>
      <p:sp>
        <p:nvSpPr>
          <p:cNvPr id="285" name="TextBox 5"/>
          <p:cNvSpPr txBox="1"/>
          <p:nvPr/>
        </p:nvSpPr>
        <p:spPr>
          <a:xfrm>
            <a:off x="9144000" y="3955824"/>
            <a:ext cx="8462169" cy="149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5900"/>
              </a:lnSpc>
              <a:defRPr spc="290" sz="5000">
                <a:solidFill>
                  <a:srgbClr val="DDDDDD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COSA POSSIAMO CONDIVIDERE</a:t>
            </a:r>
          </a:p>
        </p:txBody>
      </p:sp>
      <p:sp>
        <p:nvSpPr>
          <p:cNvPr id="286" name="TextBox 6"/>
          <p:cNvSpPr txBox="1"/>
          <p:nvPr/>
        </p:nvSpPr>
        <p:spPr>
          <a:xfrm>
            <a:off x="9143999" y="1673954"/>
            <a:ext cx="8381419" cy="76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3000"/>
              </a:lnSpc>
              <a:defRPr spc="27" sz="27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Cosa caratterizza il nostro contesto locale e perché siamo interessati a questo “tema”?</a:t>
            </a:r>
          </a:p>
        </p:txBody>
      </p:sp>
      <p:sp>
        <p:nvSpPr>
          <p:cNvPr id="287" name="TextBox 7"/>
          <p:cNvSpPr txBox="1"/>
          <p:nvPr/>
        </p:nvSpPr>
        <p:spPr>
          <a:xfrm>
            <a:off x="9143999" y="5611317"/>
            <a:ext cx="8381419" cy="76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3000"/>
              </a:lnSpc>
              <a:defRPr spc="27" sz="27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Quali aspetti del tema rispondono al bisogno condiviso di scambio e approfondimento?</a:t>
            </a:r>
          </a:p>
        </p:txBody>
      </p:sp>
      <p:pic>
        <p:nvPicPr>
          <p:cNvPr descr="Picture 8" id="28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309" y="885837"/>
            <a:ext cx="829928" cy="154209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9" id="28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691" y="3948005"/>
            <a:ext cx="1313167" cy="1526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74CAA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3" y="1595153"/>
            <a:ext cx="2045725" cy="3924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55" y="2962441"/>
            <a:ext cx="665108" cy="352507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extBox 6"/>
          <p:cNvSpPr txBox="1"/>
          <p:nvPr/>
        </p:nvSpPr>
        <p:spPr>
          <a:xfrm>
            <a:off x="7048100" y="2937400"/>
            <a:ext cx="10763275" cy="190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Questionario</a:t>
            </a:r>
          </a:p>
          <a:p>
            <a:pPr>
              <a:lnSpc>
                <a:spcPts val="3000"/>
              </a:lnSpc>
            </a:pPr>
            <a:endParaRPr/>
          </a:p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Risultato del primo focus group</a:t>
            </a:r>
          </a:p>
          <a:p>
            <a:pPr>
              <a:lnSpc>
                <a:spcPts val="3000"/>
              </a:lnSpc>
            </a:pPr>
            <a:endParaRPr/>
          </a:p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Prima sezione della Strategia Internazionale delle scuole</a:t>
            </a:r>
          </a:p>
        </p:txBody>
      </p:sp>
      <p:pic>
        <p:nvPicPr>
          <p:cNvPr id="29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56" y="3755199"/>
            <a:ext cx="665108" cy="352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55" y="4547957"/>
            <a:ext cx="665108" cy="352507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extBox 4"/>
          <p:cNvSpPr txBox="1"/>
          <p:nvPr/>
        </p:nvSpPr>
        <p:spPr>
          <a:xfrm>
            <a:off x="6295355" y="1762108"/>
            <a:ext cx="5432988" cy="76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900"/>
              </a:lnSpc>
              <a:defRPr sz="5500" spc="319">
                <a:solidFill>
                  <a:srgbClr val="DDDDDD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CHI SIAMO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74CAA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descr="Picture 3" id="30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4" y="1595153"/>
            <a:ext cx="2811033" cy="392465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extBox 5"/>
          <p:cNvSpPr txBox="1"/>
          <p:nvPr/>
        </p:nvSpPr>
        <p:spPr>
          <a:xfrm>
            <a:off x="6071832" y="2599654"/>
            <a:ext cx="11436413" cy="76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3000"/>
              </a:lnSpc>
              <a:defRPr spc="27" sz="27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Unire gli aspetti di contenuto per sviluppare una piattaforma comune e un problema centrale da affrontare</a:t>
            </a:r>
          </a:p>
        </p:txBody>
      </p:sp>
      <p:pic>
        <p:nvPicPr>
          <p:cNvPr descr="Picture 6" id="30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9371">
            <a:off x="5365639" y="4248458"/>
            <a:ext cx="557136" cy="41329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7" id="30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75213" y="5218729"/>
            <a:ext cx="775507" cy="929257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8" id="304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476" y="5229038"/>
            <a:ext cx="766905" cy="91895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9" id="305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092" y="4816838"/>
            <a:ext cx="703471" cy="70347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extBox 10"/>
          <p:cNvSpPr txBox="1"/>
          <p:nvPr/>
        </p:nvSpPr>
        <p:spPr>
          <a:xfrm>
            <a:off x="5899053" y="4202928"/>
            <a:ext cx="5894837" cy="35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2700"/>
              </a:lnSpc>
              <a:defRPr spc="27" sz="270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ASPETTI TEMATICI</a:t>
            </a:r>
          </a:p>
        </p:txBody>
      </p:sp>
      <p:pic>
        <p:nvPicPr>
          <p:cNvPr descr="Picture 11" id="307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9446" y="5494792"/>
            <a:ext cx="653194" cy="65319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2" id="308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639" y="6028916"/>
            <a:ext cx="580554" cy="58055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3" id="309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5379" y="4743510"/>
            <a:ext cx="703471" cy="703471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4" id="310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7793" y="6147985"/>
            <a:ext cx="703471" cy="703471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311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7804" y="5444516"/>
            <a:ext cx="703471" cy="703471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6" id="312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4207" y="4998516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7" id="313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6607" y="5150916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8" id="314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6829" y="516857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9" id="315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4422" y="562270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0" id="316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0232" y="5821390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1" id="317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1853" y="568851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2" id="318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0674" y="631919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3" id="319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6607" y="631919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4" id="320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9053" y="614571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5" id="321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2098" y="6499721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6" id="322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7804" y="6450814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7" id="323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7908" y="6277333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8" id="324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5495" y="4866895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9" id="325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3616" y="4998516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0" id="326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5495" y="5152919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1" id="327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0204" y="5664629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2" id="328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3730" y="5887199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3" id="329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69540" y="5683358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4" id="330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9371">
            <a:off x="5466183" y="7319878"/>
            <a:ext cx="557136" cy="41329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5" id="331" name="Picture 35"/>
          <p:cNvPicPr>
            <a:picLocks noChangeAspect="1"/>
          </p:cNvPicPr>
          <p:nvPr/>
        </p:nvPicPr>
        <p:blipFill>
          <a:blip r:embed="rId22"/>
          <a:srcRect l="1" r="259"/>
          <a:stretch>
            <a:fillRect/>
          </a:stretch>
        </p:blipFill>
        <p:spPr>
          <a:xfrm>
            <a:off x="11412639" y="7032835"/>
            <a:ext cx="2108209" cy="1848226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TextBox 36"/>
          <p:cNvSpPr txBox="1"/>
          <p:nvPr/>
        </p:nvSpPr>
        <p:spPr>
          <a:xfrm>
            <a:off x="5962553" y="7422956"/>
            <a:ext cx="5894837" cy="353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2700"/>
              </a:lnSpc>
              <a:defRPr spc="27" sz="270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 PROBLEMA CENTRALE</a:t>
            </a:r>
          </a:p>
        </p:txBody>
      </p:sp>
      <p:pic>
        <p:nvPicPr>
          <p:cNvPr descr="Picture 37" id="333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0057" y="7203830"/>
            <a:ext cx="766905" cy="91895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8" id="334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370432" y="7193522"/>
            <a:ext cx="775507" cy="929257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9" id="335" name="Picture 3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30536" y="7102978"/>
            <a:ext cx="564207" cy="201705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TextBox 40"/>
          <p:cNvSpPr txBox="1"/>
          <p:nvPr/>
        </p:nvSpPr>
        <p:spPr>
          <a:xfrm>
            <a:off x="6630658" y="5448165"/>
            <a:ext cx="264617" cy="35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700"/>
              </a:lnSpc>
              <a:defRPr spc="27" sz="2700">
                <a:solidFill>
                  <a:srgbClr val="7E6B73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A</a:t>
            </a:r>
          </a:p>
        </p:txBody>
      </p:sp>
      <p:pic>
        <p:nvPicPr>
          <p:cNvPr descr="Picture 41" id="337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3322056" y="7137268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42" id="338" name="Pictur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66452" y="4949213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43" id="339" name="Pictur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02639" y="5619686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44" id="340" name="Picture 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V="1" rot="19249733">
            <a:off x="6230699" y="5995965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45" id="341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7740323" y="4966870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46" id="342" name="Picture 4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8085219" y="5666056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47" id="343" name="Picture 4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V="1" rot="19249733">
            <a:off x="7438986" y="6540524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48" id="344" name="Picture 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400000">
            <a:off x="12399012" y="5857759"/>
            <a:ext cx="902105" cy="478116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TextBox 49"/>
          <p:cNvSpPr txBox="1"/>
          <p:nvPr/>
        </p:nvSpPr>
        <p:spPr>
          <a:xfrm>
            <a:off x="7654381" y="5448165"/>
            <a:ext cx="255092" cy="35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700"/>
              </a:lnSpc>
              <a:defRPr spc="27" sz="2700">
                <a:solidFill>
                  <a:srgbClr val="7E6B73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B</a:t>
            </a:r>
          </a:p>
        </p:txBody>
      </p:sp>
      <p:sp>
        <p:nvSpPr>
          <p:cNvPr id="346" name="TextBox 50"/>
          <p:cNvSpPr txBox="1"/>
          <p:nvPr/>
        </p:nvSpPr>
        <p:spPr>
          <a:xfrm>
            <a:off x="10244170" y="4109547"/>
            <a:ext cx="7844560" cy="1145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ts val="3000"/>
              </a:lnSpc>
              <a:defRPr spc="27" sz="27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Quali considerare?</a:t>
            </a:r>
          </a:p>
          <a:p>
            <a:pPr>
              <a:lnSpc>
                <a:spcPts val="3000"/>
              </a:lnSpc>
              <a:defRPr spc="27" sz="27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Come sono collegati tra loro?</a:t>
            </a:r>
          </a:p>
          <a:p>
            <a:pPr>
              <a:lnSpc>
                <a:spcPts val="3000"/>
              </a:lnSpc>
              <a:defRPr spc="27" sz="27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Come sono integrati tra loro?</a:t>
            </a:r>
          </a:p>
        </p:txBody>
      </p:sp>
      <p:sp>
        <p:nvSpPr>
          <p:cNvPr id="347" name="TextBox 51"/>
          <p:cNvSpPr txBox="1"/>
          <p:nvPr/>
        </p:nvSpPr>
        <p:spPr>
          <a:xfrm>
            <a:off x="14038904" y="7422956"/>
            <a:ext cx="255092" cy="353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700"/>
              </a:lnSpc>
              <a:defRPr spc="27" sz="2700">
                <a:solidFill>
                  <a:srgbClr val="7E6B73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B</a:t>
            </a:r>
          </a:p>
        </p:txBody>
      </p:sp>
      <p:sp>
        <p:nvSpPr>
          <p:cNvPr id="348" name="TextBox 52"/>
          <p:cNvSpPr txBox="1"/>
          <p:nvPr/>
        </p:nvSpPr>
        <p:spPr>
          <a:xfrm>
            <a:off x="10625877" y="7430316"/>
            <a:ext cx="264617" cy="353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700"/>
              </a:lnSpc>
              <a:defRPr spc="27" sz="2700">
                <a:solidFill>
                  <a:srgbClr val="7E6B73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A</a:t>
            </a:r>
          </a:p>
        </p:txBody>
      </p:sp>
      <p:sp>
        <p:nvSpPr>
          <p:cNvPr id="349" name="TextBox 53"/>
          <p:cNvSpPr txBox="1"/>
          <p:nvPr/>
        </p:nvSpPr>
        <p:spPr>
          <a:xfrm>
            <a:off x="9835545" y="9152451"/>
            <a:ext cx="7844561" cy="38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3000"/>
              </a:lnSpc>
              <a:defRPr spc="27" sz="27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Come sintetizzarlo in una dichiarazione d’intenti?</a:t>
            </a:r>
          </a:p>
        </p:txBody>
      </p:sp>
      <p:sp>
        <p:nvSpPr>
          <p:cNvPr id="350" name="TextBox 5"/>
          <p:cNvSpPr txBox="1"/>
          <p:nvPr/>
        </p:nvSpPr>
        <p:spPr>
          <a:xfrm>
            <a:off x="6071832" y="1553982"/>
            <a:ext cx="11708188" cy="75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5900"/>
              </a:lnSpc>
              <a:defRPr spc="307" sz="5300">
                <a:solidFill>
                  <a:srgbClr val="DDDDDD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COSA POSSIAMO CONDIVIDERE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352" name="Picture 2"/>
          <p:cNvPicPr>
            <a:picLocks noChangeAspect="1"/>
          </p:cNvPicPr>
          <p:nvPr/>
        </p:nvPicPr>
        <p:blipFill>
          <a:blip r:embed="rId2"/>
          <a:srcRect l="62" t="56"/>
          <a:stretch>
            <a:fillRect/>
          </a:stretch>
        </p:blipFill>
        <p:spPr>
          <a:xfrm>
            <a:off x="6460502" y="3558318"/>
            <a:ext cx="10444666" cy="6942758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" id="35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922" y="6607740"/>
            <a:ext cx="2987308" cy="84391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extBox 4"/>
          <p:cNvSpPr txBox="1"/>
          <p:nvPr/>
        </p:nvSpPr>
        <p:spPr>
          <a:xfrm>
            <a:off x="3425794" y="1047750"/>
            <a:ext cx="11436413" cy="76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3000"/>
              </a:lnSpc>
              <a:defRPr spc="27" sz="27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Una Piattaforma Tematica Comune (CTF) permette di legare bisogni diversi ed esperienze sul tema…</a:t>
            </a:r>
          </a:p>
        </p:txBody>
      </p:sp>
      <p:sp>
        <p:nvSpPr>
          <p:cNvPr id="355" name="TextBox 5"/>
          <p:cNvSpPr txBox="1"/>
          <p:nvPr/>
        </p:nvSpPr>
        <p:spPr>
          <a:xfrm>
            <a:off x="3425794" y="2229796"/>
            <a:ext cx="11436413" cy="11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3000"/>
              </a:lnSpc>
              <a:defRPr spc="27" sz="27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…e dovrebbe essere sufficientemente inclusiva per permettere ad ogni partner di identificarsi e sufficientemente esclusiva per evitare una focalizzazione troppo ampia e generica sul tema</a:t>
            </a:r>
          </a:p>
        </p:txBody>
      </p:sp>
      <p:sp>
        <p:nvSpPr>
          <p:cNvPr id="356" name="TextBox 6"/>
          <p:cNvSpPr txBox="1"/>
          <p:nvPr/>
        </p:nvSpPr>
        <p:spPr>
          <a:xfrm>
            <a:off x="576429" y="5548364"/>
            <a:ext cx="2889227" cy="104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4100"/>
              </a:lnSpc>
              <a:defRPr spc="37" sz="37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Per esempio…</a:t>
            </a:r>
          </a:p>
        </p:txBody>
      </p:sp>
      <p:sp>
        <p:nvSpPr>
          <p:cNvPr id="357" name="Siamo 4 scuole secondarie di secondo grado (in contesti socialmente simili).…"/>
          <p:cNvSpPr/>
          <p:nvPr/>
        </p:nvSpPr>
        <p:spPr>
          <a:xfrm>
            <a:off x="8070497" y="3805542"/>
            <a:ext cx="8197512" cy="5312833"/>
          </a:xfrm>
          <a:prstGeom prst="rect">
            <a:avLst/>
          </a:prstGeom>
          <a:solidFill>
            <a:srgbClr val="1D49A7"/>
          </a:solidFill>
          <a:ln w="25400">
            <a:solidFill>
              <a:schemeClr val="accent1"/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/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r>
              <a:t>Siamo 4 scuole secondarie di secondo grado (in contesti socialmente simili). </a:t>
            </a:r>
          </a:p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r>
              <a:t>Le nostre scuole hanno una bassa performance media nei testi OCSE PISA.</a:t>
            </a:r>
          </a:p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r>
              <a:t>In particolare, i risultati non sono soddisfacenti nelle discipline STEM. Il 54% degli studenti ha un indice più basso rispetto al dato nazionale.</a:t>
            </a:r>
          </a:p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r>
              <a:t>Negli ulti anni, tutte e 4 le scuole hanno affrontato sfide simili: grande turnover nei docenti, quindi poca continuità nell'insegnamento; metodi "datati"; basse conoscenze rispetto ai metodi adottati in altri Paesi…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2"/>
          <p:cNvSpPr txBox="1"/>
          <p:nvPr/>
        </p:nvSpPr>
        <p:spPr>
          <a:xfrm>
            <a:off x="536365" y="8022138"/>
            <a:ext cx="11684956" cy="132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300"/>
              </a:lnSpc>
              <a:defRPr sz="94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t>PARTE 3</a:t>
            </a:r>
          </a:p>
        </p:txBody>
      </p:sp>
      <p:sp>
        <p:nvSpPr>
          <p:cNvPr id="360" name="AutoShape 3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51" y="2043311"/>
            <a:ext cx="6615696" cy="657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Box 2"/>
          <p:cNvSpPr txBox="1"/>
          <p:nvPr/>
        </p:nvSpPr>
        <p:spPr>
          <a:xfrm>
            <a:off x="536365" y="8022138"/>
            <a:ext cx="11684956" cy="132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300"/>
              </a:lnSpc>
              <a:defRPr sz="94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t>IDENTIFICAZIONE</a:t>
            </a:r>
          </a:p>
        </p:txBody>
      </p:sp>
      <p:sp>
        <p:nvSpPr>
          <p:cNvPr id="364" name="AutoShape 3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5" name="TextBox 4"/>
          <p:cNvSpPr txBox="1"/>
          <p:nvPr/>
        </p:nvSpPr>
        <p:spPr>
          <a:xfrm>
            <a:off x="536366" y="2415095"/>
            <a:ext cx="9465293" cy="1735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800"/>
              </a:lnSpc>
              <a:defRPr sz="6200">
                <a:solidFill>
                  <a:srgbClr val="FFFFFF"/>
                </a:solidFill>
                <a:latin typeface="Ranga"/>
                <a:ea typeface="Ranga"/>
                <a:cs typeface="Ranga"/>
                <a:sym typeface="Ranga"/>
              </a:defRPr>
            </a:lvl1pPr>
          </a:lstStyle>
          <a:p>
            <a:r>
              <a:t>Definizione degli elementi principali di un progetto…</a:t>
            </a:r>
          </a:p>
        </p:txBody>
      </p:sp>
      <p:pic>
        <p:nvPicPr>
          <p:cNvPr id="36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51" y="2043311"/>
            <a:ext cx="6615696" cy="657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9" name="TextBox 3"/>
          <p:cNvSpPr txBox="1"/>
          <p:nvPr/>
        </p:nvSpPr>
        <p:spPr>
          <a:xfrm>
            <a:off x="8572645" y="1515740"/>
            <a:ext cx="9108956" cy="635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ts val="5000"/>
              </a:lnSpc>
              <a:defRPr spc="137" sz="4500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Conoscenza generale del programma di finanziamento e del tipo di progetto</a:t>
            </a:r>
          </a:p>
          <a:p>
            <a:pPr>
              <a:lnSpc>
                <a:spcPts val="5000"/>
              </a:lnSpc>
              <a:defRPr spc="137" sz="4500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endParaRPr/>
          </a:p>
          <a:p>
            <a:pPr>
              <a:lnSpc>
                <a:spcPts val="5000"/>
              </a:lnSpc>
              <a:defRPr spc="137" sz="4500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Il tema è in linea con le priorità e la strategia delle scuole</a:t>
            </a:r>
          </a:p>
          <a:p>
            <a:pPr>
              <a:lnSpc>
                <a:spcPts val="5000"/>
              </a:lnSpc>
              <a:defRPr spc="137" sz="4500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endParaRPr/>
          </a:p>
          <a:p>
            <a:pPr>
              <a:lnSpc>
                <a:spcPts val="5000"/>
              </a:lnSpc>
              <a:defRPr spc="137" sz="4500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Il tema è considerato rilevante dagli stakeholder interni ed esterni</a:t>
            </a:r>
          </a:p>
        </p:txBody>
      </p:sp>
      <p:pic>
        <p:nvPicPr>
          <p:cNvPr descr="Picture 4" id="370" name="Picture 4"/>
          <p:cNvPicPr>
            <a:picLocks noChangeAspect="1"/>
          </p:cNvPicPr>
          <p:nvPr/>
        </p:nvPicPr>
        <p:blipFill>
          <a:blip r:embed="rId2"/>
          <a:srcRect l="6" r="43"/>
          <a:stretch>
            <a:fillRect/>
          </a:stretch>
        </p:blipFill>
        <p:spPr>
          <a:xfrm>
            <a:off x="1493101" y="514350"/>
            <a:ext cx="6263953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TextBox 5"/>
          <p:cNvSpPr txBox="1"/>
          <p:nvPr/>
        </p:nvSpPr>
        <p:spPr>
          <a:xfrm>
            <a:off x="1724337" y="923924"/>
            <a:ext cx="5801480" cy="100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8200"/>
              </a:lnSpc>
              <a:defRPr sz="590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defRPr>
            </a:lvl1pPr>
          </a:lstStyle>
          <a:p>
            <a:r>
              <a:t>Prerequisiti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AutoShape 2"/>
          <p:cNvSpPr/>
          <p:nvPr/>
        </p:nvSpPr>
        <p:spPr>
          <a:xfrm rot="519840">
            <a:off x="-1237739" y="-1695417"/>
            <a:ext cx="4233781" cy="12330976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4" name="TextBox 3"/>
          <p:cNvSpPr txBox="1"/>
          <p:nvPr/>
        </p:nvSpPr>
        <p:spPr>
          <a:xfrm>
            <a:off x="4731181" y="899208"/>
            <a:ext cx="12598366" cy="1543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FFFFFF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LA FASE DI IDENTIFICAZIONE SODDISFA I SEGUENTI BISOGNI:</a:t>
            </a:r>
          </a:p>
        </p:txBody>
      </p:sp>
      <p:pic>
        <p:nvPicPr>
          <p:cNvPr id="37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34" y="7841759"/>
            <a:ext cx="1182444" cy="153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034" y="5415033"/>
            <a:ext cx="1101691" cy="153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971" y="3025920"/>
            <a:ext cx="801755" cy="1538138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Box 7"/>
          <p:cNvSpPr txBox="1"/>
          <p:nvPr/>
        </p:nvSpPr>
        <p:spPr>
          <a:xfrm>
            <a:off x="5811107" y="3130620"/>
            <a:ext cx="11265956" cy="140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5000" spc="17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focalizzarsi sul problema per affrontarlo direttamente</a:t>
            </a:r>
          </a:p>
        </p:txBody>
      </p:sp>
      <p:sp>
        <p:nvSpPr>
          <p:cNvPr id="379" name="TextBox 8"/>
          <p:cNvSpPr txBox="1"/>
          <p:nvPr/>
        </p:nvSpPr>
        <p:spPr>
          <a:xfrm>
            <a:off x="5891859" y="5499965"/>
            <a:ext cx="11185205" cy="140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5000" spc="17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analizzare tutte le possibili cause del problema</a:t>
            </a:r>
          </a:p>
        </p:txBody>
      </p:sp>
      <p:sp>
        <p:nvSpPr>
          <p:cNvPr id="380" name="TextBox 9"/>
          <p:cNvSpPr txBox="1"/>
          <p:nvPr/>
        </p:nvSpPr>
        <p:spPr>
          <a:xfrm>
            <a:off x="5891860" y="7926690"/>
            <a:ext cx="11529698" cy="140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5000" spc="17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progettare una strategia coerente con le esigenze specifiche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AutoShape 3"/>
          <p:cNvSpPr/>
          <p:nvPr/>
        </p:nvSpPr>
        <p:spPr>
          <a:xfrm rot="4048819">
            <a:off x="4043760" y="-6436379"/>
            <a:ext cx="10187269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4" name="TextBox 4"/>
          <p:cNvSpPr txBox="1"/>
          <p:nvPr/>
        </p:nvSpPr>
        <p:spPr>
          <a:xfrm>
            <a:off x="0" y="3590923"/>
            <a:ext cx="18288000" cy="3134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82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it-IT" dirty="0"/>
              <a:t>IL</a:t>
            </a:r>
            <a:r>
              <a:rPr dirty="0"/>
              <a:t> “</a:t>
            </a:r>
            <a:r>
              <a:rPr lang="it-IT" dirty="0"/>
              <a:t>QUADRO</a:t>
            </a:r>
            <a:r>
              <a:rPr dirty="0"/>
              <a:t> LOGIC</a:t>
            </a:r>
            <a:r>
              <a:rPr lang="it-IT" dirty="0"/>
              <a:t>O</a:t>
            </a:r>
            <a:r>
              <a:rPr dirty="0"/>
              <a:t>” </a:t>
            </a:r>
            <a:br>
              <a:rPr dirty="0"/>
            </a:br>
            <a:r>
              <a:rPr dirty="0"/>
              <a:t>DEL PROGETTO</a:t>
            </a:r>
          </a:p>
          <a:p>
            <a:pPr algn="ctr">
              <a:lnSpc>
                <a:spcPts val="82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dirty="0"/>
              <a:t>(LFM)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TextBox 3"/>
          <p:cNvSpPr txBox="1"/>
          <p:nvPr/>
        </p:nvSpPr>
        <p:spPr>
          <a:xfrm>
            <a:off x="8726713" y="2274023"/>
            <a:ext cx="8532587" cy="1096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4300"/>
              </a:lnSpc>
              <a:defRPr spc="115" sz="390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COSA INTENDIAMO PER “PROGETTO”?</a:t>
            </a:r>
          </a:p>
        </p:txBody>
      </p:sp>
      <p:sp>
        <p:nvSpPr>
          <p:cNvPr id="107" name="TextBox 4"/>
          <p:cNvSpPr txBox="1"/>
          <p:nvPr/>
        </p:nvSpPr>
        <p:spPr>
          <a:xfrm>
            <a:off x="8726713" y="4061021"/>
            <a:ext cx="8115301" cy="164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4300"/>
              </a:lnSpc>
              <a:defRPr spc="115" sz="390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COSA DISTINGUE UN “PROGETTO” DA ALTRE ATTIVITÀ?  </a:t>
            </a:r>
          </a:p>
        </p:txBody>
      </p:sp>
      <p:sp>
        <p:nvSpPr>
          <p:cNvPr id="108" name="TextBox 5"/>
          <p:cNvSpPr txBox="1"/>
          <p:nvPr/>
        </p:nvSpPr>
        <p:spPr>
          <a:xfrm>
            <a:off x="8726713" y="7157917"/>
            <a:ext cx="7817650" cy="1096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ts val="4300"/>
              </a:lnSpc>
              <a:defRPr spc="115" sz="390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DOVE COMINCIA UN “PROGETTO”?</a:t>
            </a:r>
          </a:p>
        </p:txBody>
      </p:sp>
      <p:pic>
        <p:nvPicPr>
          <p:cNvPr descr="Picture 6" id="109" name="Picture 6"/>
          <p:cNvPicPr>
            <a:picLocks noChangeAspect="1"/>
          </p:cNvPicPr>
          <p:nvPr/>
        </p:nvPicPr>
        <p:blipFill>
          <a:blip r:embed="rId2"/>
          <a:srcRect l="90" r="41"/>
          <a:stretch>
            <a:fillRect/>
          </a:stretch>
        </p:blipFill>
        <p:spPr>
          <a:xfrm>
            <a:off x="1493101" y="514350"/>
            <a:ext cx="6263953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" name="TextBox 4"/>
          <p:cNvSpPr txBox="1"/>
          <p:nvPr/>
        </p:nvSpPr>
        <p:spPr>
          <a:xfrm>
            <a:off x="481275" y="3037605"/>
            <a:ext cx="12598366" cy="1543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CONSIDERA TUTTI I PROBLEMI CHE RUOTANO ATTORNO AL TEMA</a:t>
            </a:r>
          </a:p>
        </p:txBody>
      </p:sp>
      <p:sp>
        <p:nvSpPr>
          <p:cNvPr id="389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1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391" name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b="52" l="25" r="4" t="5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4" name="Group 3"/>
          <p:cNvGrpSpPr/>
          <p:nvPr/>
        </p:nvGrpSpPr>
        <p:grpSpPr>
          <a:xfrm>
            <a:off x="5688743" y="6472606"/>
            <a:ext cx="2521054" cy="2701875"/>
            <a:chOff x="0" y="0"/>
            <a:chExt cx="2521053" cy="2701874"/>
          </a:xfrm>
        </p:grpSpPr>
        <p:pic>
          <p:nvPicPr>
            <p:cNvPr descr="Picture 4" id="392" name="Picture 4"/>
            <p:cNvPicPr>
              <a:picLocks noChangeAspect="1"/>
            </p:cNvPicPr>
            <p:nvPr/>
          </p:nvPicPr>
          <p:blipFill>
            <a:blip r:embed="rId3"/>
            <a:srcRect b="74" t="74"/>
            <a:stretch>
              <a:fillRect/>
            </a:stretch>
          </p:blipFill>
          <p:spPr>
            <a:xfrm>
              <a:off x="0" y="-1"/>
              <a:ext cx="2521054" cy="270187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393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insufficienti competenze CLIL e digitali</a:t>
              </a:r>
            </a:p>
          </p:txBody>
        </p:sp>
      </p:grpSp>
      <p:pic>
        <p:nvPicPr>
          <p:cNvPr descr="Picture 6" id="39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971" y="4468633"/>
            <a:ext cx="2705868" cy="2543516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TextBox 7"/>
          <p:cNvSpPr txBox="1"/>
          <p:nvPr/>
        </p:nvSpPr>
        <p:spPr>
          <a:xfrm>
            <a:off x="2802627" y="5105399"/>
            <a:ext cx="1934555" cy="153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Limitata esperienza nelle materie STEM in generale</a:t>
            </a:r>
          </a:p>
        </p:txBody>
      </p:sp>
      <p:grpSp>
        <p:nvGrpSpPr>
          <p:cNvPr id="399" name="Group 8"/>
          <p:cNvGrpSpPr/>
          <p:nvPr/>
        </p:nvGrpSpPr>
        <p:grpSpPr>
          <a:xfrm>
            <a:off x="8696180" y="733601"/>
            <a:ext cx="2196997" cy="2441865"/>
            <a:chOff x="0" y="0"/>
            <a:chExt cx="2196995" cy="2441864"/>
          </a:xfrm>
        </p:grpSpPr>
        <p:pic>
          <p:nvPicPr>
            <p:cNvPr descr="Picture 9" id="397" name="Picture 9"/>
            <p:cNvPicPr>
              <a:picLocks noChangeAspect="1"/>
            </p:cNvPicPr>
            <p:nvPr/>
          </p:nvPicPr>
          <p:blipFill>
            <a:blip r:embed="rId5"/>
            <a:srcRect b="540" t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398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Bassa motivazione</a:t>
              </a:r>
            </a:p>
          </p:txBody>
        </p:sp>
      </p:grpSp>
      <p:grpSp>
        <p:nvGrpSpPr>
          <p:cNvPr id="402" name="Group 11"/>
          <p:cNvGrpSpPr/>
          <p:nvPr/>
        </p:nvGrpSpPr>
        <p:grpSpPr>
          <a:xfrm>
            <a:off x="9220360" y="6606224"/>
            <a:ext cx="2626570" cy="3063055"/>
            <a:chOff x="-246735" y="-256639"/>
            <a:chExt cx="2626569" cy="3063054"/>
          </a:xfrm>
        </p:grpSpPr>
        <p:pic>
          <p:nvPicPr>
            <p:cNvPr descr="Picture 12" id="400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01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Scarse capacità di pensiero critico tra gli studenti</a:t>
              </a:r>
            </a:p>
          </p:txBody>
        </p:sp>
      </p:grpSp>
      <p:grpSp>
        <p:nvGrpSpPr>
          <p:cNvPr id="405" name="Group 14"/>
          <p:cNvGrpSpPr/>
          <p:nvPr/>
        </p:nvGrpSpPr>
        <p:grpSpPr>
          <a:xfrm>
            <a:off x="5953623" y="3404678"/>
            <a:ext cx="6380753" cy="3086671"/>
            <a:chOff x="0" y="0"/>
            <a:chExt cx="6380751" cy="3086670"/>
          </a:xfrm>
        </p:grpSpPr>
        <p:pic>
          <p:nvPicPr>
            <p:cNvPr descr="Picture 15" id="403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490430">
              <a:off x="40197" y="99721"/>
              <a:ext cx="6300358" cy="2623240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04" name="TextBox 16"/>
            <p:cNvSpPr txBox="1"/>
            <p:nvPr/>
          </p:nvSpPr>
          <p:spPr>
            <a:xfrm rot="21393391">
              <a:off x="464598" y="560881"/>
              <a:ext cx="5489047" cy="236307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4600"/>
                </a:lnSpc>
                <a:defRPr spc="-114" sz="4900">
                  <a:solidFill>
                    <a:srgbClr val="151417"/>
                  </a:solidFill>
                  <a:latin typeface="WC Mano Negra Bold"/>
                  <a:ea typeface="WC Mano Negra Bold"/>
                  <a:cs typeface="WC Mano Negra Bold"/>
                  <a:sym typeface="WC Mano Negra Bold"/>
                </a:defRPr>
              </a:lvl1pPr>
            </a:lstStyle>
            <a:p>
              <a:r>
                <a:t>PERFORMANCE DEGLI STUDENTI NELLE DISCIPLINE STEM</a:t>
              </a:r>
            </a:p>
          </p:txBody>
        </p:sp>
      </p:grpSp>
      <p:grpSp>
        <p:nvGrpSpPr>
          <p:cNvPr id="408" name="Group 17"/>
          <p:cNvGrpSpPr/>
          <p:nvPr/>
        </p:nvGrpSpPr>
        <p:grpSpPr>
          <a:xfrm>
            <a:off x="13593782" y="2171762"/>
            <a:ext cx="2813039" cy="2560436"/>
            <a:chOff x="0" y="0"/>
            <a:chExt cx="2813037" cy="2560434"/>
          </a:xfrm>
        </p:grpSpPr>
        <p:pic>
          <p:nvPicPr>
            <p:cNvPr descr="Picture 18" id="406" name="Picture 18"/>
            <p:cNvPicPr>
              <a:picLocks noChangeAspect="1"/>
            </p:cNvPicPr>
            <p:nvPr/>
          </p:nvPicPr>
          <p:blipFill>
            <a:blip r:embed="rId8"/>
            <a:srcRect b="39" t="39"/>
            <a:stretch>
              <a:fillRect/>
            </a:stretch>
          </p:blipFill>
          <p:spPr>
            <a:xfrm>
              <a:off x="0" y="0"/>
              <a:ext cx="2813038" cy="256043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07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Inadeguata capacità di lavorare in gruppo </a:t>
              </a:r>
            </a:p>
          </p:txBody>
        </p:sp>
      </p:grpSp>
      <p:grpSp>
        <p:nvGrpSpPr>
          <p:cNvPr id="411" name="Group 20"/>
          <p:cNvGrpSpPr/>
          <p:nvPr/>
        </p:nvGrpSpPr>
        <p:grpSpPr>
          <a:xfrm>
            <a:off x="12914185" y="6316572"/>
            <a:ext cx="2212941" cy="2425956"/>
            <a:chOff x="0" y="0"/>
            <a:chExt cx="2212939" cy="2425955"/>
          </a:xfrm>
        </p:grpSpPr>
        <p:pic>
          <p:nvPicPr>
            <p:cNvPr descr="Picture 21" id="409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10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trasmissivi</a:t>
              </a:r>
            </a:p>
          </p:txBody>
        </p:sp>
      </p:grpSp>
      <p:pic>
        <p:nvPicPr>
          <p:cNvPr descr="Picture 23" id="412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9022" y="1012561"/>
            <a:ext cx="2557386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TextBox 24"/>
          <p:cNvSpPr txBox="1"/>
          <p:nvPr/>
        </p:nvSpPr>
        <p:spPr>
          <a:xfrm>
            <a:off x="2834498" y="1772789"/>
            <a:ext cx="2186434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Mancanza di conoscenza delle pratiche di insegnamento in altri paesi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7" name="TextBox 4"/>
          <p:cNvSpPr txBox="1"/>
          <p:nvPr/>
        </p:nvSpPr>
        <p:spPr>
          <a:xfrm>
            <a:off x="481275" y="3037605"/>
            <a:ext cx="12598366" cy="1543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CONCENTRATI SUL PROBLEMA PIÙ RILEVANTE DA AFFRONTARE</a:t>
            </a:r>
          </a:p>
        </p:txBody>
      </p:sp>
      <p:sp>
        <p:nvSpPr>
          <p:cNvPr id="418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2</a:t>
            </a:r>
          </a:p>
        </p:txBody>
      </p:sp>
      <p:pic>
        <p:nvPicPr>
          <p:cNvPr id="41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8700" y="5143500"/>
            <a:ext cx="5553172" cy="4338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421" name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b="52" l="25" r="3" t="5"/>
          <a:stretch>
            <a:fillRect/>
          </a:stretch>
        </p:blipFill>
        <p:spPr>
          <a:xfrm>
            <a:off x="0" y="-1"/>
            <a:ext cx="18288001" cy="10287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4" name="Group 3"/>
          <p:cNvGrpSpPr/>
          <p:nvPr/>
        </p:nvGrpSpPr>
        <p:grpSpPr>
          <a:xfrm>
            <a:off x="5688743" y="6472606"/>
            <a:ext cx="2521054" cy="2701875"/>
            <a:chOff x="0" y="0"/>
            <a:chExt cx="2521053" cy="2701874"/>
          </a:xfrm>
        </p:grpSpPr>
        <p:pic>
          <p:nvPicPr>
            <p:cNvPr descr="Picture 4" id="422" name="Picture 4"/>
            <p:cNvPicPr>
              <a:picLocks noChangeAspect="1"/>
            </p:cNvPicPr>
            <p:nvPr/>
          </p:nvPicPr>
          <p:blipFill>
            <a:blip r:embed="rId3"/>
            <a:srcRect b="74" t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23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insufficienti competenze CLIL e digitali</a:t>
              </a:r>
            </a:p>
          </p:txBody>
        </p:sp>
      </p:grpSp>
      <p:pic>
        <p:nvPicPr>
          <p:cNvPr descr="Picture 6" id="42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971" y="4468633"/>
            <a:ext cx="2705868" cy="254351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TextBox 7"/>
          <p:cNvSpPr txBox="1"/>
          <p:nvPr/>
        </p:nvSpPr>
        <p:spPr>
          <a:xfrm>
            <a:off x="2802626" y="5105400"/>
            <a:ext cx="1934556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Limitata esperienza nelle materie STEM in generale</a:t>
            </a:r>
          </a:p>
        </p:txBody>
      </p:sp>
      <p:grpSp>
        <p:nvGrpSpPr>
          <p:cNvPr id="429" name="Group 8"/>
          <p:cNvGrpSpPr/>
          <p:nvPr/>
        </p:nvGrpSpPr>
        <p:grpSpPr>
          <a:xfrm>
            <a:off x="8696180" y="733601"/>
            <a:ext cx="2196997" cy="2441865"/>
            <a:chOff x="0" y="0"/>
            <a:chExt cx="2196995" cy="2441864"/>
          </a:xfrm>
        </p:grpSpPr>
        <p:pic>
          <p:nvPicPr>
            <p:cNvPr descr="Picture 9" id="427" name="Picture 9"/>
            <p:cNvPicPr>
              <a:picLocks noChangeAspect="1"/>
            </p:cNvPicPr>
            <p:nvPr/>
          </p:nvPicPr>
          <p:blipFill>
            <a:blip r:embed="rId5"/>
            <a:srcRect b="539" t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28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Bassa motivazione</a:t>
              </a:r>
            </a:p>
          </p:txBody>
        </p:sp>
      </p:grpSp>
      <p:grpSp>
        <p:nvGrpSpPr>
          <p:cNvPr id="432" name="Group 11"/>
          <p:cNvGrpSpPr/>
          <p:nvPr/>
        </p:nvGrpSpPr>
        <p:grpSpPr>
          <a:xfrm>
            <a:off x="9220360" y="6606224"/>
            <a:ext cx="2626570" cy="3063055"/>
            <a:chOff x="-246735" y="-256639"/>
            <a:chExt cx="2626569" cy="3063054"/>
          </a:xfrm>
        </p:grpSpPr>
        <p:pic>
          <p:nvPicPr>
            <p:cNvPr descr="Picture 12" id="430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31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Scarse capacità di pensiero critico tra gli studenti</a:t>
              </a:r>
            </a:p>
          </p:txBody>
        </p:sp>
      </p:grpSp>
      <p:grpSp>
        <p:nvGrpSpPr>
          <p:cNvPr id="435" name="Group 14"/>
          <p:cNvGrpSpPr/>
          <p:nvPr/>
        </p:nvGrpSpPr>
        <p:grpSpPr>
          <a:xfrm>
            <a:off x="5953623" y="3404678"/>
            <a:ext cx="6380753" cy="3086671"/>
            <a:chOff x="0" y="0"/>
            <a:chExt cx="6380751" cy="3086670"/>
          </a:xfrm>
        </p:grpSpPr>
        <p:pic>
          <p:nvPicPr>
            <p:cNvPr descr="Picture 15" id="433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490430">
              <a:off x="40197" y="99721"/>
              <a:ext cx="6300358" cy="2623240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34" name="TextBox 16"/>
            <p:cNvSpPr txBox="1"/>
            <p:nvPr/>
          </p:nvSpPr>
          <p:spPr>
            <a:xfrm rot="21393391">
              <a:off x="464598" y="560881"/>
              <a:ext cx="5489047" cy="236307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4600"/>
                </a:lnSpc>
                <a:defRPr spc="-114" sz="4900">
                  <a:solidFill>
                    <a:srgbClr val="151417"/>
                  </a:solidFill>
                  <a:latin typeface="WC Mano Negra Bold"/>
                  <a:ea typeface="WC Mano Negra Bold"/>
                  <a:cs typeface="WC Mano Negra Bold"/>
                  <a:sym typeface="WC Mano Negra Bold"/>
                </a:defRPr>
              </a:lvl1pPr>
            </a:lstStyle>
            <a:p>
              <a:r>
                <a:t>PERFORMANCE DEGLI STUDENTI NELLE DISCIPLINE STEM</a:t>
              </a:r>
            </a:p>
          </p:txBody>
        </p:sp>
      </p:grpSp>
      <p:grpSp>
        <p:nvGrpSpPr>
          <p:cNvPr id="438" name="Group 17"/>
          <p:cNvGrpSpPr/>
          <p:nvPr/>
        </p:nvGrpSpPr>
        <p:grpSpPr>
          <a:xfrm>
            <a:off x="13593782" y="2171762"/>
            <a:ext cx="2813039" cy="2560436"/>
            <a:chOff x="0" y="0"/>
            <a:chExt cx="2813037" cy="2560434"/>
          </a:xfrm>
        </p:grpSpPr>
        <p:pic>
          <p:nvPicPr>
            <p:cNvPr descr="Picture 18" id="436" name="Picture 18"/>
            <p:cNvPicPr>
              <a:picLocks noChangeAspect="1"/>
            </p:cNvPicPr>
            <p:nvPr/>
          </p:nvPicPr>
          <p:blipFill>
            <a:blip r:embed="rId8"/>
            <a:srcRect b="38" t="39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37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Inadeguata capacità di lavorare in gruppo </a:t>
              </a:r>
            </a:p>
          </p:txBody>
        </p:sp>
      </p:grpSp>
      <p:grpSp>
        <p:nvGrpSpPr>
          <p:cNvPr id="441" name="Group 20"/>
          <p:cNvGrpSpPr/>
          <p:nvPr/>
        </p:nvGrpSpPr>
        <p:grpSpPr>
          <a:xfrm>
            <a:off x="12914185" y="6316572"/>
            <a:ext cx="2212941" cy="2425956"/>
            <a:chOff x="0" y="0"/>
            <a:chExt cx="2212939" cy="2425955"/>
          </a:xfrm>
        </p:grpSpPr>
        <p:pic>
          <p:nvPicPr>
            <p:cNvPr descr="Picture 21" id="439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40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trasmissivi</a:t>
              </a:r>
            </a:p>
          </p:txBody>
        </p:sp>
      </p:grpSp>
      <p:pic>
        <p:nvPicPr>
          <p:cNvPr descr="Picture 23" id="442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9022" y="1012561"/>
            <a:ext cx="2557386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TextBox 24"/>
          <p:cNvSpPr txBox="1"/>
          <p:nvPr/>
        </p:nvSpPr>
        <p:spPr>
          <a:xfrm>
            <a:off x="2834499" y="1772789"/>
            <a:ext cx="2186433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Mancanza di conoscenza delle pratiche di insegnamento in altri paesi</a:t>
            </a:r>
          </a:p>
        </p:txBody>
      </p:sp>
      <p:pic>
        <p:nvPicPr>
          <p:cNvPr descr="Picture 7" id="444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25977">
            <a:off x="1223058" y="4405610"/>
            <a:ext cx="4821672" cy="274232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6" id="445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26244">
            <a:off x="1804340" y="3700696"/>
            <a:ext cx="1225262" cy="1225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9" name="TextBox 4"/>
          <p:cNvSpPr txBox="1"/>
          <p:nvPr/>
        </p:nvSpPr>
        <p:spPr>
          <a:xfrm>
            <a:off x="481275" y="3037605"/>
            <a:ext cx="12598366" cy="76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ANALIZZA CAUSE ED EFFETTI</a:t>
            </a:r>
          </a:p>
        </p:txBody>
      </p:sp>
      <p:sp>
        <p:nvSpPr>
          <p:cNvPr id="450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3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45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" id="45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291" y="3370976"/>
            <a:ext cx="3092932" cy="2907357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5" id="45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491" y="3397372"/>
            <a:ext cx="5112685" cy="29078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0" name="Group 6"/>
          <p:cNvGrpSpPr/>
          <p:nvPr/>
        </p:nvGrpSpPr>
        <p:grpSpPr>
          <a:xfrm>
            <a:off x="12700028" y="1236966"/>
            <a:ext cx="4559273" cy="8059767"/>
            <a:chOff x="0" y="0"/>
            <a:chExt cx="4559271" cy="8059766"/>
          </a:xfrm>
        </p:grpSpPr>
        <p:pic>
          <p:nvPicPr>
            <p:cNvPr descr="Picture 7" id="455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128884">
              <a:off x="2654903" y="1291883"/>
              <a:ext cx="1570899" cy="160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56" name="TextBox 8"/>
            <p:cNvSpPr txBox="1"/>
            <p:nvPr/>
          </p:nvSpPr>
          <p:spPr>
            <a:xfrm>
              <a:off x="0" y="3618654"/>
              <a:ext cx="4177795" cy="45250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3500"/>
                </a:lnSpc>
                <a:defRPr sz="35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</a:lstStyle>
            <a:p>
              <a:r>
                <a:t>Problema principale</a:t>
              </a:r>
            </a:p>
          </p:txBody>
        </p:sp>
        <p:sp>
          <p:nvSpPr>
            <p:cNvPr id="457" name="TextBox 9"/>
            <p:cNvSpPr txBox="1"/>
            <p:nvPr/>
          </p:nvSpPr>
          <p:spPr>
            <a:xfrm>
              <a:off x="2702908" y="7454864"/>
              <a:ext cx="1474888" cy="60490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5000"/>
                </a:lnSpc>
                <a:defRPr sz="35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</a:lstStyle>
            <a:p>
              <a:r>
                <a:t>Cause</a:t>
              </a:r>
            </a:p>
          </p:txBody>
        </p:sp>
        <p:sp>
          <p:nvSpPr>
            <p:cNvPr id="458" name="TextBox 10"/>
            <p:cNvSpPr txBox="1"/>
            <p:nvPr/>
          </p:nvSpPr>
          <p:spPr>
            <a:xfrm>
              <a:off x="2782680" y="0"/>
              <a:ext cx="1395115" cy="60490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5000"/>
                </a:lnSpc>
                <a:defRPr sz="35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</a:lstStyle>
            <a:p>
              <a:r>
                <a:t>Effetto</a:t>
              </a:r>
            </a:p>
          </p:txBody>
        </p:sp>
        <p:pic>
          <p:nvPicPr>
            <p:cNvPr descr="Picture 11" id="459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128884">
              <a:off x="2654903" y="5239343"/>
              <a:ext cx="1570899" cy="160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pic>
        <p:nvPicPr>
          <p:cNvPr descr="Picture 28" id="461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157" y="679150"/>
            <a:ext cx="7315201" cy="2121408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TextBox 29"/>
          <p:cNvSpPr txBox="1"/>
          <p:nvPr/>
        </p:nvSpPr>
        <p:spPr>
          <a:xfrm rot="21393391">
            <a:off x="4336731" y="975529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4600"/>
              </a:lnSpc>
              <a:defRPr spc="-114" sz="4900">
                <a:solidFill>
                  <a:srgbClr val="BE1931"/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SCARSI RISULTATI NELLE MATERIE STEM</a:t>
            </a:r>
          </a:p>
        </p:txBody>
      </p:sp>
      <p:sp>
        <p:nvSpPr>
          <p:cNvPr id="463" name="TextBox 7"/>
          <p:cNvSpPr txBox="1"/>
          <p:nvPr/>
        </p:nvSpPr>
        <p:spPr>
          <a:xfrm>
            <a:off x="6161479" y="4173622"/>
            <a:ext cx="1934556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Limitata esperienza nelle materie STEM in generale</a:t>
            </a:r>
          </a:p>
        </p:txBody>
      </p:sp>
      <p:grpSp>
        <p:nvGrpSpPr>
          <p:cNvPr id="466" name="Group 3"/>
          <p:cNvGrpSpPr/>
          <p:nvPr/>
        </p:nvGrpSpPr>
        <p:grpSpPr>
          <a:xfrm>
            <a:off x="3011338" y="7329678"/>
            <a:ext cx="2521054" cy="2701875"/>
            <a:chOff x="0" y="0"/>
            <a:chExt cx="2521053" cy="2701874"/>
          </a:xfrm>
        </p:grpSpPr>
        <p:pic>
          <p:nvPicPr>
            <p:cNvPr descr="Picture 4" id="464" name="Picture 4"/>
            <p:cNvPicPr>
              <a:picLocks noChangeAspect="1"/>
            </p:cNvPicPr>
            <p:nvPr/>
          </p:nvPicPr>
          <p:blipFill>
            <a:blip r:embed="rId7"/>
            <a:srcRect b="74" t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65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insufficienti competenze CLIL e digitali</a:t>
              </a:r>
            </a:p>
          </p:txBody>
        </p:sp>
      </p:grpSp>
      <p:grpSp>
        <p:nvGrpSpPr>
          <p:cNvPr id="469" name="Group 8"/>
          <p:cNvGrpSpPr/>
          <p:nvPr/>
        </p:nvGrpSpPr>
        <p:grpSpPr>
          <a:xfrm>
            <a:off x="8557557" y="7459683"/>
            <a:ext cx="2196997" cy="2441866"/>
            <a:chOff x="0" y="0"/>
            <a:chExt cx="2196995" cy="2441864"/>
          </a:xfrm>
        </p:grpSpPr>
        <p:pic>
          <p:nvPicPr>
            <p:cNvPr descr="Picture 9" id="467" name="Picture 9"/>
            <p:cNvPicPr>
              <a:picLocks noChangeAspect="1"/>
            </p:cNvPicPr>
            <p:nvPr/>
          </p:nvPicPr>
          <p:blipFill>
            <a:blip r:embed="rId8"/>
            <a:srcRect b="539" t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68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Bassa motivazione</a:t>
              </a:r>
            </a:p>
          </p:txBody>
        </p:sp>
      </p:grpSp>
      <p:grpSp>
        <p:nvGrpSpPr>
          <p:cNvPr id="472" name="Group 11"/>
          <p:cNvGrpSpPr/>
          <p:nvPr/>
        </p:nvGrpSpPr>
        <p:grpSpPr>
          <a:xfrm>
            <a:off x="5764548" y="7079825"/>
            <a:ext cx="2626570" cy="3063055"/>
            <a:chOff x="-246735" y="-256639"/>
            <a:chExt cx="2626569" cy="3063054"/>
          </a:xfrm>
        </p:grpSpPr>
        <p:pic>
          <p:nvPicPr>
            <p:cNvPr descr="Picture 12" id="470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71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Scarse capacità di pensiero critico tra gli studenti</a:t>
              </a:r>
            </a:p>
          </p:txBody>
        </p:sp>
      </p:grpSp>
      <p:grpSp>
        <p:nvGrpSpPr>
          <p:cNvPr id="475" name="Group 17"/>
          <p:cNvGrpSpPr/>
          <p:nvPr/>
        </p:nvGrpSpPr>
        <p:grpSpPr>
          <a:xfrm>
            <a:off x="12816437" y="7400398"/>
            <a:ext cx="2813039" cy="2560436"/>
            <a:chOff x="0" y="0"/>
            <a:chExt cx="2813037" cy="2560434"/>
          </a:xfrm>
        </p:grpSpPr>
        <p:pic>
          <p:nvPicPr>
            <p:cNvPr descr="Picture 18" id="473" name="Picture 18"/>
            <p:cNvPicPr>
              <a:picLocks noChangeAspect="1"/>
            </p:cNvPicPr>
            <p:nvPr/>
          </p:nvPicPr>
          <p:blipFill>
            <a:blip r:embed="rId10"/>
            <a:srcRect b="38" t="39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74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Inadeguata capacità di lavorare in gruppo </a:t>
              </a:r>
            </a:p>
          </p:txBody>
        </p:sp>
      </p:grpSp>
      <p:grpSp>
        <p:nvGrpSpPr>
          <p:cNvPr id="478" name="Group 20"/>
          <p:cNvGrpSpPr/>
          <p:nvPr/>
        </p:nvGrpSpPr>
        <p:grpSpPr>
          <a:xfrm>
            <a:off x="10768719" y="7398375"/>
            <a:ext cx="2212941" cy="2425956"/>
            <a:chOff x="0" y="0"/>
            <a:chExt cx="2212939" cy="2425955"/>
          </a:xfrm>
        </p:grpSpPr>
        <p:pic>
          <p:nvPicPr>
            <p:cNvPr descr="Picture 21" id="476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77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trasmissivi</a:t>
              </a:r>
            </a:p>
          </p:txBody>
        </p:sp>
      </p:grpSp>
      <p:pic>
        <p:nvPicPr>
          <p:cNvPr descr="Picture 23" id="479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578" y="715381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TextBox 24"/>
          <p:cNvSpPr txBox="1"/>
          <p:nvPr/>
        </p:nvSpPr>
        <p:spPr>
          <a:xfrm>
            <a:off x="368055" y="7914046"/>
            <a:ext cx="2186433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Mancanza di conoscenza delle pratiche di insegnamento in altri paesi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4" name="TextBox 4"/>
          <p:cNvSpPr txBox="1"/>
          <p:nvPr/>
        </p:nvSpPr>
        <p:spPr>
          <a:xfrm>
            <a:off x="481275" y="3037605"/>
            <a:ext cx="12598366" cy="231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COSTRUISCI UN ALBERO DEI PROBLEMI CHE RIFLETTE LA TUA ANALISI</a:t>
            </a:r>
          </a:p>
        </p:txBody>
      </p:sp>
      <p:sp>
        <p:nvSpPr>
          <p:cNvPr id="485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4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487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" id="48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896" y="399873"/>
            <a:ext cx="3092932" cy="2907358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5" id="48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8" id="490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TextBox 29"/>
          <p:cNvSpPr txBox="1"/>
          <p:nvPr/>
        </p:nvSpPr>
        <p:spPr>
          <a:xfrm rot="20871967">
            <a:off x="31436" y="5370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4600"/>
              </a:lnSpc>
              <a:defRPr spc="-114" sz="4900">
                <a:solidFill>
                  <a:srgbClr val="BE1931"/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SCARSI RISULTATI NELLE MATERIE STEM</a:t>
            </a:r>
          </a:p>
        </p:txBody>
      </p:sp>
      <p:sp>
        <p:nvSpPr>
          <p:cNvPr id="492" name="TextBox 7"/>
          <p:cNvSpPr txBox="1"/>
          <p:nvPr/>
        </p:nvSpPr>
        <p:spPr>
          <a:xfrm>
            <a:off x="8912084" y="1202520"/>
            <a:ext cx="1934556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Limitata esperienza nelle materie STEM in generale</a:t>
            </a:r>
          </a:p>
        </p:txBody>
      </p:sp>
      <p:grpSp>
        <p:nvGrpSpPr>
          <p:cNvPr id="495" name="Group 3"/>
          <p:cNvGrpSpPr/>
          <p:nvPr/>
        </p:nvGrpSpPr>
        <p:grpSpPr>
          <a:xfrm>
            <a:off x="5619698" y="7190155"/>
            <a:ext cx="2521055" cy="2701875"/>
            <a:chOff x="0" y="0"/>
            <a:chExt cx="2521053" cy="2701874"/>
          </a:xfrm>
        </p:grpSpPr>
        <p:pic>
          <p:nvPicPr>
            <p:cNvPr descr="Picture 4" id="493" name="Picture 4"/>
            <p:cNvPicPr>
              <a:picLocks noChangeAspect="1"/>
            </p:cNvPicPr>
            <p:nvPr/>
          </p:nvPicPr>
          <p:blipFill>
            <a:blip r:embed="rId6"/>
            <a:srcRect b="74" t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94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insufficienti competenze CLIL e digitali</a:t>
              </a:r>
            </a:p>
          </p:txBody>
        </p:sp>
      </p:grpSp>
      <p:grpSp>
        <p:nvGrpSpPr>
          <p:cNvPr id="498" name="Group 8"/>
          <p:cNvGrpSpPr/>
          <p:nvPr/>
        </p:nvGrpSpPr>
        <p:grpSpPr>
          <a:xfrm>
            <a:off x="8850626" y="4324696"/>
            <a:ext cx="2196997" cy="2441866"/>
            <a:chOff x="0" y="0"/>
            <a:chExt cx="2196995" cy="2441864"/>
          </a:xfrm>
        </p:grpSpPr>
        <p:pic>
          <p:nvPicPr>
            <p:cNvPr descr="Picture 9" id="496" name="Picture 9"/>
            <p:cNvPicPr>
              <a:picLocks noChangeAspect="1"/>
            </p:cNvPicPr>
            <p:nvPr/>
          </p:nvPicPr>
          <p:blipFill>
            <a:blip r:embed="rId7"/>
            <a:srcRect b="539" t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97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Bassa motivazione</a:t>
              </a:r>
            </a:p>
          </p:txBody>
        </p:sp>
      </p:grpSp>
      <p:grpSp>
        <p:nvGrpSpPr>
          <p:cNvPr id="501" name="Group 11"/>
          <p:cNvGrpSpPr/>
          <p:nvPr/>
        </p:nvGrpSpPr>
        <p:grpSpPr>
          <a:xfrm>
            <a:off x="11205963" y="6800778"/>
            <a:ext cx="2626570" cy="3063056"/>
            <a:chOff x="-246735" y="-256639"/>
            <a:chExt cx="2626569" cy="3063054"/>
          </a:xfrm>
        </p:grpSpPr>
        <p:pic>
          <p:nvPicPr>
            <p:cNvPr descr="Picture 12" id="499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00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Scarse capacità di pensiero critico tra gli studenti</a:t>
              </a:r>
            </a:p>
          </p:txBody>
        </p:sp>
      </p:grpSp>
      <p:grpSp>
        <p:nvGrpSpPr>
          <p:cNvPr id="504" name="Group 17"/>
          <p:cNvGrpSpPr/>
          <p:nvPr/>
        </p:nvGrpSpPr>
        <p:grpSpPr>
          <a:xfrm>
            <a:off x="12916097" y="3712992"/>
            <a:ext cx="2813039" cy="2560436"/>
            <a:chOff x="0" y="0"/>
            <a:chExt cx="2813037" cy="2560434"/>
          </a:xfrm>
        </p:grpSpPr>
        <p:pic>
          <p:nvPicPr>
            <p:cNvPr descr="Picture 18" id="502" name="Picture 18"/>
            <p:cNvPicPr>
              <a:picLocks noChangeAspect="1"/>
            </p:cNvPicPr>
            <p:nvPr/>
          </p:nvPicPr>
          <p:blipFill>
            <a:blip r:embed="rId9"/>
            <a:srcRect b="38" t="39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03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Inadeguata capacità di lavorare in gruppo </a:t>
              </a:r>
            </a:p>
          </p:txBody>
        </p:sp>
      </p:grpSp>
      <p:grpSp>
        <p:nvGrpSpPr>
          <p:cNvPr id="507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descr="Picture 21" id="505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06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trasmissivi</a:t>
              </a:r>
            </a:p>
          </p:txBody>
        </p:sp>
      </p:grpSp>
      <p:pic>
        <p:nvPicPr>
          <p:cNvPr descr="Picture 23" id="508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38" y="680550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TextBox 24"/>
          <p:cNvSpPr txBox="1"/>
          <p:nvPr/>
        </p:nvSpPr>
        <p:spPr>
          <a:xfrm>
            <a:off x="1404515" y="7565736"/>
            <a:ext cx="2186433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Mancanza di conoscenza delle pratiche di insegnamento in altri paesi</a:t>
            </a:r>
          </a:p>
        </p:txBody>
      </p:sp>
      <p:pic>
        <p:nvPicPr>
          <p:cNvPr descr="Picture 14" id="510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115845">
            <a:off x="12324142" y="2540607"/>
            <a:ext cx="2263800" cy="78478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11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9490245">
            <a:off x="5147558" y="2407520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6" id="512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547620" y="3638768"/>
            <a:ext cx="1119731" cy="64944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13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9490245">
            <a:off x="2304702" y="5179605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4" id="5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979427">
            <a:off x="6250240" y="6303840"/>
            <a:ext cx="1934808" cy="67073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11368398">
            <a:off x="11105772" y="4958421"/>
            <a:ext cx="1752176" cy="6074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2628140">
            <a:off x="9051647" y="7658571"/>
            <a:ext cx="2111677" cy="732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0" name="TextBox 4"/>
          <p:cNvSpPr txBox="1"/>
          <p:nvPr/>
        </p:nvSpPr>
        <p:spPr>
          <a:xfrm>
            <a:off x="481275" y="3037605"/>
            <a:ext cx="12598366" cy="231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TRASFORMA IL PROBLEMA IN OBIETTIVO E LE CAUSE IN RISULTATO</a:t>
            </a:r>
          </a:p>
        </p:txBody>
      </p:sp>
      <p:sp>
        <p:nvSpPr>
          <p:cNvPr id="521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5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523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" id="524" name="Picture 3"/>
          <p:cNvPicPr>
            <a:picLocks noChangeAspect="1"/>
          </p:cNvPicPr>
          <p:nvPr/>
        </p:nvPicPr>
        <p:blipFill>
          <a:blip r:embed="rId3"/>
          <a:srcRect b="137" t="137"/>
          <a:stretch>
            <a:fillRect/>
          </a:stretch>
        </p:blipFill>
        <p:spPr>
          <a:xfrm>
            <a:off x="8442470" y="515525"/>
            <a:ext cx="3101832" cy="290767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5" id="52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8" id="526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TextBox 29"/>
          <p:cNvSpPr txBox="1"/>
          <p:nvPr/>
        </p:nvSpPr>
        <p:spPr>
          <a:xfrm rot="20871967">
            <a:off x="31436" y="4862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4600"/>
              </a:lnSpc>
              <a:defRPr spc="-114" sz="4900">
                <a:solidFill>
                  <a:schemeClr val="accent1">
                    <a:satOff val="-4409"/>
                    <a:lumOff val="-10509"/>
                  </a:schemeClr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MIGLIORI RISULTATI NELLE MATERIE STEM</a:t>
            </a:r>
          </a:p>
        </p:txBody>
      </p:sp>
      <p:sp>
        <p:nvSpPr>
          <p:cNvPr id="528" name="TextBox 7"/>
          <p:cNvSpPr txBox="1"/>
          <p:nvPr/>
        </p:nvSpPr>
        <p:spPr>
          <a:xfrm>
            <a:off x="8981846" y="1501499"/>
            <a:ext cx="1934556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Accresciuta esperienza nelle materie STEM</a:t>
            </a:r>
          </a:p>
        </p:txBody>
      </p:sp>
      <p:grpSp>
        <p:nvGrpSpPr>
          <p:cNvPr id="531" name="Group 3"/>
          <p:cNvGrpSpPr/>
          <p:nvPr/>
        </p:nvGrpSpPr>
        <p:grpSpPr>
          <a:xfrm>
            <a:off x="5619698" y="7190155"/>
            <a:ext cx="2521054" cy="2701875"/>
            <a:chOff x="0" y="0"/>
            <a:chExt cx="2521053" cy="2701874"/>
          </a:xfrm>
        </p:grpSpPr>
        <p:pic>
          <p:nvPicPr>
            <p:cNvPr descr="Picture 4" id="529" name="Picture 4"/>
            <p:cNvPicPr>
              <a:picLocks noChangeAspect="1"/>
            </p:cNvPicPr>
            <p:nvPr/>
          </p:nvPicPr>
          <p:blipFill>
            <a:blip r:embed="rId6"/>
            <a:srcRect b="74" t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30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maggiori competenze CLIL e digitali</a:t>
              </a:r>
            </a:p>
          </p:txBody>
        </p:sp>
      </p:grpSp>
      <p:grpSp>
        <p:nvGrpSpPr>
          <p:cNvPr id="534" name="Group 8"/>
          <p:cNvGrpSpPr/>
          <p:nvPr/>
        </p:nvGrpSpPr>
        <p:grpSpPr>
          <a:xfrm>
            <a:off x="8850626" y="4324696"/>
            <a:ext cx="2196997" cy="2441866"/>
            <a:chOff x="0" y="0"/>
            <a:chExt cx="2196995" cy="2441864"/>
          </a:xfrm>
        </p:grpSpPr>
        <p:pic>
          <p:nvPicPr>
            <p:cNvPr descr="Picture 9" id="532" name="Picture 9"/>
            <p:cNvPicPr>
              <a:picLocks noChangeAspect="1"/>
            </p:cNvPicPr>
            <p:nvPr/>
          </p:nvPicPr>
          <p:blipFill>
            <a:blip r:embed="rId7"/>
            <a:srcRect b="539" t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33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Alta motivazione</a:t>
              </a:r>
            </a:p>
          </p:txBody>
        </p:sp>
      </p:grpSp>
      <p:grpSp>
        <p:nvGrpSpPr>
          <p:cNvPr id="537" name="Group 11"/>
          <p:cNvGrpSpPr/>
          <p:nvPr/>
        </p:nvGrpSpPr>
        <p:grpSpPr>
          <a:xfrm>
            <a:off x="11205963" y="6800778"/>
            <a:ext cx="2626570" cy="3063056"/>
            <a:chOff x="-246735" y="-256639"/>
            <a:chExt cx="2626569" cy="3063054"/>
          </a:xfrm>
        </p:grpSpPr>
        <p:pic>
          <p:nvPicPr>
            <p:cNvPr descr="Picture 12" id="535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36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Migliori capacità di pensiero critico tra gli studenti</a:t>
              </a:r>
            </a:p>
          </p:txBody>
        </p:sp>
      </p:grpSp>
      <p:grpSp>
        <p:nvGrpSpPr>
          <p:cNvPr id="540" name="Group 17"/>
          <p:cNvGrpSpPr/>
          <p:nvPr/>
        </p:nvGrpSpPr>
        <p:grpSpPr>
          <a:xfrm>
            <a:off x="12916097" y="3712992"/>
            <a:ext cx="2813039" cy="2560436"/>
            <a:chOff x="0" y="0"/>
            <a:chExt cx="2813037" cy="2560434"/>
          </a:xfrm>
        </p:grpSpPr>
        <p:pic>
          <p:nvPicPr>
            <p:cNvPr descr="Picture 18" id="538" name="Picture 18"/>
            <p:cNvPicPr>
              <a:picLocks noChangeAspect="1"/>
            </p:cNvPicPr>
            <p:nvPr/>
          </p:nvPicPr>
          <p:blipFill>
            <a:blip r:embed="rId9"/>
            <a:srcRect b="38" t="39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39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Adeguata capacità di lavorare in gruppo </a:t>
              </a:r>
            </a:p>
          </p:txBody>
        </p:sp>
      </p:grpSp>
      <p:grpSp>
        <p:nvGrpSpPr>
          <p:cNvPr id="543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descr="Picture 21" id="541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42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più innovativi</a:t>
              </a:r>
            </a:p>
          </p:txBody>
        </p:sp>
      </p:grpSp>
      <p:pic>
        <p:nvPicPr>
          <p:cNvPr descr="Picture 23" id="54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38" y="680550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TextBox 24"/>
          <p:cNvSpPr txBox="1"/>
          <p:nvPr/>
        </p:nvSpPr>
        <p:spPr>
          <a:xfrm>
            <a:off x="1404515" y="7565736"/>
            <a:ext cx="2186433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Conoscenza delle pratiche di insegnamento in altri paesi</a:t>
            </a:r>
          </a:p>
        </p:txBody>
      </p:sp>
      <p:pic>
        <p:nvPicPr>
          <p:cNvPr descr="Picture 14" id="546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115845">
            <a:off x="12324142" y="2540607"/>
            <a:ext cx="2263800" cy="78478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47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9490245">
            <a:off x="5147558" y="2407520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6" id="548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547620" y="3638768"/>
            <a:ext cx="1119731" cy="64944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49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9490245">
            <a:off x="2304702" y="5179605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4" id="550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979427">
            <a:off x="6250240" y="6303840"/>
            <a:ext cx="1934808" cy="67073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51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11368398">
            <a:off x="11105772" y="4958421"/>
            <a:ext cx="1752176" cy="6074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52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2628140">
            <a:off x="9051647" y="7658572"/>
            <a:ext cx="2111677" cy="732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utoShape 2"/>
          <p:cNvSpPr/>
          <p:nvPr/>
        </p:nvSpPr>
        <p:spPr>
          <a:xfrm rot="5028534">
            <a:off x="6082311" y="-7560545"/>
            <a:ext cx="3692881" cy="22626792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5" name="Group 3"/>
          <p:cNvGrpSpPr/>
          <p:nvPr/>
        </p:nvGrpSpPr>
        <p:grpSpPr>
          <a:xfrm>
            <a:off x="990600" y="1028700"/>
            <a:ext cx="16268700" cy="5448300"/>
            <a:chOff x="0" y="0"/>
            <a:chExt cx="16268699" cy="5448300"/>
          </a:xfrm>
        </p:grpSpPr>
        <p:pic>
          <p:nvPicPr>
            <p:cNvPr descr="Picture 4" id="112" name="Picture 4"/>
            <p:cNvPicPr>
              <a:picLocks noChangeAspect="1"/>
            </p:cNvPicPr>
            <p:nvPr/>
          </p:nvPicPr>
          <p:blipFill>
            <a:blip r:embed="rId2"/>
            <a:srcRect r="22"/>
            <a:stretch>
              <a:fillRect/>
            </a:stretch>
          </p:blipFill>
          <p:spPr>
            <a:xfrm>
              <a:off x="0" y="0"/>
              <a:ext cx="5359401" cy="5448300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pic>
          <p:nvPicPr>
            <p:cNvPr descr="Picture 5" id="113" name="Picture 5"/>
            <p:cNvPicPr>
              <a:picLocks noChangeAspect="1"/>
            </p:cNvPicPr>
            <p:nvPr/>
          </p:nvPicPr>
          <p:blipFill>
            <a:blip r:embed="rId3"/>
            <a:srcRect l="93" r="7"/>
            <a:stretch>
              <a:fillRect/>
            </a:stretch>
          </p:blipFill>
          <p:spPr>
            <a:xfrm>
              <a:off x="5454650" y="0"/>
              <a:ext cx="5359401" cy="5448300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pic>
          <p:nvPicPr>
            <p:cNvPr descr="Picture 6" id="114" name="Picture 6"/>
            <p:cNvPicPr>
              <a:picLocks noChangeAspect="1"/>
            </p:cNvPicPr>
            <p:nvPr/>
          </p:nvPicPr>
          <p:blipFill>
            <a:blip r:embed="rId4"/>
            <a:srcRect l="35" r="35"/>
            <a:stretch>
              <a:fillRect/>
            </a:stretch>
          </p:blipFill>
          <p:spPr>
            <a:xfrm>
              <a:off x="10909299" y="0"/>
              <a:ext cx="5359401" cy="5448300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sp>
        <p:nvSpPr>
          <p:cNvPr id="116" name="TextBox 7"/>
          <p:cNvSpPr txBox="1"/>
          <p:nvPr/>
        </p:nvSpPr>
        <p:spPr>
          <a:xfrm>
            <a:off x="5121643" y="7628066"/>
            <a:ext cx="8044713" cy="69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5400"/>
              </a:lnSpc>
              <a:defRPr spc="144" sz="490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3 ELEMENTI “CHIAVE”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6" name="TextBox 4"/>
          <p:cNvSpPr txBox="1"/>
          <p:nvPr/>
        </p:nvSpPr>
        <p:spPr>
          <a:xfrm>
            <a:off x="481275" y="3037605"/>
            <a:ext cx="12598366" cy="1543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INIZIAMO A DEFINIRE LA NOSTRA STRATEGIA</a:t>
            </a:r>
          </a:p>
        </p:txBody>
      </p:sp>
      <p:sp>
        <p:nvSpPr>
          <p:cNvPr id="557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6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559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" id="560" name="Picture 3"/>
          <p:cNvPicPr>
            <a:picLocks noChangeAspect="1"/>
          </p:cNvPicPr>
          <p:nvPr/>
        </p:nvPicPr>
        <p:blipFill>
          <a:blip r:embed="rId3"/>
          <a:srcRect b="137" t="137"/>
          <a:stretch>
            <a:fillRect/>
          </a:stretch>
        </p:blipFill>
        <p:spPr>
          <a:xfrm>
            <a:off x="8442469" y="515525"/>
            <a:ext cx="3101833" cy="290767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5" id="56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8" id="562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TextBox 29"/>
          <p:cNvSpPr txBox="1"/>
          <p:nvPr/>
        </p:nvSpPr>
        <p:spPr>
          <a:xfrm rot="20871967">
            <a:off x="31436" y="4862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4600"/>
              </a:lnSpc>
              <a:defRPr spc="-114" sz="4900">
                <a:solidFill>
                  <a:schemeClr val="accent1">
                    <a:satOff val="-4409"/>
                    <a:lumOff val="-10509"/>
                  </a:schemeClr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MIGLIORI RISULTATI NELLE MATERIE STEM</a:t>
            </a:r>
          </a:p>
        </p:txBody>
      </p:sp>
      <p:sp>
        <p:nvSpPr>
          <p:cNvPr id="564" name="TextBox 7"/>
          <p:cNvSpPr txBox="1"/>
          <p:nvPr/>
        </p:nvSpPr>
        <p:spPr>
          <a:xfrm>
            <a:off x="8981847" y="1501499"/>
            <a:ext cx="1934556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Accresciuta esperienza nelle materie STEM</a:t>
            </a:r>
          </a:p>
        </p:txBody>
      </p:sp>
      <p:grpSp>
        <p:nvGrpSpPr>
          <p:cNvPr id="567" name="Group 3"/>
          <p:cNvGrpSpPr/>
          <p:nvPr/>
        </p:nvGrpSpPr>
        <p:grpSpPr>
          <a:xfrm>
            <a:off x="5619698" y="7190155"/>
            <a:ext cx="2521054" cy="2701875"/>
            <a:chOff x="0" y="0"/>
            <a:chExt cx="2521053" cy="2701874"/>
          </a:xfrm>
        </p:grpSpPr>
        <p:pic>
          <p:nvPicPr>
            <p:cNvPr descr="Picture 4" id="565" name="Picture 4"/>
            <p:cNvPicPr>
              <a:picLocks noChangeAspect="1"/>
            </p:cNvPicPr>
            <p:nvPr/>
          </p:nvPicPr>
          <p:blipFill>
            <a:blip r:embed="rId6"/>
            <a:srcRect b="74" t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66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maggiori competenze CLIL e digitali</a:t>
              </a:r>
            </a:p>
          </p:txBody>
        </p:sp>
      </p:grpSp>
      <p:grpSp>
        <p:nvGrpSpPr>
          <p:cNvPr id="570" name="Group 8"/>
          <p:cNvGrpSpPr/>
          <p:nvPr/>
        </p:nvGrpSpPr>
        <p:grpSpPr>
          <a:xfrm>
            <a:off x="8850626" y="4324696"/>
            <a:ext cx="2196997" cy="2441866"/>
            <a:chOff x="0" y="0"/>
            <a:chExt cx="2196995" cy="2441864"/>
          </a:xfrm>
        </p:grpSpPr>
        <p:pic>
          <p:nvPicPr>
            <p:cNvPr descr="Picture 9" id="568" name="Picture 9"/>
            <p:cNvPicPr>
              <a:picLocks noChangeAspect="1"/>
            </p:cNvPicPr>
            <p:nvPr/>
          </p:nvPicPr>
          <p:blipFill>
            <a:blip r:embed="rId7"/>
            <a:srcRect b="539" t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69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Alta motivazione</a:t>
              </a:r>
            </a:p>
          </p:txBody>
        </p:sp>
      </p:grpSp>
      <p:grpSp>
        <p:nvGrpSpPr>
          <p:cNvPr id="573" name="Group 11"/>
          <p:cNvGrpSpPr/>
          <p:nvPr/>
        </p:nvGrpSpPr>
        <p:grpSpPr>
          <a:xfrm>
            <a:off x="11205963" y="6800778"/>
            <a:ext cx="2626570" cy="3063056"/>
            <a:chOff x="-246735" y="-256639"/>
            <a:chExt cx="2626569" cy="3063054"/>
          </a:xfrm>
        </p:grpSpPr>
        <p:pic>
          <p:nvPicPr>
            <p:cNvPr descr="Picture 12" id="571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72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Migliori capacità di pensiero critico tra gli studenti</a:t>
              </a:r>
            </a:p>
          </p:txBody>
        </p:sp>
      </p:grpSp>
      <p:grpSp>
        <p:nvGrpSpPr>
          <p:cNvPr id="576" name="Group 17"/>
          <p:cNvGrpSpPr/>
          <p:nvPr/>
        </p:nvGrpSpPr>
        <p:grpSpPr>
          <a:xfrm>
            <a:off x="12916097" y="3712992"/>
            <a:ext cx="2813039" cy="2560436"/>
            <a:chOff x="0" y="0"/>
            <a:chExt cx="2813037" cy="2560434"/>
          </a:xfrm>
        </p:grpSpPr>
        <p:pic>
          <p:nvPicPr>
            <p:cNvPr descr="Picture 18" id="574" name="Picture 18"/>
            <p:cNvPicPr>
              <a:picLocks noChangeAspect="1"/>
            </p:cNvPicPr>
            <p:nvPr/>
          </p:nvPicPr>
          <p:blipFill>
            <a:blip r:embed="rId9"/>
            <a:srcRect b="38" t="39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75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Adeguata capacità di lavorare in gruppo </a:t>
              </a:r>
            </a:p>
          </p:txBody>
        </p:sp>
      </p:grpSp>
      <p:grpSp>
        <p:nvGrpSpPr>
          <p:cNvPr id="579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descr="Picture 21" id="577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578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più innovativi</a:t>
              </a:r>
            </a:p>
          </p:txBody>
        </p:sp>
      </p:grpSp>
      <p:pic>
        <p:nvPicPr>
          <p:cNvPr descr="Picture 23" id="580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38" y="680550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TextBox 24"/>
          <p:cNvSpPr txBox="1"/>
          <p:nvPr/>
        </p:nvSpPr>
        <p:spPr>
          <a:xfrm>
            <a:off x="1404515" y="7565736"/>
            <a:ext cx="2186433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Conoscenza delle pratiche di insegnamento in altri paesi</a:t>
            </a:r>
          </a:p>
        </p:txBody>
      </p:sp>
      <p:pic>
        <p:nvPicPr>
          <p:cNvPr descr="Picture 14" id="582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115845">
            <a:off x="12324142" y="2540607"/>
            <a:ext cx="2263800" cy="78478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83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9490245">
            <a:off x="5147558" y="2407520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6" id="584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547620" y="3638768"/>
            <a:ext cx="1119731" cy="64944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8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9490245">
            <a:off x="2304702" y="5179605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4" id="586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979427">
            <a:off x="6250240" y="6303840"/>
            <a:ext cx="1934808" cy="670734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87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11368398">
            <a:off x="11105772" y="4958421"/>
            <a:ext cx="1752176" cy="607422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15" id="588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rot="2628140">
            <a:off x="9051647" y="7658572"/>
            <a:ext cx="2111677" cy="732049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TextBox 3"/>
          <p:cNvSpPr txBox="1"/>
          <p:nvPr/>
        </p:nvSpPr>
        <p:spPr>
          <a:xfrm>
            <a:off x="14864267" y="1837073"/>
            <a:ext cx="2836963" cy="89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35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SPECIFICO</a:t>
            </a:r>
          </a:p>
        </p:txBody>
      </p:sp>
      <p:sp>
        <p:nvSpPr>
          <p:cNvPr id="590" name="TextBox 4"/>
          <p:cNvSpPr txBox="1"/>
          <p:nvPr/>
        </p:nvSpPr>
        <p:spPr>
          <a:xfrm>
            <a:off x="14864267" y="6490514"/>
            <a:ext cx="2836963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RISULTATI ATTESI</a:t>
            </a:r>
          </a:p>
        </p:txBody>
      </p:sp>
      <p:sp>
        <p:nvSpPr>
          <p:cNvPr id="591" name="TextBox 5"/>
          <p:cNvSpPr txBox="1"/>
          <p:nvPr/>
        </p:nvSpPr>
        <p:spPr>
          <a:xfrm>
            <a:off x="14971715" y="185960"/>
            <a:ext cx="2622066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GENERALE</a:t>
            </a:r>
          </a:p>
        </p:txBody>
      </p:sp>
      <p:pic>
        <p:nvPicPr>
          <p:cNvPr descr="Linea Linea" id="592" name="Linea 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6087335" y="210749"/>
            <a:ext cx="8935919" cy="853150"/>
          </a:xfrm>
          <a:prstGeom prst="rect">
            <a:avLst/>
          </a:prstGeom>
          <a:effectLst>
            <a:outerShdw blurRad="38100" dir="5400000" dist="20000" rotWithShape="0">
              <a:srgbClr val="000000">
                <a:alpha val="38000"/>
              </a:srgbClr>
            </a:outerShdw>
          </a:effectLst>
        </p:spPr>
      </p:pic>
      <p:pic>
        <p:nvPicPr>
          <p:cNvPr descr="Linea Linea" id="593" name="Linea Linea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1159259" y="1453615"/>
            <a:ext cx="3863995" cy="853149"/>
          </a:xfrm>
          <a:prstGeom prst="rect">
            <a:avLst/>
          </a:prstGeom>
          <a:effectLst>
            <a:outerShdw blurRad="38100" dir="5400000" dist="2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595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TRATEGIA B"/>
          <p:cNvSpPr/>
          <p:nvPr/>
        </p:nvSpPr>
        <p:spPr>
          <a:xfrm>
            <a:off x="8346225" y="3335660"/>
            <a:ext cx="7660362" cy="6518870"/>
          </a:xfrm>
          <a:prstGeom prst="ellipse">
            <a:avLst/>
          </a:prstGeom>
          <a:solidFill>
            <a:schemeClr val="accent1">
              <a:lumOff val="23725"/>
              <a:alpha val="69567"/>
            </a:schemeClr>
          </a:solidFill>
          <a:ln w="25400">
            <a:solidFill>
              <a:schemeClr val="accent1">
                <a:alpha val="69567"/>
              </a:schemeClr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>
            <a:lvl1pPr algn="ctr">
              <a:defRPr sz="3500"/>
            </a:lvl1pPr>
          </a:lstStyle>
          <a:p>
            <a:r>
              <a:t>STRATEGIA B</a:t>
            </a:r>
          </a:p>
        </p:txBody>
      </p:sp>
      <p:sp>
        <p:nvSpPr>
          <p:cNvPr id="597" name="STRATEGIA A"/>
          <p:cNvSpPr/>
          <p:nvPr/>
        </p:nvSpPr>
        <p:spPr>
          <a:xfrm>
            <a:off x="904210" y="3421830"/>
            <a:ext cx="10598374" cy="6924126"/>
          </a:xfrm>
          <a:prstGeom prst="ellipse">
            <a:avLst/>
          </a:prstGeom>
          <a:solidFill>
            <a:schemeClr val="accent6">
              <a:lumOff val="18921"/>
              <a:alpha val="69567"/>
            </a:schemeClr>
          </a:solidFill>
          <a:ln w="25400">
            <a:solidFill>
              <a:schemeClr val="accent1">
                <a:alpha val="69567"/>
              </a:schemeClr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>
            <a:lvl1pPr algn="ctr">
              <a:defRPr sz="3500"/>
            </a:lvl1pPr>
          </a:lstStyle>
          <a:p>
            <a:r>
              <a:t>STRATEGIA A</a:t>
            </a:r>
          </a:p>
        </p:txBody>
      </p:sp>
      <p:pic>
        <p:nvPicPr>
          <p:cNvPr descr="Picture 3" id="598" name="Picture 3"/>
          <p:cNvPicPr>
            <a:picLocks noChangeAspect="1"/>
          </p:cNvPicPr>
          <p:nvPr/>
        </p:nvPicPr>
        <p:blipFill>
          <a:blip r:embed="rId3"/>
          <a:srcRect b="137" t="137"/>
          <a:stretch>
            <a:fillRect/>
          </a:stretch>
        </p:blipFill>
        <p:spPr>
          <a:xfrm>
            <a:off x="8442469" y="515525"/>
            <a:ext cx="3101833" cy="290767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5" id="59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8" id="600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TextBox 29"/>
          <p:cNvSpPr txBox="1"/>
          <p:nvPr/>
        </p:nvSpPr>
        <p:spPr>
          <a:xfrm rot="20871967">
            <a:off x="31436" y="4862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4600"/>
              </a:lnSpc>
              <a:defRPr spc="-114" sz="4900">
                <a:solidFill>
                  <a:schemeClr val="accent1">
                    <a:satOff val="-4409"/>
                    <a:lumOff val="-10509"/>
                  </a:schemeClr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MIGLIORI RISULTATI NELLE MATERIE STEM</a:t>
            </a:r>
          </a:p>
        </p:txBody>
      </p:sp>
      <p:sp>
        <p:nvSpPr>
          <p:cNvPr id="602" name="TextBox 7"/>
          <p:cNvSpPr txBox="1"/>
          <p:nvPr/>
        </p:nvSpPr>
        <p:spPr>
          <a:xfrm>
            <a:off x="8981847" y="1501499"/>
            <a:ext cx="1934556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Accresciuta esperienza nelle materie STEM</a:t>
            </a:r>
          </a:p>
        </p:txBody>
      </p:sp>
      <p:grpSp>
        <p:nvGrpSpPr>
          <p:cNvPr id="605" name="Group 3"/>
          <p:cNvGrpSpPr/>
          <p:nvPr/>
        </p:nvGrpSpPr>
        <p:grpSpPr>
          <a:xfrm>
            <a:off x="5619698" y="7190155"/>
            <a:ext cx="2521054" cy="2701875"/>
            <a:chOff x="0" y="0"/>
            <a:chExt cx="2521053" cy="2701874"/>
          </a:xfrm>
        </p:grpSpPr>
        <p:pic>
          <p:nvPicPr>
            <p:cNvPr descr="Picture 4" id="603" name="Picture 4"/>
            <p:cNvPicPr>
              <a:picLocks noChangeAspect="1"/>
            </p:cNvPicPr>
            <p:nvPr/>
          </p:nvPicPr>
          <p:blipFill>
            <a:blip r:embed="rId6"/>
            <a:srcRect b="74" t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604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maggiori competenze CLIL e digitali</a:t>
              </a:r>
            </a:p>
          </p:txBody>
        </p:sp>
      </p:grpSp>
      <p:grpSp>
        <p:nvGrpSpPr>
          <p:cNvPr id="608" name="Group 8"/>
          <p:cNvGrpSpPr/>
          <p:nvPr/>
        </p:nvGrpSpPr>
        <p:grpSpPr>
          <a:xfrm>
            <a:off x="8850626" y="4324696"/>
            <a:ext cx="2196997" cy="2441866"/>
            <a:chOff x="0" y="0"/>
            <a:chExt cx="2196995" cy="2441864"/>
          </a:xfrm>
        </p:grpSpPr>
        <p:pic>
          <p:nvPicPr>
            <p:cNvPr descr="Picture 9" id="606" name="Picture 9"/>
            <p:cNvPicPr>
              <a:picLocks noChangeAspect="1"/>
            </p:cNvPicPr>
            <p:nvPr/>
          </p:nvPicPr>
          <p:blipFill>
            <a:blip r:embed="rId7"/>
            <a:srcRect b="539" t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607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Alta motivazione</a:t>
              </a:r>
            </a:p>
          </p:txBody>
        </p:sp>
      </p:grpSp>
      <p:grpSp>
        <p:nvGrpSpPr>
          <p:cNvPr id="611" name="Group 11"/>
          <p:cNvGrpSpPr/>
          <p:nvPr/>
        </p:nvGrpSpPr>
        <p:grpSpPr>
          <a:xfrm>
            <a:off x="11205963" y="6800778"/>
            <a:ext cx="2626570" cy="3063056"/>
            <a:chOff x="-246735" y="-256639"/>
            <a:chExt cx="2626569" cy="3063054"/>
          </a:xfrm>
        </p:grpSpPr>
        <p:pic>
          <p:nvPicPr>
            <p:cNvPr descr="Picture 12" id="609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610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Migliori capacità di pensiero critico tra gli studenti</a:t>
              </a:r>
            </a:p>
          </p:txBody>
        </p:sp>
      </p:grpSp>
      <p:grpSp>
        <p:nvGrpSpPr>
          <p:cNvPr id="614" name="Group 17"/>
          <p:cNvGrpSpPr/>
          <p:nvPr/>
        </p:nvGrpSpPr>
        <p:grpSpPr>
          <a:xfrm>
            <a:off x="12916097" y="3712992"/>
            <a:ext cx="2813039" cy="2560436"/>
            <a:chOff x="0" y="0"/>
            <a:chExt cx="2813037" cy="2560434"/>
          </a:xfrm>
        </p:grpSpPr>
        <p:pic>
          <p:nvPicPr>
            <p:cNvPr descr="Picture 18" id="612" name="Picture 18"/>
            <p:cNvPicPr>
              <a:picLocks noChangeAspect="1"/>
            </p:cNvPicPr>
            <p:nvPr/>
          </p:nvPicPr>
          <p:blipFill>
            <a:blip r:embed="rId9"/>
            <a:srcRect b="38" t="39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613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Adeguata capacità di lavorare in gruppo </a:t>
              </a:r>
            </a:p>
          </p:txBody>
        </p:sp>
      </p:grpSp>
      <p:grpSp>
        <p:nvGrpSpPr>
          <p:cNvPr id="617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descr="Picture 21" id="615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616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più innovativi</a:t>
              </a:r>
            </a:p>
          </p:txBody>
        </p:sp>
      </p:grpSp>
      <p:pic>
        <p:nvPicPr>
          <p:cNvPr descr="Picture 23" id="618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38" y="680550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TextBox 24"/>
          <p:cNvSpPr txBox="1"/>
          <p:nvPr/>
        </p:nvSpPr>
        <p:spPr>
          <a:xfrm>
            <a:off x="1404515" y="7565736"/>
            <a:ext cx="2186433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Conoscenza delle pratiche di insegnamento in altri paesi</a:t>
            </a:r>
          </a:p>
        </p:txBody>
      </p:sp>
      <p:sp>
        <p:nvSpPr>
          <p:cNvPr id="620" name="TextBox 3"/>
          <p:cNvSpPr txBox="1"/>
          <p:nvPr/>
        </p:nvSpPr>
        <p:spPr>
          <a:xfrm>
            <a:off x="14864266" y="1837073"/>
            <a:ext cx="2836963" cy="89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35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SPECIFICO</a:t>
            </a:r>
          </a:p>
        </p:txBody>
      </p:sp>
      <p:sp>
        <p:nvSpPr>
          <p:cNvPr id="621" name="TextBox 4"/>
          <p:cNvSpPr txBox="1"/>
          <p:nvPr/>
        </p:nvSpPr>
        <p:spPr>
          <a:xfrm>
            <a:off x="14864266" y="6490514"/>
            <a:ext cx="2836963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RISULTATI ATTESI</a:t>
            </a:r>
          </a:p>
        </p:txBody>
      </p:sp>
      <p:sp>
        <p:nvSpPr>
          <p:cNvPr id="622" name="TextBox 5"/>
          <p:cNvSpPr txBox="1"/>
          <p:nvPr/>
        </p:nvSpPr>
        <p:spPr>
          <a:xfrm>
            <a:off x="14971715" y="185960"/>
            <a:ext cx="2622066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GENERALE</a:t>
            </a:r>
          </a:p>
        </p:txBody>
      </p:sp>
      <p:pic>
        <p:nvPicPr>
          <p:cNvPr descr="Linea Linea" id="623" name="Linea Linea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6087335" y="210749"/>
            <a:ext cx="8935919" cy="853150"/>
          </a:xfrm>
          <a:prstGeom prst="rect">
            <a:avLst/>
          </a:prstGeom>
          <a:effectLst>
            <a:outerShdw blurRad="38100" dir="5400000" dist="20000" rotWithShape="0">
              <a:srgbClr val="000000">
                <a:alpha val="38000"/>
              </a:srgbClr>
            </a:outerShdw>
          </a:effectLst>
        </p:spPr>
      </p:pic>
      <p:pic>
        <p:nvPicPr>
          <p:cNvPr descr="Linea Linea" id="624" name="Linea Linea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11159259" y="1453615"/>
            <a:ext cx="3863995" cy="853150"/>
          </a:xfrm>
          <a:prstGeom prst="rect">
            <a:avLst/>
          </a:prstGeom>
          <a:effectLst>
            <a:outerShdw blurRad="38100" dir="5400000" dist="2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8" name="TextBox 4"/>
          <p:cNvSpPr txBox="1"/>
          <p:nvPr/>
        </p:nvSpPr>
        <p:spPr>
          <a:xfrm>
            <a:off x="481275" y="3037605"/>
            <a:ext cx="12598366" cy="231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pPr>
            <a:r>
              <a:t>DEFINIAMO LA NOSTRA STRATEGIA</a:t>
            </a:r>
          </a:p>
          <a:p>
            <a: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pPr>
            <a:r>
              <a:t>CON LE ATTIVITÀ CHE MEGLIO SI ADATTANO A CIASCUN RISULTATO</a:t>
            </a:r>
          </a:p>
        </p:txBody>
      </p:sp>
      <p:sp>
        <p:nvSpPr>
          <p:cNvPr id="629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7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631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3" id="632" name="Picture 3"/>
          <p:cNvPicPr>
            <a:picLocks noChangeAspect="1"/>
          </p:cNvPicPr>
          <p:nvPr/>
        </p:nvPicPr>
        <p:blipFill>
          <a:blip r:embed="rId3"/>
          <a:srcRect b="137" t="137"/>
          <a:stretch>
            <a:fillRect/>
          </a:stretch>
        </p:blipFill>
        <p:spPr>
          <a:xfrm>
            <a:off x="8442469" y="515525"/>
            <a:ext cx="3101833" cy="290767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5" id="63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Picture 28" id="634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TextBox 29"/>
          <p:cNvSpPr txBox="1"/>
          <p:nvPr/>
        </p:nvSpPr>
        <p:spPr>
          <a:xfrm rot="20871967">
            <a:off x="31436" y="4862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4600"/>
              </a:lnSpc>
              <a:defRPr spc="-114" sz="4900">
                <a:solidFill>
                  <a:schemeClr val="accent1">
                    <a:satOff val="-4409"/>
                    <a:lumOff val="-10509"/>
                  </a:schemeClr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MIGLIORI RISULTATI NELLE MATERIE STEM</a:t>
            </a:r>
          </a:p>
        </p:txBody>
      </p:sp>
      <p:sp>
        <p:nvSpPr>
          <p:cNvPr id="636" name="TextBox 7"/>
          <p:cNvSpPr txBox="1"/>
          <p:nvPr/>
        </p:nvSpPr>
        <p:spPr>
          <a:xfrm>
            <a:off x="8981847" y="1501499"/>
            <a:ext cx="1934556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Accresciuta esperienza nelle materie STEM</a:t>
            </a:r>
          </a:p>
        </p:txBody>
      </p:sp>
      <p:grpSp>
        <p:nvGrpSpPr>
          <p:cNvPr id="639" name="Group 8"/>
          <p:cNvGrpSpPr/>
          <p:nvPr/>
        </p:nvGrpSpPr>
        <p:grpSpPr>
          <a:xfrm>
            <a:off x="8551647" y="3686875"/>
            <a:ext cx="2196997" cy="2441866"/>
            <a:chOff x="0" y="0"/>
            <a:chExt cx="2196995" cy="2441864"/>
          </a:xfrm>
        </p:grpSpPr>
        <p:pic>
          <p:nvPicPr>
            <p:cNvPr descr="Picture 9" id="637" name="Picture 9"/>
            <p:cNvPicPr>
              <a:picLocks noChangeAspect="1"/>
            </p:cNvPicPr>
            <p:nvPr/>
          </p:nvPicPr>
          <p:blipFill>
            <a:blip r:embed="rId6"/>
            <a:srcRect b="539" t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638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Alta motivazione</a:t>
              </a:r>
            </a:p>
          </p:txBody>
        </p:sp>
      </p:grpSp>
      <p:grpSp>
        <p:nvGrpSpPr>
          <p:cNvPr id="642" name="Group 11"/>
          <p:cNvGrpSpPr/>
          <p:nvPr/>
        </p:nvGrpSpPr>
        <p:grpSpPr>
          <a:xfrm>
            <a:off x="11777971" y="3113372"/>
            <a:ext cx="2626570" cy="3063056"/>
            <a:chOff x="-246735" y="-256639"/>
            <a:chExt cx="2626569" cy="3063054"/>
          </a:xfrm>
        </p:grpSpPr>
        <p:pic>
          <p:nvPicPr>
            <p:cNvPr descr="Picture 12" id="640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641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Migliori capacità di pensiero critico tra gli studenti</a:t>
              </a:r>
            </a:p>
          </p:txBody>
        </p:sp>
      </p:grpSp>
      <p:grpSp>
        <p:nvGrpSpPr>
          <p:cNvPr id="645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descr="Picture 21" id="643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644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anchor="t" bIns="0" lIns="0" numCol="1" rIns="0" tIns="0" wrap="square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più innovativi</a:t>
              </a:r>
            </a:p>
          </p:txBody>
        </p:sp>
      </p:grpSp>
      <p:sp>
        <p:nvSpPr>
          <p:cNvPr id="646" name="TextBox 3"/>
          <p:cNvSpPr txBox="1"/>
          <p:nvPr/>
        </p:nvSpPr>
        <p:spPr>
          <a:xfrm>
            <a:off x="14864266" y="1837073"/>
            <a:ext cx="2836963" cy="89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35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SPECIFICO</a:t>
            </a:r>
          </a:p>
        </p:txBody>
      </p:sp>
      <p:sp>
        <p:nvSpPr>
          <p:cNvPr id="647" name="TextBox 4"/>
          <p:cNvSpPr txBox="1"/>
          <p:nvPr/>
        </p:nvSpPr>
        <p:spPr>
          <a:xfrm>
            <a:off x="14864266" y="4024948"/>
            <a:ext cx="2836963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RISULTATI ATTESI</a:t>
            </a:r>
          </a:p>
        </p:txBody>
      </p:sp>
      <p:sp>
        <p:nvSpPr>
          <p:cNvPr id="648" name="TextBox 5"/>
          <p:cNvSpPr txBox="1"/>
          <p:nvPr/>
        </p:nvSpPr>
        <p:spPr>
          <a:xfrm>
            <a:off x="14971715" y="185960"/>
            <a:ext cx="2622066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GENERALE</a:t>
            </a:r>
          </a:p>
        </p:txBody>
      </p:sp>
      <p:pic>
        <p:nvPicPr>
          <p:cNvPr descr="Linea Linea" id="649" name="Linea 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6087335" y="210749"/>
            <a:ext cx="8935919" cy="853150"/>
          </a:xfrm>
          <a:prstGeom prst="rect">
            <a:avLst/>
          </a:prstGeom>
          <a:effectLst>
            <a:outerShdw blurRad="38100" dir="5400000" dist="20000" rotWithShape="0">
              <a:srgbClr val="000000">
                <a:alpha val="38000"/>
              </a:srgbClr>
            </a:outerShdw>
          </a:effectLst>
        </p:spPr>
      </p:pic>
      <p:pic>
        <p:nvPicPr>
          <p:cNvPr descr="Linea Linea" id="650" name="Linea 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1159259" y="1453615"/>
            <a:ext cx="3863995" cy="853150"/>
          </a:xfrm>
          <a:prstGeom prst="rect">
            <a:avLst/>
          </a:prstGeom>
          <a:effectLst>
            <a:outerShdw blurRad="38100" dir="5400000" dist="20000" rotWithShape="0">
              <a:srgbClr val="000000">
                <a:alpha val="38000"/>
              </a:srgbClr>
            </a:outerShdw>
          </a:effectLst>
        </p:spPr>
      </p:pic>
      <p:sp>
        <p:nvSpPr>
          <p:cNvPr id="651" name="TextBox 4"/>
          <p:cNvSpPr txBox="1"/>
          <p:nvPr/>
        </p:nvSpPr>
        <p:spPr>
          <a:xfrm>
            <a:off x="14864266" y="7863937"/>
            <a:ext cx="2836963" cy="604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ATTIVITÀ</a:t>
            </a:r>
          </a:p>
        </p:txBody>
      </p:sp>
      <p:sp>
        <p:nvSpPr>
          <p:cNvPr id="652" name="Seminari pratici di scambio"/>
          <p:cNvSpPr/>
          <p:nvPr/>
        </p:nvSpPr>
        <p:spPr>
          <a:xfrm>
            <a:off x="11630951" y="7042038"/>
            <a:ext cx="2691162" cy="12029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Seminari pratici di scambio</a:t>
            </a:r>
          </a:p>
        </p:txBody>
      </p:sp>
      <p:sp>
        <p:nvSpPr>
          <p:cNvPr id="653" name="incontri di formazione internazionali"/>
          <p:cNvSpPr/>
          <p:nvPr/>
        </p:nvSpPr>
        <p:spPr>
          <a:xfrm>
            <a:off x="3872270" y="7008507"/>
            <a:ext cx="2691162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incontri di formazione internazionali</a:t>
            </a:r>
          </a:p>
        </p:txBody>
      </p:sp>
      <p:sp>
        <p:nvSpPr>
          <p:cNvPr id="654" name="sperimentazione di nuovi metodi"/>
          <p:cNvSpPr/>
          <p:nvPr/>
        </p:nvSpPr>
        <p:spPr>
          <a:xfrm>
            <a:off x="3852338" y="8537969"/>
            <a:ext cx="2691162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sperimentazione di nuovi metodi</a:t>
            </a:r>
          </a:p>
        </p:txBody>
      </p:sp>
      <p:sp>
        <p:nvSpPr>
          <p:cNvPr id="655" name="incontri con studenti di scuole di altri Paesi"/>
          <p:cNvSpPr/>
          <p:nvPr/>
        </p:nvSpPr>
        <p:spPr>
          <a:xfrm>
            <a:off x="7798859" y="7008507"/>
            <a:ext cx="2596666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>
            <a:lvl1pPr algn="ctr">
              <a:lnSpc>
                <a:spcPts val="22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incontri con studenti di scuole di altri Paesi</a:t>
            </a:r>
          </a:p>
        </p:txBody>
      </p:sp>
      <p:sp>
        <p:nvSpPr>
          <p:cNvPr id="656" name="workshop e uscite in parchi tematici"/>
          <p:cNvSpPr/>
          <p:nvPr/>
        </p:nvSpPr>
        <p:spPr>
          <a:xfrm>
            <a:off x="7778927" y="8537969"/>
            <a:ext cx="2691162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workshop e uscite in parchi tematici</a:t>
            </a:r>
          </a:p>
        </p:txBody>
      </p:sp>
      <p:sp>
        <p:nvSpPr>
          <p:cNvPr id="657" name="Progetti pilota"/>
          <p:cNvSpPr/>
          <p:nvPr/>
        </p:nvSpPr>
        <p:spPr>
          <a:xfrm>
            <a:off x="11650587" y="8537969"/>
            <a:ext cx="2651890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anchor="ctr" lIns="45719" rIns="45719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Progetti pilota</a:t>
            </a:r>
          </a:p>
        </p:txBody>
      </p:sp>
      <p:sp>
        <p:nvSpPr>
          <p:cNvPr id="658" name="Linea"/>
          <p:cNvSpPr/>
          <p:nvPr/>
        </p:nvSpPr>
        <p:spPr>
          <a:xfrm>
            <a:off x="2544225" y="6707989"/>
            <a:ext cx="12757331" cy="1"/>
          </a:xfrm>
          <a:prstGeom prst="line">
            <a:avLst/>
          </a:prstGeom>
          <a:ln w="76200">
            <a:solidFill>
              <a:srgbClr val="DDDDDD"/>
            </a:solidFill>
            <a:custDash>
              <a:ds d="200000" sp="200000"/>
            </a:custDash>
            <a:miter lim="400000"/>
          </a:ln>
          <a:effectLst>
            <a:outerShdw blurRad="38100" dir="5400000" dist="2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2" name="TextBox 4"/>
          <p:cNvSpPr txBox="1"/>
          <p:nvPr/>
        </p:nvSpPr>
        <p:spPr>
          <a:xfrm>
            <a:off x="481275" y="3037605"/>
            <a:ext cx="12598366" cy="156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rPr dirty="0"/>
              <a:t>IMPLEMENTIAMO LA NOSTRA STRATEGIA NEL </a:t>
            </a:r>
            <a:r>
              <a:rPr lang="it-IT" dirty="0"/>
              <a:t>QUADRO</a:t>
            </a:r>
            <a:r>
              <a:rPr dirty="0"/>
              <a:t> LOGIC</a:t>
            </a:r>
            <a:r>
              <a:rPr lang="it-IT" dirty="0"/>
              <a:t>O</a:t>
            </a:r>
            <a:endParaRPr dirty="0"/>
          </a:p>
        </p:txBody>
      </p:sp>
      <p:sp>
        <p:nvSpPr>
          <p:cNvPr id="663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8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665" name="Picture 2"/>
          <p:cNvPicPr>
            <a:picLocks noChangeAspect="1"/>
          </p:cNvPicPr>
          <p:nvPr/>
        </p:nvPicPr>
        <p:blipFill>
          <a:blip r:embed="rId2"/>
          <a:srcRect b="23" t="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66" name="Table 3"/>
          <p:cNvGraphicFramePr/>
          <p:nvPr/>
        </p:nvGraphicFramePr>
        <p:xfrm>
          <a:off x="1301620" y="1250990"/>
          <a:ext cx="15684759" cy="778501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92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1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 sz="1800"/>
                      </a:pPr>
                      <a:r>
                        <a:rPr sz="2000"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STRATEGIA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74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 sz="1800"/>
                      </a:pPr>
                      <a:r>
                        <a:rPr sz="2000"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INDICATORI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6C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 sz="1800"/>
                      </a:pPr>
                      <a:r>
                        <a:rPr sz="2000"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VERIFICHE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AE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 sz="1800"/>
                      </a:pPr>
                      <a:r>
                        <a:rPr sz="2000"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IPOTESI/RISCHI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A5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04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b="1"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OBIETTIVO GENERALE</a:t>
                      </a:r>
                    </a:p>
                    <a:p>
                      <a:pPr algn="ctr">
                        <a:lnSpc>
                          <a:spcPts val="2200"/>
                        </a:lnSpc>
                        <a:defRPr sz="1800">
                          <a:latin typeface="Agrandir"/>
                          <a:ea typeface="Agrandir"/>
                          <a:cs typeface="Agrandir"/>
                          <a:sym typeface="Agrandir"/>
                        </a:defRPr>
                      </a:pPr>
                      <a:r>
                        <a:t>miglioramento nelle materie STEM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857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b="1"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OBIETTIVO SPECIFICO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OS1: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accrescere esperienze STEM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61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b="1"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RISULTATI ATTESI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R1: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 metodi innovativi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R2: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alta motivazione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R3: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rinforzo del pensiero critico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IND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coinvolgimento del 70% degli studenti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/>
                      </a:pP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Questionario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64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b="1"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ATTIVITÀ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A1.1: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incontri transnazionali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A1.2: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sperimentazione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A2.1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seminari di formazione locale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A2.2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Job shadowing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A3.1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seminari di formazione internazionali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A3.2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progetti pilota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IND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numero dei partecipanti nei meeting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IND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numero di pratiche presentate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IND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numero di stakeholder che si sono detti disposti a testare i metodi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/>
                      </a:pP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Liste dei participanti
Sondaggi
Questionari di valutazione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/>
                      </a:pP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Altri docenti interessati ad essere coinvolti nella sperimentazione</a:t>
                      </a:r>
                    </a:p>
                  </a:txBody>
                  <a:tcPr anchor="ctr" horzOverflow="overflow" marB="76200" marL="76200" marR="76200" marT="76200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Freeform 5"/>
          <p:cNvSpPr/>
          <p:nvPr/>
        </p:nvSpPr>
        <p:spPr>
          <a:xfrm>
            <a:off x="6151007" y="2551427"/>
            <a:ext cx="5985986" cy="5184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Freeform 7"/>
          <p:cNvSpPr/>
          <p:nvPr/>
        </p:nvSpPr>
        <p:spPr>
          <a:xfrm>
            <a:off x="6561935" y="3021172"/>
            <a:ext cx="5164130" cy="451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0">
            <a:solidFill>
              <a:srgbClr val="6CE8F4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625" y="5968041"/>
            <a:ext cx="1197973" cy="1949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934" y="1569370"/>
            <a:ext cx="1935765" cy="1901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4814" y="5684491"/>
            <a:ext cx="2478803" cy="208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12" descr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8508" y="6530936"/>
            <a:ext cx="1595112" cy="1565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13"/>
          <p:cNvSpPr txBox="1"/>
          <p:nvPr/>
        </p:nvSpPr>
        <p:spPr>
          <a:xfrm>
            <a:off x="481785" y="352226"/>
            <a:ext cx="17425938" cy="90524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300"/>
              </a:lnSpc>
              <a:defRPr sz="5600" spc="163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LA TEORIA DEL “TRIPLO VINCOLO”</a:t>
            </a:r>
          </a:p>
        </p:txBody>
      </p:sp>
      <p:sp>
        <p:nvSpPr>
          <p:cNvPr id="127" name="TextBox 14"/>
          <p:cNvSpPr txBox="1"/>
          <p:nvPr/>
        </p:nvSpPr>
        <p:spPr>
          <a:xfrm>
            <a:off x="10062072" y="2459197"/>
            <a:ext cx="4264284" cy="543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300"/>
              </a:lnSpc>
              <a:defRPr sz="3600" spc="288">
                <a:solidFill>
                  <a:srgbClr val="004AAD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OBIETTIVI</a:t>
            </a:r>
          </a:p>
        </p:txBody>
      </p:sp>
      <p:sp>
        <p:nvSpPr>
          <p:cNvPr id="128" name="TextBox 15"/>
          <p:cNvSpPr txBox="1"/>
          <p:nvPr/>
        </p:nvSpPr>
        <p:spPr>
          <a:xfrm>
            <a:off x="11108145" y="8077088"/>
            <a:ext cx="4264284" cy="543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300"/>
              </a:lnSpc>
              <a:defRPr sz="3600" spc="288">
                <a:solidFill>
                  <a:srgbClr val="004AAD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RISORSE</a:t>
            </a:r>
          </a:p>
        </p:txBody>
      </p:sp>
      <p:sp>
        <p:nvSpPr>
          <p:cNvPr id="129" name="TextBox 16"/>
          <p:cNvSpPr txBox="1"/>
          <p:nvPr/>
        </p:nvSpPr>
        <p:spPr>
          <a:xfrm>
            <a:off x="2733313" y="8077088"/>
            <a:ext cx="4264285" cy="543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4300"/>
              </a:lnSpc>
              <a:defRPr sz="3600" spc="288">
                <a:solidFill>
                  <a:srgbClr val="004AAD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TEMPO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TextBox 4"/>
          <p:cNvSpPr txBox="1"/>
          <p:nvPr/>
        </p:nvSpPr>
        <p:spPr>
          <a:xfrm>
            <a:off x="1896669" y="3527593"/>
            <a:ext cx="14722830" cy="320686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300"/>
              </a:lnSpc>
              <a:defRPr sz="5700" spc="173">
                <a:solidFill>
                  <a:srgbClr val="004AAD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Un progetto è una serie di attività dirette a realizzare in modo evidente specifici </a:t>
            </a:r>
            <a:r>
              <a:rPr>
                <a:solidFill>
                  <a:srgbClr val="FFFFFF"/>
                </a:solidFill>
              </a:rPr>
              <a:t>obiettivi </a:t>
            </a:r>
            <a:r>
              <a:t>in un preciso </a:t>
            </a:r>
            <a:r>
              <a:rPr>
                <a:solidFill>
                  <a:srgbClr val="FFFFFF"/>
                </a:solidFill>
              </a:rPr>
              <a:t>lasso di tempo</a:t>
            </a:r>
            <a:r>
              <a:t> e con un </a:t>
            </a:r>
            <a:r>
              <a:rPr>
                <a:solidFill>
                  <a:srgbClr val="FFFFFF"/>
                </a:solidFill>
              </a:rPr>
              <a:t>budget </a:t>
            </a:r>
            <a:r>
              <a:t>definito.</a:t>
            </a:r>
          </a:p>
        </p:txBody>
      </p:sp>
      <p:sp>
        <p:nvSpPr>
          <p:cNvPr id="134" name="TextBox 5"/>
          <p:cNvSpPr txBox="1"/>
          <p:nvPr/>
        </p:nvSpPr>
        <p:spPr>
          <a:xfrm>
            <a:off x="4489718" y="2182254"/>
            <a:ext cx="8871658" cy="54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300"/>
              </a:lnSpc>
              <a:defRPr sz="3600" spc="288">
                <a:solidFill>
                  <a:srgbClr val="004AAD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DEFINIZIONE</a:t>
            </a:r>
          </a:p>
        </p:txBody>
      </p:sp>
      <p:sp>
        <p:nvSpPr>
          <p:cNvPr id="135" name="TextBox 6"/>
          <p:cNvSpPr txBox="1"/>
          <p:nvPr/>
        </p:nvSpPr>
        <p:spPr>
          <a:xfrm>
            <a:off x="4489718" y="7325445"/>
            <a:ext cx="8871658" cy="540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400"/>
              </a:lnSpc>
              <a:defRPr sz="3200" spc="288">
                <a:solidFill>
                  <a:srgbClr val="004AAD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Commissione Europea</a:t>
            </a:r>
          </a:p>
        </p:txBody>
      </p:sp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04" y="1258893"/>
            <a:ext cx="2385852" cy="1884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4479285" y="7128382"/>
            <a:ext cx="2385852" cy="1884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utoShape 2"/>
          <p:cNvSpPr/>
          <p:nvPr/>
        </p:nvSpPr>
        <p:spPr>
          <a:xfrm rot="706917">
            <a:off x="9780955" y="-1629443"/>
            <a:ext cx="9622126" cy="13058628"/>
          </a:xfrm>
          <a:prstGeom prst="rect">
            <a:avLst/>
          </a:prstGeom>
          <a:solidFill>
            <a:srgbClr val="004AA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44764">
            <a:off x="759500" y="2846101"/>
            <a:ext cx="8522698" cy="468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06" y="3905158"/>
            <a:ext cx="944978" cy="994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716" y="5490064"/>
            <a:ext cx="944978" cy="99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6"/>
          <p:cNvSpPr txBox="1"/>
          <p:nvPr/>
        </p:nvSpPr>
        <p:spPr>
          <a:xfrm>
            <a:off x="10274086" y="3533097"/>
            <a:ext cx="6985215" cy="1672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6600"/>
              </a:lnSpc>
              <a:defRPr sz="5600" spc="324">
                <a:solidFill>
                  <a:srgbClr val="6CE8F4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OGNI PROGETTO È UN PROCESSO</a:t>
            </a:r>
          </a:p>
        </p:txBody>
      </p:sp>
      <p:sp>
        <p:nvSpPr>
          <p:cNvPr id="144" name="TextBox 7"/>
          <p:cNvSpPr txBox="1"/>
          <p:nvPr/>
        </p:nvSpPr>
        <p:spPr>
          <a:xfrm>
            <a:off x="10274086" y="5995675"/>
            <a:ext cx="6985215" cy="2063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ts val="5400"/>
              </a:lnSpc>
              <a:defRPr sz="4900" spc="448">
                <a:solidFill>
                  <a:srgbClr val="FFFFFF"/>
                </a:solidFill>
                <a:latin typeface="Raleway Italics"/>
                <a:ea typeface="Raleway Italics"/>
                <a:cs typeface="Raleway Italics"/>
                <a:sym typeface="Raleway Italics"/>
              </a:defRPr>
            </a:pPr>
            <a:r>
              <a:t>Come incomincia?</a:t>
            </a:r>
          </a:p>
          <a:p>
            <a:pPr algn="r">
              <a:lnSpc>
                <a:spcPts val="5400"/>
              </a:lnSpc>
              <a:defRPr sz="4900" spc="448">
                <a:solidFill>
                  <a:srgbClr val="FFFFFF"/>
                </a:solidFill>
                <a:latin typeface="Raleway Italics"/>
                <a:ea typeface="Raleway Italics"/>
                <a:cs typeface="Raleway Italics"/>
                <a:sym typeface="Raleway Italics"/>
              </a:defRPr>
            </a:pPr>
            <a:r>
              <a:t>Come prosegue?</a:t>
            </a:r>
          </a:p>
          <a:p>
            <a:pPr algn="r">
              <a:lnSpc>
                <a:spcPts val="5400"/>
              </a:lnSpc>
              <a:defRPr sz="4900" spc="448">
                <a:solidFill>
                  <a:srgbClr val="FFFFFF"/>
                </a:solidFill>
                <a:latin typeface="Raleway Italics"/>
                <a:ea typeface="Raleway Italics"/>
                <a:cs typeface="Raleway Italics"/>
                <a:sym typeface="Raleway Italics"/>
              </a:defRPr>
            </a:pPr>
            <a:r>
              <a:t>Come finisce?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TextBox 4"/>
          <p:cNvSpPr txBox="1"/>
          <p:nvPr/>
        </p:nvSpPr>
        <p:spPr>
          <a:xfrm>
            <a:off x="0" y="3257196"/>
            <a:ext cx="18288000" cy="37039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9800"/>
              </a:lnSpc>
              <a:defRPr sz="7500" spc="217">
                <a:solidFill>
                  <a:schemeClr val="accent1">
                    <a:lumOff val="23725"/>
                  </a:schemeClr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>
                <a:solidFill>
                  <a:srgbClr val="FFFFFF"/>
                </a:solidFill>
              </a:rPr>
              <a:t>UNA POSSIBILE RISPOSTA È…</a:t>
            </a:r>
            <a:r>
              <a:t> </a:t>
            </a:r>
          </a:p>
          <a:p>
            <a:pPr algn="ctr">
              <a:lnSpc>
                <a:spcPts val="98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t>IL PROJECT CYCLE MANAGEMENT!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TextBox 5"/>
          <p:cNvSpPr txBox="1"/>
          <p:nvPr/>
        </p:nvSpPr>
        <p:spPr>
          <a:xfrm>
            <a:off x="3933795" y="6201416"/>
            <a:ext cx="10648579" cy="213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200"/>
              </a:lnSpc>
              <a:defRPr sz="3600" spc="208">
                <a:solidFill>
                  <a:srgbClr val="004AAD"/>
                </a:solidFill>
                <a:latin typeface="Agrandir Medium Bold"/>
                <a:ea typeface="Agrandir Medium Bold"/>
                <a:cs typeface="Agrandir Medium Bold"/>
                <a:sym typeface="Agrandir Medium Bold"/>
              </a:defRPr>
            </a:pPr>
            <a:r>
              <a:t>Il Project Cycle Management</a:t>
            </a:r>
            <a:r>
              <a:rPr>
                <a:latin typeface="Agrandir Medium"/>
                <a:ea typeface="Agrandir Medium"/>
                <a:cs typeface="Agrandir Medium"/>
                <a:sym typeface="Agrandir Medium"/>
              </a:rPr>
              <a:t> (PCM) è una metodologia per la gestione delle attività </a:t>
            </a:r>
            <a:br>
              <a:rPr>
                <a:latin typeface="Agrandir Medium"/>
                <a:ea typeface="Agrandir Medium"/>
                <a:cs typeface="Agrandir Medium"/>
                <a:sym typeface="Agrandir Medium"/>
              </a:rPr>
            </a:br>
            <a:r>
              <a:rPr>
                <a:latin typeface="Agrandir Medium"/>
                <a:ea typeface="Agrandir Medium"/>
                <a:cs typeface="Agrandir Medium"/>
                <a:sym typeface="Agrandir Medium"/>
              </a:rPr>
              <a:t>e le procedure decisionali usate </a:t>
            </a:r>
            <a:br>
              <a:rPr>
                <a:latin typeface="Agrandir Medium"/>
                <a:ea typeface="Agrandir Medium"/>
                <a:cs typeface="Agrandir Medium"/>
                <a:sym typeface="Agrandir Medium"/>
              </a:rPr>
            </a:br>
            <a:r>
              <a:rPr>
                <a:latin typeface="Agrandir Medium"/>
                <a:ea typeface="Agrandir Medium"/>
                <a:cs typeface="Agrandir Medium"/>
                <a:sym typeface="Agrandir Medium"/>
              </a:rPr>
              <a:t>durante il ciclo di vita di un progetto.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Shape 2"/>
          <p:cNvSpPr/>
          <p:nvPr/>
        </p:nvSpPr>
        <p:spPr>
          <a:xfrm rot="3952483">
            <a:off x="4061667" y="-4495693"/>
            <a:ext cx="10784251" cy="21951565"/>
          </a:xfrm>
          <a:prstGeom prst="rect">
            <a:avLst/>
          </a:prstGeom>
          <a:solidFill>
            <a:srgbClr val="004AA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descr="Picture 3" id="152" name="Picture 3"/>
          <p:cNvPicPr>
            <a:picLocks noChangeAspect="1"/>
          </p:cNvPicPr>
          <p:nvPr/>
        </p:nvPicPr>
        <p:blipFill>
          <a:blip r:embed="rId2"/>
          <a:srcRect l="60" r="60"/>
          <a:stretch>
            <a:fillRect/>
          </a:stretch>
        </p:blipFill>
        <p:spPr>
          <a:xfrm>
            <a:off x="914399" y="-492659"/>
            <a:ext cx="8229602" cy="1177943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4"/>
          <p:cNvSpPr txBox="1"/>
          <p:nvPr/>
        </p:nvSpPr>
        <p:spPr>
          <a:xfrm>
            <a:off x="10813053" y="2725420"/>
            <a:ext cx="6319516" cy="4006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bIns="0" lIns="0" rIns="0" tIns="0">
            <a:spAutoFit/>
          </a:bodyPr>
          <a:lstStyle>
            <a:lvl1pPr algn="ctr">
              <a:lnSpc>
                <a:spcPts val="6300"/>
              </a:lnSpc>
              <a:defRPr spc="173" sz="5700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il PCM è un approccio che aiuta a fare la cosa giusta al momento giusto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03f63-3060-4a89-9c03-8c108013da02" xsi:nil="true"/>
    <lcf76f155ced4ddcb4097134ff3c332f xmlns="6e44e964-48d0-4779-8b8f-6a641ac1b55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03C22FA7AC48B236EBA00E734D5C" ma:contentTypeVersion="17" ma:contentTypeDescription="Create a new document." ma:contentTypeScope="" ma:versionID="10b7bda1fb8c77a8e808035476e16fb8">
  <xsd:schema xmlns:xsd="http://www.w3.org/2001/XMLSchema" xmlns:xs="http://www.w3.org/2001/XMLSchema" xmlns:p="http://schemas.microsoft.com/office/2006/metadata/properties" xmlns:ns2="6e44e964-48d0-4779-8b8f-6a641ac1b559" xmlns:ns3="5f403f63-3060-4a89-9c03-8c108013da02" targetNamespace="http://schemas.microsoft.com/office/2006/metadata/properties" ma:root="true" ma:fieldsID="78c584266f0e08f129cd76bd6febaeb3" ns2:_="" ns3:_="">
    <xsd:import namespace="6e44e964-48d0-4779-8b8f-6a641ac1b559"/>
    <xsd:import namespace="5f403f63-3060-4a89-9c03-8c108013d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4e964-48d0-4779-8b8f-6a641ac1b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354e0fc-0c0e-4baf-aa99-fb28232fb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3f63-3060-4a89-9c03-8c108013d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298c4d8-52db-4bf6-a2ac-2d8627d92ecb}" ma:internalName="TaxCatchAll" ma:showField="CatchAllData" ma:web="5f403f63-3060-4a89-9c03-8c108013d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9609DE-1483-4F08-BE54-EC1801F262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621848-F085-47EF-B9B9-2453B3E45582}">
  <ds:schemaRefs>
    <ds:schemaRef ds:uri="http://schemas.microsoft.com/office/2006/metadata/properties"/>
    <ds:schemaRef ds:uri="http://schemas.microsoft.com/office/infopath/2007/PartnerControls"/>
    <ds:schemaRef ds:uri="5f403f63-3060-4a89-9c03-8c108013da02"/>
    <ds:schemaRef ds:uri="6e44e964-48d0-4779-8b8f-6a641ac1b559"/>
  </ds:schemaRefs>
</ds:datastoreItem>
</file>

<file path=customXml/itemProps3.xml><?xml version="1.0" encoding="utf-8"?>
<ds:datastoreItem xmlns:ds="http://schemas.openxmlformats.org/officeDocument/2006/customXml" ds:itemID="{30C89A24-F994-4161-9581-5FBE4BFBD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44e964-48d0-4779-8b8f-6a641ac1b559"/>
    <ds:schemaRef ds:uri="5f403f63-3060-4a89-9c03-8c108013d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Microsoft Office PowerPoint</Application>
  <PresentationFormat>Custom</PresentationFormat>
  <Paragraphs>263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Agrandir</vt:lpstr>
      <vt:lpstr>Agrandir Bold</vt:lpstr>
      <vt:lpstr>Agrandir Medium</vt:lpstr>
      <vt:lpstr>Agrandir Medium Bold</vt:lpstr>
      <vt:lpstr>Arial</vt:lpstr>
      <vt:lpstr>Calibri</vt:lpstr>
      <vt:lpstr>Hussar Bold</vt:lpstr>
      <vt:lpstr>Hussar Bold Bold Italics</vt:lpstr>
      <vt:lpstr>Hussar Ekologiczy Italics</vt:lpstr>
      <vt:lpstr>League Spartan Bold</vt:lpstr>
      <vt:lpstr>Montserrat Classic Bold</vt:lpstr>
      <vt:lpstr>Open Sans Extra Bold</vt:lpstr>
      <vt:lpstr>Permanent Marker</vt:lpstr>
      <vt:lpstr>Raleway Bold</vt:lpstr>
      <vt:lpstr>Raleway Bold Italics</vt:lpstr>
      <vt:lpstr>Raleway Italics</vt:lpstr>
      <vt:lpstr>Ranga</vt:lpstr>
      <vt:lpstr>WC Mano Negra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Alessia Mereu</cp:lastModifiedBy>
  <cp:revision>1</cp:revision>
  <dcterms:modified xsi:type="dcterms:W3CDTF">2023-09-20T08:22:58Z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0x010100A3B803C22FA7AC48B236EBA00E734D5C</vt:lpwstr>
  </property>
  <property fmtid="{D5CDD505-2E9C-101B-9397-08002B2CF9AE}" name="MediaServiceImageTags" pid="3">
    <vt:lpwstr/>
  </property>
  <property fmtid="{D5CDD505-2E9C-101B-9397-08002B2CF9AE}" name="NXPowerLiteLastOptimized" pid="4">
    <vt:lpwstr>2980280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S10.0.0</vt:lpwstr>
  </property>
</Properties>
</file>