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presentationml.presentation.main+xml" PartName="/ppt/presentat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3"/>
  </p:sldMasterIdLst>
  <p:notesMasterIdLst>
    <p:notesMasterId r:id="rId51"/>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Lst>
  <p:sldSz cx="18288000" cy="10287000"/>
  <p:notesSz cx="6858000" cy="9144000"/>
  <p:embeddedFontLst>
    <p:embeddedFont>
      <p:font typeface="Agrandir" panose="020B0604020202020204" charset="0"/>
      <p:regular r:id="rId52"/>
    </p:embeddedFont>
    <p:embeddedFont>
      <p:font typeface="Agrandir Bold" panose="020B0604020202020204" charset="0"/>
      <p:regular r:id="rId53"/>
    </p:embeddedFont>
    <p:embeddedFont>
      <p:font typeface="Agrandir Medium" panose="020B0604020202020204" charset="0"/>
      <p:regular r:id="rId54"/>
    </p:embeddedFont>
    <p:embeddedFont>
      <p:font typeface="Agrandir Medium Bold" panose="020B0604020202020204" charset="0"/>
      <p:regular r:id="rId55"/>
    </p:embeddedFont>
    <p:embeddedFont>
      <p:font typeface="Calibri" panose="020F0502020204030204" pitchFamily="34" charset="0"/>
      <p:regular r:id="rId56"/>
      <p:bold r:id="rId57"/>
      <p:italic r:id="rId58"/>
      <p:boldItalic r:id="rId59"/>
    </p:embeddedFont>
    <p:embeddedFont>
      <p:font typeface="Hussar Bold" panose="020B0604020202020204" charset="0"/>
      <p:regular r:id="rId60"/>
    </p:embeddedFont>
    <p:embeddedFont>
      <p:font typeface="Montserrat Classic" panose="020B0604020202020204" charset="0"/>
      <p:regular r:id="rId61"/>
    </p:embeddedFont>
    <p:embeddedFont>
      <p:font typeface="Montserrat Classic Bold" panose="020B0604020202020204" charset="0"/>
      <p:regular r:id="rId62"/>
    </p:embeddedFont>
    <p:embeddedFont>
      <p:font typeface="Open Sans Extra Bold" panose="020B0604020202020204" charset="0"/>
      <p:regular r:id="rId63"/>
    </p:embeddedFont>
    <p:embeddedFont>
      <p:font typeface="Permanent Marker" panose="020B0604020202020204" charset="0"/>
      <p:regular r:id="rId64"/>
    </p:embeddedFont>
    <p:embeddedFont>
      <p:font typeface="Raleway" pitchFamily="2" charset="0"/>
      <p:regular r:id="rId65"/>
      <p:bold r:id="rId66"/>
      <p:italic r:id="rId67"/>
      <p:boldItalic r:id="rId68"/>
    </p:embeddedFont>
    <p:embeddedFont>
      <p:font typeface="Raleway Bold" charset="0"/>
      <p:regular r:id="rId69"/>
    </p:embeddedFont>
    <p:embeddedFont>
      <p:font typeface="Ranga" panose="020B0604020202020204" charset="0"/>
      <p:regular r:id="rId70"/>
    </p:embeddedFont>
    <p:embeddedFont>
      <p:font typeface="WC Mano Negra Bold" panose="020B0604020202020204" charset="0"/>
      <p:regular r:id="rId7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9" d="100"/>
          <a:sy n="39" d="100"/>
        </p:scale>
        <p:origin x="94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12.fntdata"/><Relationship Id="rId68" Type="http://schemas.openxmlformats.org/officeDocument/2006/relationships/font" Target="fonts/font17.fntdata"/><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74"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font" Target="fonts/font10.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font" Target="fonts/font18.fntdata"/><Relationship Id="rId8" Type="http://schemas.openxmlformats.org/officeDocument/2006/relationships/slide" Target="slides/slide5.xml"/><Relationship Id="rId51" Type="http://schemas.openxmlformats.org/officeDocument/2006/relationships/notesMaster" Target="notesMasters/notesMaster1.xml"/><Relationship Id="rId72" Type="http://schemas.openxmlformats.org/officeDocument/2006/relationships/presProps" Target="presProps.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font" Target="fonts/font19.fntdata"/><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6.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font" Target="fonts/font4.fntdata"/><Relationship Id="rId7" Type="http://schemas.openxmlformats.org/officeDocument/2006/relationships/slide" Target="slides/slide4.xml"/><Relationship Id="rId71"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2C7E97-9976-48C6-9737-E9CD27B83B33}" type="datetimeFigureOut">
              <a:rPr lang="de-DE" smtClean="0"/>
              <a:t>20.09.2023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AE4E6-DE9B-49C7-AA95-B08843728ABF}" type="slidenum">
              <a:rPr lang="de-DE" smtClean="0"/>
              <a:t>‹#›</a:t>
            </a:fld>
            <a:endParaRPr lang="de-DE"/>
          </a:p>
        </p:txBody>
      </p:sp>
    </p:spTree>
    <p:extLst>
      <p:ext uri="{BB962C8B-B14F-4D97-AF65-F5344CB8AC3E}">
        <p14:creationId xmlns:p14="http://schemas.microsoft.com/office/powerpoint/2010/main" val="1679871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EBAE4E6-DE9B-49C7-AA95-B08843728ABF}" type="slidenum">
              <a:rPr lang="de-DE" smtClean="0"/>
              <a:t>15</a:t>
            </a:fld>
            <a:endParaRPr lang="de-DE"/>
          </a:p>
        </p:txBody>
      </p:sp>
    </p:spTree>
    <p:extLst>
      <p:ext uri="{BB962C8B-B14F-4D97-AF65-F5344CB8AC3E}">
        <p14:creationId xmlns:p14="http://schemas.microsoft.com/office/powerpoint/2010/main" val="438655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arget="../media/image26.png" Type="http://schemas.openxmlformats.org/officeDocument/2006/relationships/image"/><Relationship Id="rId2" Target="../media/image25.jpeg" Type="http://schemas.openxmlformats.org/officeDocument/2006/relationships/image"/><Relationship Id="rId1" Target="../slideLayouts/slideLayout7.xml" Type="http://schemas.openxmlformats.org/officeDocument/2006/relationships/slideLayout"/><Relationship Id="rId5" Target="../media/image28.svg" Type="http://schemas.openxmlformats.org/officeDocument/2006/relationships/image"/><Relationship Id="rId4" Target="../media/image27.png" Type="http://schemas.openxmlformats.org/officeDocument/2006/relationships/image"/></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3" Type="http://schemas.openxmlformats.org/officeDocument/2006/relationships/image" Target="../media/image33.svg"/><Relationship Id="rId7" Type="http://schemas.openxmlformats.org/officeDocument/2006/relationships/image" Target="../media/image37.svg"/><Relationship Id="rId12" Type="http://schemas.openxmlformats.org/officeDocument/2006/relationships/image" Target="../media/image42.png"/><Relationship Id="rId17" Type="http://schemas.openxmlformats.org/officeDocument/2006/relationships/image" Target="../media/image47.svg"/><Relationship Id="rId2" Type="http://schemas.openxmlformats.org/officeDocument/2006/relationships/image" Target="../media/image32.png"/><Relationship Id="rId16"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5" Type="http://schemas.openxmlformats.org/officeDocument/2006/relationships/image" Target="../media/image4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 Id="rId14" Type="http://schemas.openxmlformats.org/officeDocument/2006/relationships/image" Target="../media/image44.png"/></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3" Type="http://schemas.openxmlformats.org/officeDocument/2006/relationships/image" Target="../media/image33.svg"/><Relationship Id="rId7" Type="http://schemas.openxmlformats.org/officeDocument/2006/relationships/image" Target="../media/image37.svg"/><Relationship Id="rId12" Type="http://schemas.openxmlformats.org/officeDocument/2006/relationships/image" Target="../media/image42.png"/><Relationship Id="rId17" Type="http://schemas.openxmlformats.org/officeDocument/2006/relationships/image" Target="../media/image47.svg"/><Relationship Id="rId2" Type="http://schemas.openxmlformats.org/officeDocument/2006/relationships/image" Target="../media/image32.png"/><Relationship Id="rId16"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5" Type="http://schemas.openxmlformats.org/officeDocument/2006/relationships/image" Target="../media/image4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 Id="rId14" Type="http://schemas.openxmlformats.org/officeDocument/2006/relationships/image" Target="../media/image44.png"/></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3" Type="http://schemas.openxmlformats.org/officeDocument/2006/relationships/image" Target="../media/image33.svg"/><Relationship Id="rId7" Type="http://schemas.openxmlformats.org/officeDocument/2006/relationships/image" Target="../media/image37.svg"/><Relationship Id="rId12" Type="http://schemas.openxmlformats.org/officeDocument/2006/relationships/image" Target="../media/image42.png"/><Relationship Id="rId17" Type="http://schemas.openxmlformats.org/officeDocument/2006/relationships/image" Target="../media/image47.svg"/><Relationship Id="rId2" Type="http://schemas.openxmlformats.org/officeDocument/2006/relationships/image" Target="../media/image32.png"/><Relationship Id="rId16"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5" Type="http://schemas.openxmlformats.org/officeDocument/2006/relationships/image" Target="../media/image4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 Id="rId1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slides/_rels/slide23.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7.xml"/><Relationship Id="rId5" Type="http://schemas.openxmlformats.org/officeDocument/2006/relationships/image" Target="../media/image60.svg"/><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13" Type="http://schemas.openxmlformats.org/officeDocument/2006/relationships/image" Target="../media/image72.svg"/><Relationship Id="rId18" Type="http://schemas.openxmlformats.org/officeDocument/2006/relationships/image" Target="../media/image77.png"/><Relationship Id="rId26" Type="http://schemas.openxmlformats.org/officeDocument/2006/relationships/image" Target="../media/image85.png"/><Relationship Id="rId39" Type="http://schemas.openxmlformats.org/officeDocument/2006/relationships/image" Target="../media/image98.svg"/><Relationship Id="rId21" Type="http://schemas.openxmlformats.org/officeDocument/2006/relationships/image" Target="../media/image80.svg"/><Relationship Id="rId34" Type="http://schemas.openxmlformats.org/officeDocument/2006/relationships/image" Target="../media/image93.png"/><Relationship Id="rId42" Type="http://schemas.openxmlformats.org/officeDocument/2006/relationships/image" Target="../media/image101.png"/><Relationship Id="rId47" Type="http://schemas.openxmlformats.org/officeDocument/2006/relationships/image" Target="../media/image106.png"/><Relationship Id="rId7" Type="http://schemas.openxmlformats.org/officeDocument/2006/relationships/image" Target="../media/image66.svg"/><Relationship Id="rId2" Type="http://schemas.openxmlformats.org/officeDocument/2006/relationships/image" Target="../media/image61.png"/><Relationship Id="rId16" Type="http://schemas.openxmlformats.org/officeDocument/2006/relationships/image" Target="../media/image75.png"/><Relationship Id="rId29" Type="http://schemas.openxmlformats.org/officeDocument/2006/relationships/image" Target="../media/image88.svg"/><Relationship Id="rId1" Type="http://schemas.openxmlformats.org/officeDocument/2006/relationships/slideLayout" Target="../slideLayouts/slideLayout7.xml"/><Relationship Id="rId6" Type="http://schemas.openxmlformats.org/officeDocument/2006/relationships/image" Target="../media/image65.png"/><Relationship Id="rId11" Type="http://schemas.openxmlformats.org/officeDocument/2006/relationships/image" Target="../media/image70.svg"/><Relationship Id="rId24" Type="http://schemas.openxmlformats.org/officeDocument/2006/relationships/image" Target="../media/image83.png"/><Relationship Id="rId32" Type="http://schemas.openxmlformats.org/officeDocument/2006/relationships/image" Target="../media/image91.png"/><Relationship Id="rId37" Type="http://schemas.openxmlformats.org/officeDocument/2006/relationships/image" Target="../media/image96.svg"/><Relationship Id="rId40" Type="http://schemas.openxmlformats.org/officeDocument/2006/relationships/image" Target="../media/image99.png"/><Relationship Id="rId45" Type="http://schemas.openxmlformats.org/officeDocument/2006/relationships/image" Target="../media/image104.png"/><Relationship Id="rId5" Type="http://schemas.openxmlformats.org/officeDocument/2006/relationships/image" Target="../media/image64.svg"/><Relationship Id="rId15" Type="http://schemas.openxmlformats.org/officeDocument/2006/relationships/image" Target="../media/image74.svg"/><Relationship Id="rId23" Type="http://schemas.openxmlformats.org/officeDocument/2006/relationships/image" Target="../media/image82.svg"/><Relationship Id="rId28" Type="http://schemas.openxmlformats.org/officeDocument/2006/relationships/image" Target="../media/image87.png"/><Relationship Id="rId36" Type="http://schemas.openxmlformats.org/officeDocument/2006/relationships/image" Target="../media/image95.png"/><Relationship Id="rId10" Type="http://schemas.openxmlformats.org/officeDocument/2006/relationships/image" Target="../media/image69.png"/><Relationship Id="rId19" Type="http://schemas.openxmlformats.org/officeDocument/2006/relationships/image" Target="../media/image78.svg"/><Relationship Id="rId31" Type="http://schemas.openxmlformats.org/officeDocument/2006/relationships/image" Target="../media/image90.svg"/><Relationship Id="rId44" Type="http://schemas.openxmlformats.org/officeDocument/2006/relationships/image" Target="../media/image103.svg"/><Relationship Id="rId4" Type="http://schemas.openxmlformats.org/officeDocument/2006/relationships/image" Target="../media/image63.png"/><Relationship Id="rId9" Type="http://schemas.openxmlformats.org/officeDocument/2006/relationships/image" Target="../media/image68.svg"/><Relationship Id="rId14" Type="http://schemas.openxmlformats.org/officeDocument/2006/relationships/image" Target="../media/image73.png"/><Relationship Id="rId22" Type="http://schemas.openxmlformats.org/officeDocument/2006/relationships/image" Target="../media/image81.png"/><Relationship Id="rId27" Type="http://schemas.openxmlformats.org/officeDocument/2006/relationships/image" Target="../media/image86.svg"/><Relationship Id="rId30" Type="http://schemas.openxmlformats.org/officeDocument/2006/relationships/image" Target="../media/image89.png"/><Relationship Id="rId35" Type="http://schemas.openxmlformats.org/officeDocument/2006/relationships/image" Target="../media/image94.svg"/><Relationship Id="rId43" Type="http://schemas.openxmlformats.org/officeDocument/2006/relationships/image" Target="../media/image102.png"/><Relationship Id="rId48" Type="http://schemas.openxmlformats.org/officeDocument/2006/relationships/image" Target="../media/image107.svg"/><Relationship Id="rId8" Type="http://schemas.openxmlformats.org/officeDocument/2006/relationships/image" Target="../media/image67.png"/><Relationship Id="rId3" Type="http://schemas.openxmlformats.org/officeDocument/2006/relationships/image" Target="../media/image62.svg"/><Relationship Id="rId12" Type="http://schemas.openxmlformats.org/officeDocument/2006/relationships/image" Target="../media/image71.png"/><Relationship Id="rId17" Type="http://schemas.openxmlformats.org/officeDocument/2006/relationships/image" Target="../media/image76.svg"/><Relationship Id="rId25" Type="http://schemas.openxmlformats.org/officeDocument/2006/relationships/image" Target="../media/image84.svg"/><Relationship Id="rId33" Type="http://schemas.openxmlformats.org/officeDocument/2006/relationships/image" Target="../media/image92.svg"/><Relationship Id="rId38" Type="http://schemas.openxmlformats.org/officeDocument/2006/relationships/image" Target="../media/image97.png"/><Relationship Id="rId46" Type="http://schemas.openxmlformats.org/officeDocument/2006/relationships/image" Target="../media/image105.svg"/><Relationship Id="rId20" Type="http://schemas.openxmlformats.org/officeDocument/2006/relationships/image" Target="../media/image79.png"/><Relationship Id="rId41" Type="http://schemas.openxmlformats.org/officeDocument/2006/relationships/image" Target="../media/image100.svg"/></Relationships>
</file>

<file path=ppt/slides/_rels/slide25.xml.rels><?xml version="1.0" encoding="UTF-8" standalone="yes" ?><Relationships xmlns="http://schemas.openxmlformats.org/package/2006/relationships"><Relationship Id="rId3" Target="../media/image109.png" Type="http://schemas.openxmlformats.org/officeDocument/2006/relationships/image"/><Relationship Id="rId2" Target="../media/image108.jpeg" Type="http://schemas.openxmlformats.org/officeDocument/2006/relationships/image"/><Relationship Id="rId1" Target="../slideLayouts/slideLayout7.xml" Type="http://schemas.openxmlformats.org/officeDocument/2006/relationships/slideLayout"/><Relationship Id="rId4" Target="../media/image110.svg" Type="http://schemas.openxmlformats.org/officeDocument/2006/relationships/image"/></Relationships>
</file>

<file path=ppt/slides/_rels/slide26.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3.svg"/><Relationship Id="rId7" Type="http://schemas.openxmlformats.org/officeDocument/2006/relationships/image" Target="../media/image117.svg"/><Relationship Id="rId2" Type="http://schemas.openxmlformats.org/officeDocument/2006/relationships/image" Target="../media/image112.png"/><Relationship Id="rId1" Type="http://schemas.openxmlformats.org/officeDocument/2006/relationships/slideLayout" Target="../slideLayouts/slideLayout7.xml"/><Relationship Id="rId6" Type="http://schemas.openxmlformats.org/officeDocument/2006/relationships/image" Target="../media/image116.png"/><Relationship Id="rId5" Type="http://schemas.openxmlformats.org/officeDocument/2006/relationships/image" Target="../media/image115.svg"/><Relationship Id="rId4" Type="http://schemas.openxmlformats.org/officeDocument/2006/relationships/image" Target="../media/image114.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124.svg"/><Relationship Id="rId13" Type="http://schemas.openxmlformats.org/officeDocument/2006/relationships/image" Target="../media/image129.png"/><Relationship Id="rId18" Type="http://schemas.openxmlformats.org/officeDocument/2006/relationships/image" Target="../media/image134.svg"/><Relationship Id="rId3" Type="http://schemas.openxmlformats.org/officeDocument/2006/relationships/image" Target="../media/image119.png"/><Relationship Id="rId7" Type="http://schemas.openxmlformats.org/officeDocument/2006/relationships/image" Target="../media/image123.png"/><Relationship Id="rId12" Type="http://schemas.openxmlformats.org/officeDocument/2006/relationships/image" Target="../media/image128.svg"/><Relationship Id="rId17" Type="http://schemas.openxmlformats.org/officeDocument/2006/relationships/image" Target="../media/image133.png"/><Relationship Id="rId2" Type="http://schemas.openxmlformats.org/officeDocument/2006/relationships/image" Target="../media/image118.jpeg"/><Relationship Id="rId16" Type="http://schemas.openxmlformats.org/officeDocument/2006/relationships/image" Target="../media/image132.svg"/><Relationship Id="rId1" Type="http://schemas.openxmlformats.org/officeDocument/2006/relationships/slideLayout" Target="../slideLayouts/slideLayout7.xml"/><Relationship Id="rId6" Type="http://schemas.openxmlformats.org/officeDocument/2006/relationships/image" Target="../media/image122.svg"/><Relationship Id="rId11" Type="http://schemas.openxmlformats.org/officeDocument/2006/relationships/image" Target="../media/image127.png"/><Relationship Id="rId5" Type="http://schemas.openxmlformats.org/officeDocument/2006/relationships/image" Target="../media/image121.png"/><Relationship Id="rId15" Type="http://schemas.openxmlformats.org/officeDocument/2006/relationships/image" Target="../media/image131.png"/><Relationship Id="rId10" Type="http://schemas.openxmlformats.org/officeDocument/2006/relationships/image" Target="../media/image126.svg"/><Relationship Id="rId4" Type="http://schemas.openxmlformats.org/officeDocument/2006/relationships/image" Target="../media/image120.svg"/><Relationship Id="rId9" Type="http://schemas.openxmlformats.org/officeDocument/2006/relationships/image" Target="../media/image125.png"/><Relationship Id="rId14" Type="http://schemas.openxmlformats.org/officeDocument/2006/relationships/image" Target="../media/image130.svg"/></Relationships>
</file>

<file path=ppt/slides/_rels/slide33.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137.svg"/><Relationship Id="rId13" Type="http://schemas.openxmlformats.org/officeDocument/2006/relationships/image" Target="../media/image127.png"/><Relationship Id="rId18" Type="http://schemas.openxmlformats.org/officeDocument/2006/relationships/image" Target="../media/image132.svg"/><Relationship Id="rId3" Type="http://schemas.openxmlformats.org/officeDocument/2006/relationships/image" Target="../media/image119.png"/><Relationship Id="rId21" Type="http://schemas.openxmlformats.org/officeDocument/2006/relationships/image" Target="../media/image138.png"/><Relationship Id="rId7" Type="http://schemas.openxmlformats.org/officeDocument/2006/relationships/image" Target="../media/image136.png"/><Relationship Id="rId12" Type="http://schemas.openxmlformats.org/officeDocument/2006/relationships/image" Target="../media/image126.svg"/><Relationship Id="rId17" Type="http://schemas.openxmlformats.org/officeDocument/2006/relationships/image" Target="../media/image131.png"/><Relationship Id="rId2" Type="http://schemas.openxmlformats.org/officeDocument/2006/relationships/image" Target="../media/image118.jpeg"/><Relationship Id="rId16" Type="http://schemas.openxmlformats.org/officeDocument/2006/relationships/image" Target="../media/image130.svg"/><Relationship Id="rId20" Type="http://schemas.openxmlformats.org/officeDocument/2006/relationships/image" Target="../media/image134.svg"/><Relationship Id="rId1" Type="http://schemas.openxmlformats.org/officeDocument/2006/relationships/slideLayout" Target="../slideLayouts/slideLayout7.xml"/><Relationship Id="rId6" Type="http://schemas.openxmlformats.org/officeDocument/2006/relationships/image" Target="../media/image122.svg"/><Relationship Id="rId11" Type="http://schemas.openxmlformats.org/officeDocument/2006/relationships/image" Target="../media/image125.png"/><Relationship Id="rId5" Type="http://schemas.openxmlformats.org/officeDocument/2006/relationships/image" Target="../media/image121.png"/><Relationship Id="rId15" Type="http://schemas.openxmlformats.org/officeDocument/2006/relationships/image" Target="../media/image129.png"/><Relationship Id="rId10" Type="http://schemas.openxmlformats.org/officeDocument/2006/relationships/image" Target="../media/image124.svg"/><Relationship Id="rId19" Type="http://schemas.openxmlformats.org/officeDocument/2006/relationships/image" Target="../media/image133.png"/><Relationship Id="rId4" Type="http://schemas.openxmlformats.org/officeDocument/2006/relationships/image" Target="../media/image120.svg"/><Relationship Id="rId9" Type="http://schemas.openxmlformats.org/officeDocument/2006/relationships/image" Target="../media/image123.png"/><Relationship Id="rId14" Type="http://schemas.openxmlformats.org/officeDocument/2006/relationships/image" Target="../media/image128.svg"/><Relationship Id="rId22" Type="http://schemas.openxmlformats.org/officeDocument/2006/relationships/image" Target="../media/image139.svg"/></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142.svg"/><Relationship Id="rId13" Type="http://schemas.openxmlformats.org/officeDocument/2006/relationships/image" Target="../media/image147.png"/><Relationship Id="rId18" Type="http://schemas.openxmlformats.org/officeDocument/2006/relationships/image" Target="../media/image152.svg"/><Relationship Id="rId3" Type="http://schemas.openxmlformats.org/officeDocument/2006/relationships/image" Target="../media/image121.png"/><Relationship Id="rId21" Type="http://schemas.openxmlformats.org/officeDocument/2006/relationships/image" Target="../media/image153.png"/><Relationship Id="rId7" Type="http://schemas.openxmlformats.org/officeDocument/2006/relationships/image" Target="../media/image141.png"/><Relationship Id="rId12" Type="http://schemas.openxmlformats.org/officeDocument/2006/relationships/image" Target="../media/image146.svg"/><Relationship Id="rId17" Type="http://schemas.openxmlformats.org/officeDocument/2006/relationships/image" Target="../media/image151.png"/><Relationship Id="rId2" Type="http://schemas.openxmlformats.org/officeDocument/2006/relationships/image" Target="../media/image140.jpeg"/><Relationship Id="rId16" Type="http://schemas.openxmlformats.org/officeDocument/2006/relationships/image" Target="../media/image150.svg"/><Relationship Id="rId20" Type="http://schemas.openxmlformats.org/officeDocument/2006/relationships/image" Target="../media/image134.svg"/><Relationship Id="rId1" Type="http://schemas.openxmlformats.org/officeDocument/2006/relationships/slideLayout" Target="../slideLayouts/slideLayout7.xml"/><Relationship Id="rId6" Type="http://schemas.openxmlformats.org/officeDocument/2006/relationships/image" Target="../media/image137.svg"/><Relationship Id="rId11" Type="http://schemas.openxmlformats.org/officeDocument/2006/relationships/image" Target="../media/image145.png"/><Relationship Id="rId5" Type="http://schemas.openxmlformats.org/officeDocument/2006/relationships/image" Target="../media/image136.png"/><Relationship Id="rId15" Type="http://schemas.openxmlformats.org/officeDocument/2006/relationships/image" Target="../media/image149.png"/><Relationship Id="rId10" Type="http://schemas.openxmlformats.org/officeDocument/2006/relationships/image" Target="../media/image144.svg"/><Relationship Id="rId19" Type="http://schemas.openxmlformats.org/officeDocument/2006/relationships/image" Target="../media/image133.png"/><Relationship Id="rId4" Type="http://schemas.openxmlformats.org/officeDocument/2006/relationships/image" Target="../media/image122.svg"/><Relationship Id="rId9" Type="http://schemas.openxmlformats.org/officeDocument/2006/relationships/image" Target="../media/image143.png"/><Relationship Id="rId14" Type="http://schemas.openxmlformats.org/officeDocument/2006/relationships/image" Target="../media/image148.svg"/><Relationship Id="rId22" Type="http://schemas.openxmlformats.org/officeDocument/2006/relationships/image" Target="../media/image154.svg"/></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146.svg"/><Relationship Id="rId13" Type="http://schemas.openxmlformats.org/officeDocument/2006/relationships/image" Target="../media/image151.png"/><Relationship Id="rId18" Type="http://schemas.openxmlformats.org/officeDocument/2006/relationships/image" Target="../media/image158.svg"/><Relationship Id="rId3" Type="http://schemas.openxmlformats.org/officeDocument/2006/relationships/image" Target="../media/image121.png"/><Relationship Id="rId21" Type="http://schemas.openxmlformats.org/officeDocument/2006/relationships/image" Target="../media/image133.png"/><Relationship Id="rId7" Type="http://schemas.openxmlformats.org/officeDocument/2006/relationships/image" Target="../media/image145.png"/><Relationship Id="rId12" Type="http://schemas.openxmlformats.org/officeDocument/2006/relationships/image" Target="../media/image150.svg"/><Relationship Id="rId17" Type="http://schemas.openxmlformats.org/officeDocument/2006/relationships/image" Target="../media/image157.png"/><Relationship Id="rId2" Type="http://schemas.openxmlformats.org/officeDocument/2006/relationships/image" Target="../media/image140.jpeg"/><Relationship Id="rId16" Type="http://schemas.openxmlformats.org/officeDocument/2006/relationships/image" Target="../media/image156.svg"/><Relationship Id="rId20" Type="http://schemas.openxmlformats.org/officeDocument/2006/relationships/image" Target="../media/image154.svg"/><Relationship Id="rId1" Type="http://schemas.openxmlformats.org/officeDocument/2006/relationships/slideLayout" Target="../slideLayouts/slideLayout7.xml"/><Relationship Id="rId6" Type="http://schemas.openxmlformats.org/officeDocument/2006/relationships/image" Target="../media/image144.svg"/><Relationship Id="rId11" Type="http://schemas.openxmlformats.org/officeDocument/2006/relationships/image" Target="../media/image149.png"/><Relationship Id="rId5" Type="http://schemas.openxmlformats.org/officeDocument/2006/relationships/image" Target="../media/image143.png"/><Relationship Id="rId15" Type="http://schemas.openxmlformats.org/officeDocument/2006/relationships/image" Target="../media/image155.png"/><Relationship Id="rId10" Type="http://schemas.openxmlformats.org/officeDocument/2006/relationships/image" Target="../media/image148.svg"/><Relationship Id="rId19" Type="http://schemas.openxmlformats.org/officeDocument/2006/relationships/image" Target="../media/image153.png"/><Relationship Id="rId4" Type="http://schemas.openxmlformats.org/officeDocument/2006/relationships/image" Target="../media/image122.svg"/><Relationship Id="rId9" Type="http://schemas.openxmlformats.org/officeDocument/2006/relationships/image" Target="../media/image147.png"/><Relationship Id="rId14" Type="http://schemas.openxmlformats.org/officeDocument/2006/relationships/image" Target="../media/image152.svg"/><Relationship Id="rId22" Type="http://schemas.openxmlformats.org/officeDocument/2006/relationships/image" Target="../media/image134.svg"/></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164.svg"/><Relationship Id="rId13" Type="http://schemas.openxmlformats.org/officeDocument/2006/relationships/image" Target="../media/image169.png"/><Relationship Id="rId18" Type="http://schemas.openxmlformats.org/officeDocument/2006/relationships/image" Target="../media/image158.svg"/><Relationship Id="rId3" Type="http://schemas.openxmlformats.org/officeDocument/2006/relationships/image" Target="../media/image159.png"/><Relationship Id="rId21" Type="http://schemas.openxmlformats.org/officeDocument/2006/relationships/image" Target="../media/image173.png"/><Relationship Id="rId7" Type="http://schemas.openxmlformats.org/officeDocument/2006/relationships/image" Target="../media/image163.png"/><Relationship Id="rId12" Type="http://schemas.openxmlformats.org/officeDocument/2006/relationships/image" Target="../media/image168.svg"/><Relationship Id="rId17" Type="http://schemas.openxmlformats.org/officeDocument/2006/relationships/image" Target="../media/image157.png"/><Relationship Id="rId2" Type="http://schemas.openxmlformats.org/officeDocument/2006/relationships/image" Target="../media/image140.jpeg"/><Relationship Id="rId16" Type="http://schemas.openxmlformats.org/officeDocument/2006/relationships/image" Target="../media/image156.svg"/><Relationship Id="rId20" Type="http://schemas.openxmlformats.org/officeDocument/2006/relationships/image" Target="../media/image172.svg"/><Relationship Id="rId1" Type="http://schemas.openxmlformats.org/officeDocument/2006/relationships/slideLayout" Target="../slideLayouts/slideLayout7.xml"/><Relationship Id="rId6" Type="http://schemas.openxmlformats.org/officeDocument/2006/relationships/image" Target="../media/image162.svg"/><Relationship Id="rId11" Type="http://schemas.openxmlformats.org/officeDocument/2006/relationships/image" Target="../media/image167.png"/><Relationship Id="rId5" Type="http://schemas.openxmlformats.org/officeDocument/2006/relationships/image" Target="../media/image161.png"/><Relationship Id="rId15" Type="http://schemas.openxmlformats.org/officeDocument/2006/relationships/image" Target="../media/image155.png"/><Relationship Id="rId10" Type="http://schemas.openxmlformats.org/officeDocument/2006/relationships/image" Target="../media/image166.svg"/><Relationship Id="rId19" Type="http://schemas.openxmlformats.org/officeDocument/2006/relationships/image" Target="../media/image171.png"/><Relationship Id="rId4" Type="http://schemas.openxmlformats.org/officeDocument/2006/relationships/image" Target="../media/image160.svg"/><Relationship Id="rId9" Type="http://schemas.openxmlformats.org/officeDocument/2006/relationships/image" Target="../media/image165.png"/><Relationship Id="rId14" Type="http://schemas.openxmlformats.org/officeDocument/2006/relationships/image" Target="../media/image170.svg"/><Relationship Id="rId22" Type="http://schemas.openxmlformats.org/officeDocument/2006/relationships/image" Target="../media/image174.svg"/></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162.svg"/><Relationship Id="rId13" Type="http://schemas.openxmlformats.org/officeDocument/2006/relationships/image" Target="../media/image167.png"/><Relationship Id="rId18" Type="http://schemas.openxmlformats.org/officeDocument/2006/relationships/image" Target="../media/image156.svg"/><Relationship Id="rId3" Type="http://schemas.openxmlformats.org/officeDocument/2006/relationships/image" Target="../media/image173.png"/><Relationship Id="rId21" Type="http://schemas.openxmlformats.org/officeDocument/2006/relationships/image" Target="../media/image171.png"/><Relationship Id="rId7" Type="http://schemas.openxmlformats.org/officeDocument/2006/relationships/image" Target="../media/image161.png"/><Relationship Id="rId12" Type="http://schemas.openxmlformats.org/officeDocument/2006/relationships/image" Target="../media/image166.svg"/><Relationship Id="rId17" Type="http://schemas.openxmlformats.org/officeDocument/2006/relationships/image" Target="../media/image155.png"/><Relationship Id="rId2" Type="http://schemas.openxmlformats.org/officeDocument/2006/relationships/image" Target="../media/image140.jpeg"/><Relationship Id="rId16" Type="http://schemas.openxmlformats.org/officeDocument/2006/relationships/image" Target="../media/image170.svg"/><Relationship Id="rId20" Type="http://schemas.openxmlformats.org/officeDocument/2006/relationships/image" Target="../media/image158.svg"/><Relationship Id="rId1" Type="http://schemas.openxmlformats.org/officeDocument/2006/relationships/slideLayout" Target="../slideLayouts/slideLayout7.xml"/><Relationship Id="rId6" Type="http://schemas.openxmlformats.org/officeDocument/2006/relationships/image" Target="../media/image160.svg"/><Relationship Id="rId11" Type="http://schemas.openxmlformats.org/officeDocument/2006/relationships/image" Target="../media/image165.png"/><Relationship Id="rId5" Type="http://schemas.openxmlformats.org/officeDocument/2006/relationships/image" Target="../media/image159.png"/><Relationship Id="rId15" Type="http://schemas.openxmlformats.org/officeDocument/2006/relationships/image" Target="../media/image169.png"/><Relationship Id="rId10" Type="http://schemas.openxmlformats.org/officeDocument/2006/relationships/image" Target="../media/image164.svg"/><Relationship Id="rId19" Type="http://schemas.openxmlformats.org/officeDocument/2006/relationships/image" Target="../media/image157.png"/><Relationship Id="rId4" Type="http://schemas.openxmlformats.org/officeDocument/2006/relationships/image" Target="../media/image174.svg"/><Relationship Id="rId9" Type="http://schemas.openxmlformats.org/officeDocument/2006/relationships/image" Target="../media/image163.png"/><Relationship Id="rId14" Type="http://schemas.openxmlformats.org/officeDocument/2006/relationships/image" Target="../media/image168.svg"/><Relationship Id="rId22" Type="http://schemas.openxmlformats.org/officeDocument/2006/relationships/image" Target="../media/image172.svg"/></Relationships>
</file>

<file path=ppt/slides/_rels/slide43.xml.rels><?xml version="1.0" encoding="UTF-8" standalone="yes"?>
<Relationships xmlns="http://schemas.openxmlformats.org/package/2006/relationships"><Relationship Id="rId8" Type="http://schemas.openxmlformats.org/officeDocument/2006/relationships/image" Target="../media/image174.svg"/><Relationship Id="rId13" Type="http://schemas.openxmlformats.org/officeDocument/2006/relationships/image" Target="../media/image163.png"/><Relationship Id="rId18" Type="http://schemas.openxmlformats.org/officeDocument/2006/relationships/image" Target="../media/image168.svg"/><Relationship Id="rId26" Type="http://schemas.openxmlformats.org/officeDocument/2006/relationships/image" Target="../media/image172.svg"/><Relationship Id="rId3" Type="http://schemas.openxmlformats.org/officeDocument/2006/relationships/image" Target="../media/image175.png"/><Relationship Id="rId21" Type="http://schemas.openxmlformats.org/officeDocument/2006/relationships/image" Target="../media/image155.png"/><Relationship Id="rId7" Type="http://schemas.openxmlformats.org/officeDocument/2006/relationships/image" Target="../media/image173.png"/><Relationship Id="rId12" Type="http://schemas.openxmlformats.org/officeDocument/2006/relationships/image" Target="../media/image162.svg"/><Relationship Id="rId17" Type="http://schemas.openxmlformats.org/officeDocument/2006/relationships/image" Target="../media/image167.png"/><Relationship Id="rId25" Type="http://schemas.openxmlformats.org/officeDocument/2006/relationships/image" Target="../media/image171.png"/><Relationship Id="rId2" Type="http://schemas.openxmlformats.org/officeDocument/2006/relationships/image" Target="../media/image140.jpeg"/><Relationship Id="rId16" Type="http://schemas.openxmlformats.org/officeDocument/2006/relationships/image" Target="../media/image166.svg"/><Relationship Id="rId20" Type="http://schemas.openxmlformats.org/officeDocument/2006/relationships/image" Target="../media/image170.svg"/><Relationship Id="rId1" Type="http://schemas.openxmlformats.org/officeDocument/2006/relationships/slideLayout" Target="../slideLayouts/slideLayout7.xml"/><Relationship Id="rId6" Type="http://schemas.openxmlformats.org/officeDocument/2006/relationships/image" Target="../media/image178.svg"/><Relationship Id="rId11" Type="http://schemas.openxmlformats.org/officeDocument/2006/relationships/image" Target="../media/image161.png"/><Relationship Id="rId24" Type="http://schemas.openxmlformats.org/officeDocument/2006/relationships/image" Target="../media/image158.svg"/><Relationship Id="rId5" Type="http://schemas.openxmlformats.org/officeDocument/2006/relationships/image" Target="../media/image177.png"/><Relationship Id="rId15" Type="http://schemas.openxmlformats.org/officeDocument/2006/relationships/image" Target="../media/image165.png"/><Relationship Id="rId23" Type="http://schemas.openxmlformats.org/officeDocument/2006/relationships/image" Target="../media/image157.png"/><Relationship Id="rId10" Type="http://schemas.openxmlformats.org/officeDocument/2006/relationships/image" Target="../media/image160.svg"/><Relationship Id="rId19" Type="http://schemas.openxmlformats.org/officeDocument/2006/relationships/image" Target="../media/image169.png"/><Relationship Id="rId4" Type="http://schemas.openxmlformats.org/officeDocument/2006/relationships/image" Target="../media/image176.svg"/><Relationship Id="rId9" Type="http://schemas.openxmlformats.org/officeDocument/2006/relationships/image" Target="../media/image159.png"/><Relationship Id="rId14" Type="http://schemas.openxmlformats.org/officeDocument/2006/relationships/image" Target="../media/image164.svg"/><Relationship Id="rId22" Type="http://schemas.openxmlformats.org/officeDocument/2006/relationships/image" Target="../media/image156.svg"/></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182.svg"/><Relationship Id="rId13" Type="http://schemas.openxmlformats.org/officeDocument/2006/relationships/image" Target="../media/image187.png"/><Relationship Id="rId18" Type="http://schemas.openxmlformats.org/officeDocument/2006/relationships/image" Target="../media/image192.svg"/><Relationship Id="rId26" Type="http://schemas.openxmlformats.org/officeDocument/2006/relationships/image" Target="../media/image200.svg"/><Relationship Id="rId3" Type="http://schemas.openxmlformats.org/officeDocument/2006/relationships/image" Target="../media/image179.png"/><Relationship Id="rId21" Type="http://schemas.openxmlformats.org/officeDocument/2006/relationships/image" Target="../media/image195.png"/><Relationship Id="rId7" Type="http://schemas.openxmlformats.org/officeDocument/2006/relationships/image" Target="../media/image181.png"/><Relationship Id="rId12" Type="http://schemas.openxmlformats.org/officeDocument/2006/relationships/image" Target="../media/image186.svg"/><Relationship Id="rId17" Type="http://schemas.openxmlformats.org/officeDocument/2006/relationships/image" Target="../media/image191.png"/><Relationship Id="rId25" Type="http://schemas.openxmlformats.org/officeDocument/2006/relationships/image" Target="../media/image199.png"/><Relationship Id="rId2" Type="http://schemas.openxmlformats.org/officeDocument/2006/relationships/image" Target="../media/image140.jpeg"/><Relationship Id="rId16" Type="http://schemas.openxmlformats.org/officeDocument/2006/relationships/image" Target="../media/image190.svg"/><Relationship Id="rId20" Type="http://schemas.openxmlformats.org/officeDocument/2006/relationships/image" Target="../media/image194.svg"/><Relationship Id="rId1" Type="http://schemas.openxmlformats.org/officeDocument/2006/relationships/slideLayout" Target="../slideLayouts/slideLayout7.xml"/><Relationship Id="rId6" Type="http://schemas.openxmlformats.org/officeDocument/2006/relationships/image" Target="../media/image160.svg"/><Relationship Id="rId11" Type="http://schemas.openxmlformats.org/officeDocument/2006/relationships/image" Target="../media/image185.png"/><Relationship Id="rId24" Type="http://schemas.openxmlformats.org/officeDocument/2006/relationships/image" Target="../media/image198.svg"/><Relationship Id="rId5" Type="http://schemas.openxmlformats.org/officeDocument/2006/relationships/image" Target="../media/image159.png"/><Relationship Id="rId15" Type="http://schemas.openxmlformats.org/officeDocument/2006/relationships/image" Target="../media/image189.png"/><Relationship Id="rId23" Type="http://schemas.openxmlformats.org/officeDocument/2006/relationships/image" Target="../media/image197.png"/><Relationship Id="rId10" Type="http://schemas.openxmlformats.org/officeDocument/2006/relationships/image" Target="../media/image184.svg"/><Relationship Id="rId19" Type="http://schemas.openxmlformats.org/officeDocument/2006/relationships/image" Target="../media/image193.png"/><Relationship Id="rId4" Type="http://schemas.openxmlformats.org/officeDocument/2006/relationships/image" Target="../media/image180.svg"/><Relationship Id="rId9" Type="http://schemas.openxmlformats.org/officeDocument/2006/relationships/image" Target="../media/image183.png"/><Relationship Id="rId14" Type="http://schemas.openxmlformats.org/officeDocument/2006/relationships/image" Target="../media/image188.svg"/><Relationship Id="rId22" Type="http://schemas.openxmlformats.org/officeDocument/2006/relationships/image" Target="../media/image196.svg"/></Relationships>
</file>

<file path=ppt/slides/_rels/slide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0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4AAD"/>
        </a:solidFill>
        <a:effectLst/>
      </p:bgPr>
    </p:bg>
    <p:spTree>
      <p:nvGrpSpPr>
        <p:cNvPr id="1" name=""/>
        <p:cNvGrpSpPr/>
        <p:nvPr/>
      </p:nvGrpSpPr>
      <p:grpSpPr>
        <a:xfrm>
          <a:off x="0" y="0"/>
          <a:ext cx="0" cy="0"/>
          <a:chOff x="0" y="0"/>
          <a:chExt cx="0" cy="0"/>
        </a:xfrm>
      </p:grpSpPr>
      <p:sp>
        <p:nvSpPr>
          <p:cNvPr id="2" name="AutoShape 2"/>
          <p:cNvSpPr/>
          <p:nvPr/>
        </p:nvSpPr>
        <p:spPr>
          <a:xfrm rot="-1236288">
            <a:off x="11539507" y="-2230165"/>
            <a:ext cx="6235284" cy="14747331"/>
          </a:xfrm>
          <a:prstGeom prst="rect">
            <a:avLst/>
          </a:prstGeom>
          <a:solidFill>
            <a:srgbClr val="6CE8F4"/>
          </a:solidFill>
        </p:spPr>
      </p:sp>
      <p:pic>
        <p:nvPicPr>
          <p:cNvPr id="3" name="Picture 3"/>
          <p:cNvPicPr>
            <a:picLocks noChangeAspect="1"/>
          </p:cNvPicPr>
          <p:nvPr/>
        </p:nvPicPr>
        <p:blipFill>
          <a:blip r:embed="rId2"/>
          <a:srcRect l="47" r="77"/>
          <a:stretch>
            <a:fillRect/>
          </a:stretch>
        </p:blipFill>
        <p:spPr>
          <a:xfrm>
            <a:off x="11487708" y="421594"/>
            <a:ext cx="6398044" cy="9443813"/>
          </a:xfrm>
          <a:prstGeom prst="rect">
            <a:avLst/>
          </a:prstGeom>
        </p:spPr>
      </p:pic>
      <p:pic>
        <p:nvPicPr>
          <p:cNvPr id="4" name="Picture 4"/>
          <p:cNvPicPr>
            <a:picLocks noChangeAspect="1"/>
          </p:cNvPicPr>
          <p:nvPr/>
        </p:nvPicPr>
        <p:blipFill>
          <a:blip r:embed="rId3"/>
          <a:srcRect/>
          <a:stretch>
            <a:fillRect/>
          </a:stretch>
        </p:blipFill>
        <p:spPr>
          <a:xfrm>
            <a:off x="164752" y="142443"/>
            <a:ext cx="1542619" cy="1028413"/>
          </a:xfrm>
          <a:prstGeom prst="rect">
            <a:avLst/>
          </a:prstGeom>
        </p:spPr>
      </p:pic>
      <p:pic>
        <p:nvPicPr>
          <p:cNvPr id="5" name="Picture 5"/>
          <p:cNvPicPr>
            <a:picLocks noChangeAspect="1"/>
          </p:cNvPicPr>
          <p:nvPr/>
        </p:nvPicPr>
        <p:blipFill>
          <a:blip r:embed="rId4"/>
          <a:srcRect/>
          <a:stretch>
            <a:fillRect/>
          </a:stretch>
        </p:blipFill>
        <p:spPr>
          <a:xfrm>
            <a:off x="164752" y="9450435"/>
            <a:ext cx="3129169" cy="641480"/>
          </a:xfrm>
          <a:prstGeom prst="rect">
            <a:avLst/>
          </a:prstGeom>
        </p:spPr>
      </p:pic>
      <p:sp>
        <p:nvSpPr>
          <p:cNvPr id="6" name="TextBox 6"/>
          <p:cNvSpPr txBox="1"/>
          <p:nvPr/>
        </p:nvSpPr>
        <p:spPr>
          <a:xfrm>
            <a:off x="1976146" y="417191"/>
            <a:ext cx="6899079" cy="478917"/>
          </a:xfrm>
          <a:prstGeom prst="rect">
            <a:avLst/>
          </a:prstGeom>
        </p:spPr>
        <p:txBody>
          <a:bodyPr anchor="t" bIns="0" lIns="0" rIns="0" rtlCol="0" tIns="0">
            <a:spAutoFit/>
          </a:bodyPr>
          <a:lstStyle/>
          <a:p>
            <a:pPr>
              <a:lnSpc>
                <a:spcPts val="3744"/>
              </a:lnSpc>
            </a:pPr>
            <a:r>
              <a:rPr lang="en-US" spc="288" sz="3200">
                <a:solidFill>
                  <a:srgbClr val="FFFFFF"/>
                </a:solidFill>
                <a:latin typeface="Raleway Bold"/>
              </a:rPr>
              <a:t>BE+ PROJECT</a:t>
            </a:r>
          </a:p>
        </p:txBody>
      </p:sp>
      <p:sp>
        <p:nvSpPr>
          <p:cNvPr id="7" name="TextBox 7"/>
          <p:cNvSpPr txBox="1"/>
          <p:nvPr/>
        </p:nvSpPr>
        <p:spPr>
          <a:xfrm>
            <a:off x="829444" y="3274861"/>
            <a:ext cx="8946759" cy="3445094"/>
          </a:xfrm>
          <a:prstGeom prst="rect">
            <a:avLst/>
          </a:prstGeom>
        </p:spPr>
        <p:txBody>
          <a:bodyPr anchor="t" bIns="0" lIns="0" rIns="0" rtlCol="0" tIns="0">
            <a:spAutoFit/>
          </a:bodyPr>
          <a:lstStyle/>
          <a:p>
            <a:pPr>
              <a:lnSpc>
                <a:spcPts val="8819"/>
              </a:lnSpc>
            </a:pPr>
            <a:r>
              <a:rPr dirty="0" lang="en-US" sz="8017">
                <a:solidFill>
                  <a:srgbClr val="FFFFFF"/>
                </a:solidFill>
                <a:latin typeface="Hussar Ekologiczy Italics"/>
              </a:rPr>
              <a:t>PROJECT CYCLE MANAGEMENT UND ERASMUS+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6CE8F4"/>
        </a:solidFill>
        <a:effectLst/>
      </p:bgPr>
    </p:bg>
    <p:spTree>
      <p:nvGrpSpPr>
        <p:cNvPr id="1" name=""/>
        <p:cNvGrpSpPr/>
        <p:nvPr/>
      </p:nvGrpSpPr>
      <p:grpSpPr>
        <a:xfrm>
          <a:off x="0" y="0"/>
          <a:ext cx="0" cy="0"/>
          <a:chOff x="0" y="0"/>
          <a:chExt cx="0" cy="0"/>
        </a:xfrm>
      </p:grpSpPr>
      <p:sp>
        <p:nvSpPr>
          <p:cNvPr id="2" name="AutoShape 2"/>
          <p:cNvSpPr/>
          <p:nvPr/>
        </p:nvSpPr>
        <p:spPr>
          <a:xfrm rot="3952483">
            <a:off x="4061668" y="-4495693"/>
            <a:ext cx="10784249" cy="21951564"/>
          </a:xfrm>
          <a:prstGeom prst="rect">
            <a:avLst/>
          </a:prstGeom>
          <a:solidFill>
            <a:srgbClr val="004AAD"/>
          </a:solidFill>
        </p:spPr>
      </p:sp>
      <p:pic>
        <p:nvPicPr>
          <p:cNvPr id="3" name="Picture 3"/>
          <p:cNvPicPr>
            <a:picLocks noChangeAspect="1"/>
          </p:cNvPicPr>
          <p:nvPr/>
        </p:nvPicPr>
        <p:blipFill>
          <a:blip r:embed="rId2"/>
          <a:srcRect l="60" r="60"/>
          <a:stretch>
            <a:fillRect/>
          </a:stretch>
        </p:blipFill>
        <p:spPr>
          <a:xfrm>
            <a:off x="914400" y="-492659"/>
            <a:ext cx="8229600" cy="11779437"/>
          </a:xfrm>
          <a:prstGeom prst="rect">
            <a:avLst/>
          </a:prstGeom>
        </p:spPr>
      </p:pic>
      <p:sp>
        <p:nvSpPr>
          <p:cNvPr id="4" name="TextBox 4"/>
          <p:cNvSpPr txBox="1"/>
          <p:nvPr/>
        </p:nvSpPr>
        <p:spPr>
          <a:xfrm>
            <a:off x="10813054" y="2725420"/>
            <a:ext cx="6319514" cy="4103688"/>
          </a:xfrm>
          <a:prstGeom prst="rect">
            <a:avLst/>
          </a:prstGeom>
        </p:spPr>
        <p:txBody>
          <a:bodyPr anchor="t" bIns="0" lIns="0" rIns="0" rtlCol="0" tIns="0">
            <a:spAutoFit/>
          </a:bodyPr>
          <a:lstStyle/>
          <a:p>
            <a:pPr algn="ctr" lvl="0">
              <a:lnSpc>
                <a:spcPts val="6379"/>
              </a:lnSpc>
              <a:spcBef>
                <a:spcPct val="0"/>
              </a:spcBef>
            </a:pPr>
            <a:r>
              <a:rPr dirty="0" lang="de-DE" spc="173" sz="5799">
                <a:solidFill>
                  <a:srgbClr val="FFFFFF"/>
                </a:solidFill>
                <a:latin typeface="Raleway Bold Italics"/>
              </a:rPr>
              <a:t>PCM ist ein Ansatz, der hilft, das Richtige zu tun zum richtigen Zeitpunkt!</a:t>
            </a:r>
            <a:endParaRPr dirty="0" lang="en-US" spc="173" sz="5799" u="none">
              <a:solidFill>
                <a:srgbClr val="FFFFFF"/>
              </a:solidFill>
              <a:latin typeface="Raleway Bold Itali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sp>
        <p:nvSpPr>
          <p:cNvPr id="2" name="AutoShape 2"/>
          <p:cNvSpPr/>
          <p:nvPr/>
        </p:nvSpPr>
        <p:spPr>
          <a:xfrm rot="519840">
            <a:off x="-1237738" y="-1695416"/>
            <a:ext cx="4233780" cy="12330974"/>
          </a:xfrm>
          <a:prstGeom prst="rect">
            <a:avLst/>
          </a:prstGeom>
          <a:solidFill>
            <a:srgbClr val="6CE8F4"/>
          </a:solidFill>
        </p:spPr>
      </p:sp>
      <p:sp>
        <p:nvSpPr>
          <p:cNvPr id="3" name="AutoShape 3"/>
          <p:cNvSpPr/>
          <p:nvPr/>
        </p:nvSpPr>
        <p:spPr>
          <a:xfrm rot="5400000">
            <a:off x="-23904" y="5456454"/>
            <a:ext cx="6590711" cy="97516"/>
          </a:xfrm>
          <a:prstGeom prst="rect">
            <a:avLst/>
          </a:prstGeom>
          <a:solidFill>
            <a:srgbClr val="FDFCFB"/>
          </a:solidFill>
        </p:spPr>
      </p:sp>
      <p:grpSp>
        <p:nvGrpSpPr>
          <p:cNvPr id="4" name="Group 4"/>
          <p:cNvGrpSpPr/>
          <p:nvPr/>
        </p:nvGrpSpPr>
        <p:grpSpPr>
          <a:xfrm>
            <a:off x="2193304" y="2429834"/>
            <a:ext cx="1326665" cy="486156"/>
            <a:chOff x="0" y="0"/>
            <a:chExt cx="1386275" cy="508000"/>
          </a:xfrm>
        </p:grpSpPr>
        <p:sp>
          <p:nvSpPr>
            <p:cNvPr id="5" name="Freeform 5"/>
            <p:cNvSpPr/>
            <p:nvPr/>
          </p:nvSpPr>
          <p:spPr>
            <a:xfrm>
              <a:off x="938878" y="49530"/>
              <a:ext cx="407115" cy="408940"/>
            </a:xfrm>
            <a:custGeom>
              <a:avLst/>
              <a:gdLst/>
              <a:ahLst/>
              <a:cxnLst/>
              <a:rect l="l" t="t" r="r" b="b"/>
              <a:pathLst>
                <a:path w="407115" h="408940">
                  <a:moveTo>
                    <a:pt x="203557" y="0"/>
                  </a:moveTo>
                  <a:cubicBezTo>
                    <a:pt x="316126" y="503"/>
                    <a:pt x="407115" y="91900"/>
                    <a:pt x="407115" y="204470"/>
                  </a:cubicBezTo>
                  <a:cubicBezTo>
                    <a:pt x="407115" y="317040"/>
                    <a:pt x="316126" y="408437"/>
                    <a:pt x="203557" y="408940"/>
                  </a:cubicBezTo>
                  <a:cubicBezTo>
                    <a:pt x="90989" y="408437"/>
                    <a:pt x="0" y="317040"/>
                    <a:pt x="0" y="204470"/>
                  </a:cubicBezTo>
                  <a:cubicBezTo>
                    <a:pt x="0" y="91900"/>
                    <a:pt x="90989" y="503"/>
                    <a:pt x="203557" y="0"/>
                  </a:cubicBezTo>
                  <a:close/>
                </a:path>
              </a:pathLst>
            </a:custGeom>
            <a:solidFill>
              <a:srgbClr val="004AAD"/>
            </a:solidFill>
          </p:spPr>
        </p:sp>
        <p:sp>
          <p:nvSpPr>
            <p:cNvPr id="6" name="Freeform 6"/>
            <p:cNvSpPr/>
            <p:nvPr/>
          </p:nvSpPr>
          <p:spPr>
            <a:xfrm>
              <a:off x="0" y="11430"/>
              <a:ext cx="1386276" cy="485140"/>
            </a:xfrm>
            <a:custGeom>
              <a:avLst/>
              <a:gdLst/>
              <a:ahLst/>
              <a:cxnLst/>
              <a:rect l="l" t="t" r="r" b="b"/>
              <a:pathLst>
                <a:path w="1386276" h="485140">
                  <a:moveTo>
                    <a:pt x="1142435" y="0"/>
                  </a:moveTo>
                  <a:cubicBezTo>
                    <a:pt x="1021785" y="0"/>
                    <a:pt x="921455" y="88900"/>
                    <a:pt x="902405" y="204470"/>
                  </a:cubicBezTo>
                  <a:lnTo>
                    <a:pt x="0" y="204470"/>
                  </a:lnTo>
                  <a:lnTo>
                    <a:pt x="0" y="280670"/>
                  </a:lnTo>
                  <a:lnTo>
                    <a:pt x="903675" y="280670"/>
                  </a:lnTo>
                  <a:cubicBezTo>
                    <a:pt x="921455" y="396240"/>
                    <a:pt x="1023055" y="485140"/>
                    <a:pt x="1143705" y="485140"/>
                  </a:cubicBezTo>
                  <a:cubicBezTo>
                    <a:pt x="1278325" y="485140"/>
                    <a:pt x="1386275" y="375920"/>
                    <a:pt x="1386275" y="242570"/>
                  </a:cubicBezTo>
                  <a:cubicBezTo>
                    <a:pt x="1386276" y="107950"/>
                    <a:pt x="1277055" y="0"/>
                    <a:pt x="1142435" y="0"/>
                  </a:cubicBezTo>
                  <a:close/>
                  <a:moveTo>
                    <a:pt x="1142435" y="408940"/>
                  </a:moveTo>
                  <a:cubicBezTo>
                    <a:pt x="1050995" y="408940"/>
                    <a:pt x="976065" y="334010"/>
                    <a:pt x="976065" y="242570"/>
                  </a:cubicBezTo>
                  <a:cubicBezTo>
                    <a:pt x="976065" y="151130"/>
                    <a:pt x="1050995" y="76200"/>
                    <a:pt x="1142435" y="76200"/>
                  </a:cubicBezTo>
                  <a:cubicBezTo>
                    <a:pt x="1233875" y="76200"/>
                    <a:pt x="1308805" y="151130"/>
                    <a:pt x="1308805" y="242570"/>
                  </a:cubicBezTo>
                  <a:cubicBezTo>
                    <a:pt x="1310075" y="334010"/>
                    <a:pt x="1235145" y="408940"/>
                    <a:pt x="1142435" y="408940"/>
                  </a:cubicBezTo>
                  <a:close/>
                </a:path>
              </a:pathLst>
            </a:custGeom>
            <a:solidFill>
              <a:srgbClr val="FDFCFB"/>
            </a:solidFill>
          </p:spPr>
        </p:sp>
      </p:grpSp>
      <p:grpSp>
        <p:nvGrpSpPr>
          <p:cNvPr id="7" name="Group 7"/>
          <p:cNvGrpSpPr/>
          <p:nvPr/>
        </p:nvGrpSpPr>
        <p:grpSpPr>
          <a:xfrm>
            <a:off x="2193304" y="4471790"/>
            <a:ext cx="1326665" cy="486156"/>
            <a:chOff x="0" y="0"/>
            <a:chExt cx="1386275" cy="508000"/>
          </a:xfrm>
        </p:grpSpPr>
        <p:sp>
          <p:nvSpPr>
            <p:cNvPr id="8" name="Freeform 8"/>
            <p:cNvSpPr/>
            <p:nvPr/>
          </p:nvSpPr>
          <p:spPr>
            <a:xfrm>
              <a:off x="938878" y="49530"/>
              <a:ext cx="407115" cy="408940"/>
            </a:xfrm>
            <a:custGeom>
              <a:avLst/>
              <a:gdLst/>
              <a:ahLst/>
              <a:cxnLst/>
              <a:rect l="l" t="t" r="r" b="b"/>
              <a:pathLst>
                <a:path w="407115" h="408940">
                  <a:moveTo>
                    <a:pt x="203557" y="0"/>
                  </a:moveTo>
                  <a:cubicBezTo>
                    <a:pt x="316126" y="503"/>
                    <a:pt x="407115" y="91900"/>
                    <a:pt x="407115" y="204470"/>
                  </a:cubicBezTo>
                  <a:cubicBezTo>
                    <a:pt x="407115" y="317040"/>
                    <a:pt x="316126" y="408437"/>
                    <a:pt x="203557" y="408940"/>
                  </a:cubicBezTo>
                  <a:cubicBezTo>
                    <a:pt x="90989" y="408437"/>
                    <a:pt x="0" y="317040"/>
                    <a:pt x="0" y="204470"/>
                  </a:cubicBezTo>
                  <a:cubicBezTo>
                    <a:pt x="0" y="91900"/>
                    <a:pt x="90989" y="503"/>
                    <a:pt x="203557" y="0"/>
                  </a:cubicBezTo>
                  <a:close/>
                </a:path>
              </a:pathLst>
            </a:custGeom>
            <a:solidFill>
              <a:srgbClr val="004AAD"/>
            </a:solidFill>
          </p:spPr>
        </p:sp>
        <p:sp>
          <p:nvSpPr>
            <p:cNvPr id="9" name="Freeform 9"/>
            <p:cNvSpPr/>
            <p:nvPr/>
          </p:nvSpPr>
          <p:spPr>
            <a:xfrm>
              <a:off x="0" y="11430"/>
              <a:ext cx="1386276" cy="485140"/>
            </a:xfrm>
            <a:custGeom>
              <a:avLst/>
              <a:gdLst/>
              <a:ahLst/>
              <a:cxnLst/>
              <a:rect l="l" t="t" r="r" b="b"/>
              <a:pathLst>
                <a:path w="1386276" h="485140">
                  <a:moveTo>
                    <a:pt x="1142435" y="0"/>
                  </a:moveTo>
                  <a:cubicBezTo>
                    <a:pt x="1021785" y="0"/>
                    <a:pt x="921455" y="88900"/>
                    <a:pt x="902405" y="204470"/>
                  </a:cubicBezTo>
                  <a:lnTo>
                    <a:pt x="0" y="204470"/>
                  </a:lnTo>
                  <a:lnTo>
                    <a:pt x="0" y="280670"/>
                  </a:lnTo>
                  <a:lnTo>
                    <a:pt x="903675" y="280670"/>
                  </a:lnTo>
                  <a:cubicBezTo>
                    <a:pt x="921455" y="396240"/>
                    <a:pt x="1023055" y="485140"/>
                    <a:pt x="1143705" y="485140"/>
                  </a:cubicBezTo>
                  <a:cubicBezTo>
                    <a:pt x="1278325" y="485140"/>
                    <a:pt x="1386275" y="375920"/>
                    <a:pt x="1386275" y="242570"/>
                  </a:cubicBezTo>
                  <a:cubicBezTo>
                    <a:pt x="1386276" y="107950"/>
                    <a:pt x="1277055" y="0"/>
                    <a:pt x="1142435" y="0"/>
                  </a:cubicBezTo>
                  <a:close/>
                  <a:moveTo>
                    <a:pt x="1142435" y="408940"/>
                  </a:moveTo>
                  <a:cubicBezTo>
                    <a:pt x="1050995" y="408940"/>
                    <a:pt x="976065" y="334010"/>
                    <a:pt x="976065" y="242570"/>
                  </a:cubicBezTo>
                  <a:cubicBezTo>
                    <a:pt x="976065" y="151130"/>
                    <a:pt x="1050995" y="76200"/>
                    <a:pt x="1142435" y="76200"/>
                  </a:cubicBezTo>
                  <a:cubicBezTo>
                    <a:pt x="1233875" y="76200"/>
                    <a:pt x="1308805" y="151130"/>
                    <a:pt x="1308805" y="242570"/>
                  </a:cubicBezTo>
                  <a:cubicBezTo>
                    <a:pt x="1310075" y="334010"/>
                    <a:pt x="1235145" y="408940"/>
                    <a:pt x="1142435" y="408940"/>
                  </a:cubicBezTo>
                  <a:close/>
                </a:path>
              </a:pathLst>
            </a:custGeom>
            <a:solidFill>
              <a:srgbClr val="FDFCFB"/>
            </a:solidFill>
          </p:spPr>
        </p:sp>
      </p:grpSp>
      <p:grpSp>
        <p:nvGrpSpPr>
          <p:cNvPr id="10" name="Group 10"/>
          <p:cNvGrpSpPr/>
          <p:nvPr/>
        </p:nvGrpSpPr>
        <p:grpSpPr>
          <a:xfrm>
            <a:off x="2193304" y="7332715"/>
            <a:ext cx="1326665" cy="486156"/>
            <a:chOff x="0" y="0"/>
            <a:chExt cx="1386275" cy="508000"/>
          </a:xfrm>
        </p:grpSpPr>
        <p:sp>
          <p:nvSpPr>
            <p:cNvPr id="11" name="Freeform 11"/>
            <p:cNvSpPr/>
            <p:nvPr/>
          </p:nvSpPr>
          <p:spPr>
            <a:xfrm>
              <a:off x="938878" y="49530"/>
              <a:ext cx="407115" cy="408940"/>
            </a:xfrm>
            <a:custGeom>
              <a:avLst/>
              <a:gdLst/>
              <a:ahLst/>
              <a:cxnLst/>
              <a:rect l="l" t="t" r="r" b="b"/>
              <a:pathLst>
                <a:path w="407115" h="408940">
                  <a:moveTo>
                    <a:pt x="203557" y="0"/>
                  </a:moveTo>
                  <a:cubicBezTo>
                    <a:pt x="316126" y="503"/>
                    <a:pt x="407115" y="91900"/>
                    <a:pt x="407115" y="204470"/>
                  </a:cubicBezTo>
                  <a:cubicBezTo>
                    <a:pt x="407115" y="317040"/>
                    <a:pt x="316126" y="408437"/>
                    <a:pt x="203557" y="408940"/>
                  </a:cubicBezTo>
                  <a:cubicBezTo>
                    <a:pt x="90989" y="408437"/>
                    <a:pt x="0" y="317040"/>
                    <a:pt x="0" y="204470"/>
                  </a:cubicBezTo>
                  <a:cubicBezTo>
                    <a:pt x="0" y="91900"/>
                    <a:pt x="90989" y="503"/>
                    <a:pt x="203557" y="0"/>
                  </a:cubicBezTo>
                  <a:close/>
                </a:path>
              </a:pathLst>
            </a:custGeom>
            <a:solidFill>
              <a:srgbClr val="004AAD"/>
            </a:solidFill>
          </p:spPr>
        </p:sp>
        <p:sp>
          <p:nvSpPr>
            <p:cNvPr id="12" name="Freeform 12"/>
            <p:cNvSpPr/>
            <p:nvPr/>
          </p:nvSpPr>
          <p:spPr>
            <a:xfrm>
              <a:off x="0" y="11430"/>
              <a:ext cx="1386276" cy="485140"/>
            </a:xfrm>
            <a:custGeom>
              <a:avLst/>
              <a:gdLst/>
              <a:ahLst/>
              <a:cxnLst/>
              <a:rect l="l" t="t" r="r" b="b"/>
              <a:pathLst>
                <a:path w="1386276" h="485140">
                  <a:moveTo>
                    <a:pt x="1142435" y="0"/>
                  </a:moveTo>
                  <a:cubicBezTo>
                    <a:pt x="1021785" y="0"/>
                    <a:pt x="921455" y="88900"/>
                    <a:pt x="902405" y="204470"/>
                  </a:cubicBezTo>
                  <a:lnTo>
                    <a:pt x="0" y="204470"/>
                  </a:lnTo>
                  <a:lnTo>
                    <a:pt x="0" y="280670"/>
                  </a:lnTo>
                  <a:lnTo>
                    <a:pt x="903675" y="280670"/>
                  </a:lnTo>
                  <a:cubicBezTo>
                    <a:pt x="921455" y="396240"/>
                    <a:pt x="1023055" y="485140"/>
                    <a:pt x="1143705" y="485140"/>
                  </a:cubicBezTo>
                  <a:cubicBezTo>
                    <a:pt x="1278325" y="485140"/>
                    <a:pt x="1386275" y="375920"/>
                    <a:pt x="1386275" y="242570"/>
                  </a:cubicBezTo>
                  <a:cubicBezTo>
                    <a:pt x="1386276" y="107950"/>
                    <a:pt x="1277055" y="0"/>
                    <a:pt x="1142435" y="0"/>
                  </a:cubicBezTo>
                  <a:close/>
                  <a:moveTo>
                    <a:pt x="1142435" y="408940"/>
                  </a:moveTo>
                  <a:cubicBezTo>
                    <a:pt x="1050995" y="408940"/>
                    <a:pt x="976065" y="334010"/>
                    <a:pt x="976065" y="242570"/>
                  </a:cubicBezTo>
                  <a:cubicBezTo>
                    <a:pt x="976065" y="151130"/>
                    <a:pt x="1050995" y="76200"/>
                    <a:pt x="1142435" y="76200"/>
                  </a:cubicBezTo>
                  <a:cubicBezTo>
                    <a:pt x="1233875" y="76200"/>
                    <a:pt x="1308805" y="151130"/>
                    <a:pt x="1308805" y="242570"/>
                  </a:cubicBezTo>
                  <a:cubicBezTo>
                    <a:pt x="1310075" y="334010"/>
                    <a:pt x="1235145" y="408940"/>
                    <a:pt x="1142435" y="408940"/>
                  </a:cubicBezTo>
                  <a:close/>
                </a:path>
              </a:pathLst>
            </a:custGeom>
            <a:solidFill>
              <a:srgbClr val="FDFCFB"/>
            </a:solidFill>
          </p:spPr>
        </p:sp>
      </p:grpSp>
      <p:pic>
        <p:nvPicPr>
          <p:cNvPr id="13" name="Picture 13"/>
          <p:cNvPicPr>
            <a:picLocks noChangeAspect="1"/>
          </p:cNvPicPr>
          <p:nvPr/>
        </p:nvPicPr>
        <p:blipFill>
          <a:blip r:embed="rId2"/>
          <a:srcRect/>
          <a:stretch>
            <a:fillRect/>
          </a:stretch>
        </p:blipFill>
        <p:spPr>
          <a:xfrm>
            <a:off x="7787391" y="2298564"/>
            <a:ext cx="1693494" cy="1693494"/>
          </a:xfrm>
          <a:prstGeom prst="rect">
            <a:avLst/>
          </a:prstGeom>
        </p:spPr>
      </p:pic>
      <p:grpSp>
        <p:nvGrpSpPr>
          <p:cNvPr id="14" name="Group 14"/>
          <p:cNvGrpSpPr/>
          <p:nvPr/>
        </p:nvGrpSpPr>
        <p:grpSpPr>
          <a:xfrm>
            <a:off x="7678934" y="4601657"/>
            <a:ext cx="1910407" cy="1693494"/>
            <a:chOff x="0" y="0"/>
            <a:chExt cx="503153" cy="446023"/>
          </a:xfrm>
        </p:grpSpPr>
        <p:sp>
          <p:nvSpPr>
            <p:cNvPr id="15" name="Freeform 15"/>
            <p:cNvSpPr/>
            <p:nvPr/>
          </p:nvSpPr>
          <p:spPr>
            <a:xfrm>
              <a:off x="0" y="0"/>
              <a:ext cx="503153" cy="446023"/>
            </a:xfrm>
            <a:custGeom>
              <a:avLst/>
              <a:gdLst/>
              <a:ahLst/>
              <a:cxnLst/>
              <a:rect l="l" t="t" r="r" b="b"/>
              <a:pathLst>
                <a:path w="503153" h="446023">
                  <a:moveTo>
                    <a:pt x="0" y="0"/>
                  </a:moveTo>
                  <a:lnTo>
                    <a:pt x="503153" y="0"/>
                  </a:lnTo>
                  <a:lnTo>
                    <a:pt x="503153" y="446023"/>
                  </a:lnTo>
                  <a:lnTo>
                    <a:pt x="0" y="446023"/>
                  </a:lnTo>
                  <a:close/>
                </a:path>
              </a:pathLst>
            </a:custGeom>
            <a:solidFill>
              <a:srgbClr val="FFFFFF"/>
            </a:solidFill>
          </p:spPr>
        </p:sp>
        <p:sp>
          <p:nvSpPr>
            <p:cNvPr id="16" name="TextBox 16"/>
            <p:cNvSpPr txBox="1"/>
            <p:nvPr/>
          </p:nvSpPr>
          <p:spPr>
            <a:xfrm>
              <a:off x="0" y="-47625"/>
              <a:ext cx="812800" cy="860425"/>
            </a:xfrm>
            <a:prstGeom prst="rect">
              <a:avLst/>
            </a:prstGeom>
          </p:spPr>
          <p:txBody>
            <a:bodyPr lIns="50800" tIns="50800" rIns="50800" bIns="50800" rtlCol="0" anchor="ctr"/>
            <a:lstStyle/>
            <a:p>
              <a:pPr algn="ctr">
                <a:lnSpc>
                  <a:spcPts val="2420"/>
                </a:lnSpc>
              </a:pPr>
              <a:endParaRPr/>
            </a:p>
          </p:txBody>
        </p:sp>
      </p:grpSp>
      <p:pic>
        <p:nvPicPr>
          <p:cNvPr id="17" name="Picture 17"/>
          <p:cNvPicPr>
            <a:picLocks noChangeAspect="1"/>
          </p:cNvPicPr>
          <p:nvPr/>
        </p:nvPicPr>
        <p:blipFill>
          <a:blip r:embed="rId3"/>
          <a:srcRect/>
          <a:stretch>
            <a:fillRect/>
          </a:stretch>
        </p:blipFill>
        <p:spPr>
          <a:xfrm>
            <a:off x="7844457" y="4878079"/>
            <a:ext cx="1579361" cy="1140650"/>
          </a:xfrm>
          <a:prstGeom prst="rect">
            <a:avLst/>
          </a:prstGeom>
        </p:spPr>
      </p:pic>
      <p:grpSp>
        <p:nvGrpSpPr>
          <p:cNvPr id="18" name="Group 18"/>
          <p:cNvGrpSpPr/>
          <p:nvPr/>
        </p:nvGrpSpPr>
        <p:grpSpPr>
          <a:xfrm>
            <a:off x="7787391" y="8222985"/>
            <a:ext cx="1910407" cy="1693494"/>
            <a:chOff x="0" y="0"/>
            <a:chExt cx="503153" cy="446023"/>
          </a:xfrm>
        </p:grpSpPr>
        <p:sp>
          <p:nvSpPr>
            <p:cNvPr id="19" name="Freeform 19"/>
            <p:cNvSpPr/>
            <p:nvPr/>
          </p:nvSpPr>
          <p:spPr>
            <a:xfrm>
              <a:off x="0" y="0"/>
              <a:ext cx="503153" cy="446023"/>
            </a:xfrm>
            <a:custGeom>
              <a:avLst/>
              <a:gdLst/>
              <a:ahLst/>
              <a:cxnLst/>
              <a:rect l="l" t="t" r="r" b="b"/>
              <a:pathLst>
                <a:path w="503153" h="446023">
                  <a:moveTo>
                    <a:pt x="0" y="0"/>
                  </a:moveTo>
                  <a:lnTo>
                    <a:pt x="503153" y="0"/>
                  </a:lnTo>
                  <a:lnTo>
                    <a:pt x="503153" y="446023"/>
                  </a:lnTo>
                  <a:lnTo>
                    <a:pt x="0" y="446023"/>
                  </a:lnTo>
                  <a:close/>
                </a:path>
              </a:pathLst>
            </a:custGeom>
            <a:solidFill>
              <a:srgbClr val="FFFFFF"/>
            </a:solidFill>
          </p:spPr>
        </p:sp>
        <p:sp>
          <p:nvSpPr>
            <p:cNvPr id="20" name="TextBox 20"/>
            <p:cNvSpPr txBox="1"/>
            <p:nvPr/>
          </p:nvSpPr>
          <p:spPr>
            <a:xfrm>
              <a:off x="0" y="-47625"/>
              <a:ext cx="812800" cy="860425"/>
            </a:xfrm>
            <a:prstGeom prst="rect">
              <a:avLst/>
            </a:prstGeom>
          </p:spPr>
          <p:txBody>
            <a:bodyPr lIns="50800" tIns="50800" rIns="50800" bIns="50800" rtlCol="0" anchor="ctr"/>
            <a:lstStyle/>
            <a:p>
              <a:pPr algn="ctr">
                <a:lnSpc>
                  <a:spcPts val="2420"/>
                </a:lnSpc>
              </a:pPr>
              <a:endParaRPr/>
            </a:p>
          </p:txBody>
        </p:sp>
      </p:grpSp>
      <p:pic>
        <p:nvPicPr>
          <p:cNvPr id="21" name="Picture 2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174336" y="8423010"/>
            <a:ext cx="1136516" cy="1420645"/>
          </a:xfrm>
          <a:prstGeom prst="rect">
            <a:avLst/>
          </a:prstGeom>
        </p:spPr>
      </p:pic>
      <p:sp>
        <p:nvSpPr>
          <p:cNvPr id="22" name="TextBox 22"/>
          <p:cNvSpPr txBox="1"/>
          <p:nvPr/>
        </p:nvSpPr>
        <p:spPr>
          <a:xfrm>
            <a:off x="4660934" y="1038225"/>
            <a:ext cx="12598366" cy="775145"/>
          </a:xfrm>
          <a:prstGeom prst="rect">
            <a:avLst/>
          </a:prstGeom>
        </p:spPr>
        <p:txBody>
          <a:bodyPr lIns="0" tIns="0" rIns="0" bIns="0" rtlCol="0" anchor="t">
            <a:spAutoFit/>
          </a:bodyPr>
          <a:lstStyle/>
          <a:p>
            <a:pPr>
              <a:lnSpc>
                <a:spcPts val="6106"/>
              </a:lnSpc>
            </a:pPr>
            <a:r>
              <a:rPr lang="en-US" sz="5175" spc="300" dirty="0">
                <a:solidFill>
                  <a:srgbClr val="6CE8F4"/>
                </a:solidFill>
                <a:latin typeface="Hussar Bold Bold Italics"/>
              </a:rPr>
              <a:t>GESCHICHTE VON PCM</a:t>
            </a:r>
          </a:p>
        </p:txBody>
      </p:sp>
      <p:sp>
        <p:nvSpPr>
          <p:cNvPr id="23" name="TextBox 23"/>
          <p:cNvSpPr txBox="1"/>
          <p:nvPr/>
        </p:nvSpPr>
        <p:spPr>
          <a:xfrm>
            <a:off x="4660934" y="2355213"/>
            <a:ext cx="10630031" cy="526234"/>
          </a:xfrm>
          <a:prstGeom prst="rect">
            <a:avLst/>
          </a:prstGeom>
        </p:spPr>
        <p:txBody>
          <a:bodyPr lIns="0" tIns="0" rIns="0" bIns="0" rtlCol="0" anchor="t">
            <a:spAutoFit/>
          </a:bodyPr>
          <a:lstStyle/>
          <a:p>
            <a:pPr>
              <a:lnSpc>
                <a:spcPts val="4480"/>
              </a:lnSpc>
            </a:pPr>
            <a:r>
              <a:rPr lang="en-US" sz="3200" spc="288" dirty="0" err="1">
                <a:solidFill>
                  <a:srgbClr val="6CE8F4"/>
                </a:solidFill>
                <a:latin typeface="Raleway Bold Italics"/>
              </a:rPr>
              <a:t>Ende</a:t>
            </a:r>
            <a:r>
              <a:rPr lang="en-US" sz="3200" spc="288" dirty="0">
                <a:solidFill>
                  <a:srgbClr val="6CE8F4"/>
                </a:solidFill>
                <a:latin typeface="Raleway Bold Italics"/>
              </a:rPr>
              <a:t> 1960</a:t>
            </a:r>
          </a:p>
        </p:txBody>
      </p:sp>
      <p:sp>
        <p:nvSpPr>
          <p:cNvPr id="24" name="TextBox 24"/>
          <p:cNvSpPr txBox="1"/>
          <p:nvPr/>
        </p:nvSpPr>
        <p:spPr>
          <a:xfrm>
            <a:off x="4660934" y="4410576"/>
            <a:ext cx="10630031" cy="526234"/>
          </a:xfrm>
          <a:prstGeom prst="rect">
            <a:avLst/>
          </a:prstGeom>
        </p:spPr>
        <p:txBody>
          <a:bodyPr lIns="0" tIns="0" rIns="0" bIns="0" rtlCol="0" anchor="t">
            <a:spAutoFit/>
          </a:bodyPr>
          <a:lstStyle/>
          <a:p>
            <a:pPr marL="0" lvl="0" indent="0" algn="l">
              <a:lnSpc>
                <a:spcPts val="4480"/>
              </a:lnSpc>
              <a:spcBef>
                <a:spcPct val="0"/>
              </a:spcBef>
            </a:pPr>
            <a:r>
              <a:rPr lang="en-US" sz="3200" u="none" spc="288" dirty="0" err="1">
                <a:solidFill>
                  <a:srgbClr val="6CE8F4"/>
                </a:solidFill>
                <a:latin typeface="Raleway Bold Italics"/>
              </a:rPr>
              <a:t>Anfang</a:t>
            </a:r>
            <a:r>
              <a:rPr lang="en-US" sz="3200" spc="288" dirty="0">
                <a:solidFill>
                  <a:srgbClr val="6CE8F4"/>
                </a:solidFill>
                <a:latin typeface="Raleway Bold Italics"/>
              </a:rPr>
              <a:t> </a:t>
            </a:r>
            <a:r>
              <a:rPr lang="en-US" sz="3200" u="none" spc="288" dirty="0">
                <a:solidFill>
                  <a:srgbClr val="6CE8F4"/>
                </a:solidFill>
                <a:latin typeface="Raleway Bold Italics"/>
              </a:rPr>
              <a:t>1980</a:t>
            </a:r>
          </a:p>
        </p:txBody>
      </p:sp>
      <p:sp>
        <p:nvSpPr>
          <p:cNvPr id="25" name="TextBox 25"/>
          <p:cNvSpPr txBox="1"/>
          <p:nvPr/>
        </p:nvSpPr>
        <p:spPr>
          <a:xfrm>
            <a:off x="4660934" y="7266040"/>
            <a:ext cx="10630031" cy="526234"/>
          </a:xfrm>
          <a:prstGeom prst="rect">
            <a:avLst/>
          </a:prstGeom>
        </p:spPr>
        <p:txBody>
          <a:bodyPr lIns="0" tIns="0" rIns="0" bIns="0" rtlCol="0" anchor="t">
            <a:spAutoFit/>
          </a:bodyPr>
          <a:lstStyle/>
          <a:p>
            <a:pPr marL="0" lvl="0" indent="0" algn="l">
              <a:lnSpc>
                <a:spcPts val="4480"/>
              </a:lnSpc>
              <a:spcBef>
                <a:spcPct val="0"/>
              </a:spcBef>
            </a:pPr>
            <a:r>
              <a:rPr lang="en-US" sz="3200" u="none" spc="288" dirty="0" err="1">
                <a:solidFill>
                  <a:srgbClr val="6CE8F4"/>
                </a:solidFill>
                <a:latin typeface="Raleway Bold Italics"/>
              </a:rPr>
              <a:t>Anfang</a:t>
            </a:r>
            <a:r>
              <a:rPr lang="en-US" sz="3200" u="none" spc="288" dirty="0">
                <a:solidFill>
                  <a:srgbClr val="6CE8F4"/>
                </a:solidFill>
                <a:latin typeface="Raleway Bold Italics"/>
              </a:rPr>
              <a:t> 1990</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AutoShape 2"/>
          <p:cNvSpPr/>
          <p:nvPr/>
        </p:nvSpPr>
        <p:spPr>
          <a:xfrm rot="-529170">
            <a:off x="8876436" y="-1573837"/>
            <a:ext cx="10192751" cy="13099995"/>
          </a:xfrm>
          <a:prstGeom prst="rect">
            <a:avLst/>
          </a:prstGeom>
          <a:solidFill>
            <a:srgbClr val="004AAD"/>
          </a:solidFill>
        </p:spPr>
      </p:sp>
      <p:pic>
        <p:nvPicPr>
          <p:cNvPr id="3" name="Picture 3"/>
          <p:cNvPicPr>
            <a:picLocks noChangeAspect="1"/>
          </p:cNvPicPr>
          <p:nvPr/>
        </p:nvPicPr>
        <p:blipFill>
          <a:blip r:embed="rId2"/>
          <a:srcRect b="79" l="151" r="400" t="205"/>
          <a:stretch>
            <a:fillRect/>
          </a:stretch>
        </p:blipFill>
        <p:spPr>
          <a:xfrm>
            <a:off x="869643" y="1672411"/>
            <a:ext cx="6849669" cy="7445502"/>
          </a:xfrm>
          <a:prstGeom prst="rect">
            <a:avLst/>
          </a:prstGeom>
        </p:spPr>
      </p:pic>
      <p:sp>
        <p:nvSpPr>
          <p:cNvPr id="4" name="TextBox 4"/>
          <p:cNvSpPr txBox="1"/>
          <p:nvPr/>
        </p:nvSpPr>
        <p:spPr>
          <a:xfrm>
            <a:off x="10813054" y="3939858"/>
            <a:ext cx="7170146" cy="3282950"/>
          </a:xfrm>
          <a:prstGeom prst="rect">
            <a:avLst/>
          </a:prstGeom>
        </p:spPr>
        <p:txBody>
          <a:bodyPr anchor="t" bIns="0" lIns="0" rIns="0" rtlCol="0" tIns="0" wrap="square">
            <a:spAutoFit/>
          </a:bodyPr>
          <a:lstStyle/>
          <a:p>
            <a:pPr algn="ctr" lvl="0">
              <a:lnSpc>
                <a:spcPts val="6379"/>
              </a:lnSpc>
              <a:spcBef>
                <a:spcPct val="0"/>
              </a:spcBef>
            </a:pPr>
            <a:r>
              <a:rPr dirty="0" lang="de-DE" spc="173" sz="5799">
                <a:solidFill>
                  <a:srgbClr val="FFFFFF"/>
                </a:solidFill>
                <a:latin typeface="Raleway Bold Italics"/>
              </a:rPr>
              <a:t>WELCHES SIND DIE WICHTIGSTEN PHASEN EINES PROJEKTS?</a:t>
            </a:r>
            <a:endParaRPr dirty="0" lang="en-US" spc="173" sz="5799" u="none">
              <a:solidFill>
                <a:srgbClr val="FFFFFF"/>
              </a:solidFill>
              <a:latin typeface="Raleway Bold Itali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sp>
        <p:nvSpPr>
          <p:cNvPr id="3" name="AutoShape 3"/>
          <p:cNvSpPr/>
          <p:nvPr/>
        </p:nvSpPr>
        <p:spPr>
          <a:xfrm rot="4048819">
            <a:off x="3849332" y="-6145289"/>
            <a:ext cx="10817504" cy="21881650"/>
          </a:xfrm>
          <a:prstGeom prst="rect">
            <a:avLst/>
          </a:prstGeom>
          <a:solidFill>
            <a:srgbClr val="6CE8F4"/>
          </a:solidFill>
        </p:spPr>
      </p:sp>
      <p:pic>
        <p:nvPicPr>
          <p:cNvPr id="4" name="Picture 4"/>
          <p:cNvPicPr>
            <a:picLocks noChangeAspect="1"/>
          </p:cNvPicPr>
          <p:nvPr/>
        </p:nvPicPr>
        <p:blipFill>
          <a:blip r:embed="rId3"/>
          <a:srcRect/>
          <a:stretch>
            <a:fillRect/>
          </a:stretch>
        </p:blipFill>
        <p:spPr>
          <a:xfrm>
            <a:off x="5769145" y="4070236"/>
            <a:ext cx="6749710" cy="5382894"/>
          </a:xfrm>
          <a:prstGeom prst="rect">
            <a:avLst/>
          </a:prstGeom>
        </p:spPr>
      </p:pic>
      <p:sp>
        <p:nvSpPr>
          <p:cNvPr id="5" name="TextBox 5"/>
          <p:cNvSpPr txBox="1"/>
          <p:nvPr/>
        </p:nvSpPr>
        <p:spPr>
          <a:xfrm>
            <a:off x="114084" y="2360926"/>
            <a:ext cx="18288000" cy="1155381"/>
          </a:xfrm>
          <a:prstGeom prst="rect">
            <a:avLst/>
          </a:prstGeom>
        </p:spPr>
        <p:txBody>
          <a:bodyPr lIns="0" tIns="0" rIns="0" bIns="0" rtlCol="0" anchor="t">
            <a:spAutoFit/>
          </a:bodyPr>
          <a:lstStyle/>
          <a:p>
            <a:pPr algn="ctr">
              <a:lnSpc>
                <a:spcPts val="9825"/>
              </a:lnSpc>
              <a:spcBef>
                <a:spcPct val="0"/>
              </a:spcBef>
            </a:pPr>
            <a:r>
              <a:rPr lang="en-US" sz="7500" spc="217" dirty="0">
                <a:solidFill>
                  <a:srgbClr val="004AAD"/>
                </a:solidFill>
                <a:latin typeface="Montserrat Classic Bold"/>
              </a:rPr>
              <a:t>ZEIT FÜR EINE ÜBUNG!</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b="7786" t="7786"/>
          <a:stretch>
            <a:fillRect/>
          </a:stretch>
        </p:blipFill>
        <p:spPr>
          <a:xfrm>
            <a:off x="0" y="0"/>
            <a:ext cx="18288000" cy="10287000"/>
          </a:xfrm>
          <a:prstGeom prst="rect">
            <a:avLst/>
          </a:prstGeom>
        </p:spPr>
      </p:pic>
      <p:sp>
        <p:nvSpPr>
          <p:cNvPr id="3" name="AutoShape 3"/>
          <p:cNvSpPr/>
          <p:nvPr/>
        </p:nvSpPr>
        <p:spPr>
          <a:xfrm rot="4048819">
            <a:off x="3849332" y="-6135657"/>
            <a:ext cx="10817504" cy="21881650"/>
          </a:xfrm>
          <a:prstGeom prst="rect">
            <a:avLst/>
          </a:prstGeom>
          <a:solidFill>
            <a:srgbClr val="6CE8F4"/>
          </a:solidFill>
        </p:spPr>
      </p:sp>
      <p:pic>
        <p:nvPicPr>
          <p:cNvPr id="4" name="Picture 4"/>
          <p:cNvPicPr>
            <a:picLocks noChangeAspect="1"/>
          </p:cNvPicPr>
          <p:nvPr/>
        </p:nvPicPr>
        <p:blipFill>
          <a:blip r:embed="rId3"/>
          <a:srcRect t="3"/>
          <a:stretch>
            <a:fillRect/>
          </a:stretch>
        </p:blipFill>
        <p:spPr>
          <a:xfrm>
            <a:off x="3093590" y="4611841"/>
            <a:ext cx="12328989" cy="5675159"/>
          </a:xfrm>
          <a:prstGeom prst="rect">
            <a:avLst/>
          </a:prstGeom>
        </p:spPr>
      </p:pic>
      <p:sp>
        <p:nvSpPr>
          <p:cNvPr id="5" name="TextBox 5"/>
          <p:cNvSpPr txBox="1"/>
          <p:nvPr/>
        </p:nvSpPr>
        <p:spPr>
          <a:xfrm>
            <a:off x="1066800" y="2666145"/>
            <a:ext cx="16230600" cy="1256754"/>
          </a:xfrm>
          <a:prstGeom prst="rect">
            <a:avLst/>
          </a:prstGeom>
        </p:spPr>
        <p:txBody>
          <a:bodyPr anchor="t" bIns="0" lIns="0" rIns="0" rtlCol="0" tIns="0" wrap="square">
            <a:spAutoFit/>
          </a:bodyPr>
          <a:lstStyle/>
          <a:p>
            <a:pPr algn="ctr">
              <a:lnSpc>
                <a:spcPts val="9825"/>
              </a:lnSpc>
              <a:spcBef>
                <a:spcPct val="0"/>
              </a:spcBef>
            </a:pPr>
            <a:r>
              <a:rPr dirty="0" lang="en-US" spc="217" sz="7500">
                <a:solidFill>
                  <a:srgbClr val="004AAD"/>
                </a:solidFill>
                <a:latin typeface="Montserrat Classic Bold"/>
              </a:rPr>
              <a:t>PLANEN SIE IHREN URLAUB!</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786" b="7786"/>
          <a:stretch>
            <a:fillRect/>
          </a:stretch>
        </p:blipFill>
        <p:spPr>
          <a:xfrm>
            <a:off x="0" y="0"/>
            <a:ext cx="18288000" cy="10287000"/>
          </a:xfrm>
          <a:prstGeom prst="rect">
            <a:avLst/>
          </a:prstGeom>
        </p:spPr>
      </p:pic>
      <p:sp>
        <p:nvSpPr>
          <p:cNvPr id="3" name="AutoShape 3"/>
          <p:cNvSpPr/>
          <p:nvPr/>
        </p:nvSpPr>
        <p:spPr>
          <a:xfrm rot="4048819">
            <a:off x="3849332" y="-6145289"/>
            <a:ext cx="10817504" cy="21881650"/>
          </a:xfrm>
          <a:prstGeom prst="rect">
            <a:avLst/>
          </a:prstGeom>
          <a:solidFill>
            <a:srgbClr val="6CE8F4"/>
          </a:solidFill>
        </p:spPr>
      </p:sp>
      <p:sp>
        <p:nvSpPr>
          <p:cNvPr id="4" name="TextBox 4"/>
          <p:cNvSpPr txBox="1"/>
          <p:nvPr/>
        </p:nvSpPr>
        <p:spPr>
          <a:xfrm>
            <a:off x="2057400" y="2043430"/>
            <a:ext cx="14935200" cy="5847755"/>
          </a:xfrm>
          <a:prstGeom prst="rect">
            <a:avLst/>
          </a:prstGeom>
        </p:spPr>
        <p:txBody>
          <a:bodyPr wrap="square" lIns="0" tIns="0" rIns="0" bIns="0" rtlCol="0" anchor="t">
            <a:spAutoFit/>
          </a:bodyPr>
          <a:lstStyle/>
          <a:p>
            <a:pPr algn="ctr">
              <a:lnSpc>
                <a:spcPts val="5720"/>
              </a:lnSpc>
            </a:pPr>
            <a:r>
              <a:rPr lang="de-DE" sz="5200" spc="156" dirty="0">
                <a:solidFill>
                  <a:srgbClr val="FFFFFF"/>
                </a:solidFill>
                <a:latin typeface="Raleway Bold Italics"/>
              </a:rPr>
              <a:t>Sie sind eine Gruppe von </a:t>
            </a:r>
            <a:r>
              <a:rPr lang="de-DE" sz="5200" spc="156" dirty="0" err="1">
                <a:solidFill>
                  <a:srgbClr val="FFFFFF"/>
                </a:solidFill>
                <a:latin typeface="Raleway Bold Italics"/>
              </a:rPr>
              <a:t>Freund:innen</a:t>
            </a:r>
            <a:r>
              <a:rPr lang="de-DE" sz="5200" spc="156" dirty="0">
                <a:solidFill>
                  <a:srgbClr val="FFFFFF"/>
                </a:solidFill>
                <a:latin typeface="Raleway Bold Italics"/>
              </a:rPr>
              <a:t>, die beschließt, gemeinsam in den Urlaub zu fahren.</a:t>
            </a:r>
          </a:p>
          <a:p>
            <a:pPr algn="ctr">
              <a:lnSpc>
                <a:spcPts val="5720"/>
              </a:lnSpc>
            </a:pPr>
            <a:endParaRPr lang="de-DE" sz="5200" spc="156" dirty="0">
              <a:solidFill>
                <a:srgbClr val="FFFFFF"/>
              </a:solidFill>
              <a:latin typeface="Raleway Bold Italics"/>
            </a:endParaRPr>
          </a:p>
          <a:p>
            <a:pPr algn="ctr">
              <a:lnSpc>
                <a:spcPts val="5720"/>
              </a:lnSpc>
            </a:pPr>
            <a:r>
              <a:rPr lang="de-DE" sz="5200" spc="156" dirty="0">
                <a:solidFill>
                  <a:srgbClr val="FFFFFF"/>
                </a:solidFill>
                <a:latin typeface="Raleway Bold Italics"/>
              </a:rPr>
              <a:t>Sie müssen Ihren Urlaub gemeinsam planen. </a:t>
            </a:r>
          </a:p>
          <a:p>
            <a:pPr algn="ctr">
              <a:lnSpc>
                <a:spcPts val="5720"/>
              </a:lnSpc>
            </a:pPr>
            <a:endParaRPr lang="de-DE" sz="5200" spc="156" dirty="0">
              <a:solidFill>
                <a:srgbClr val="FFFFFF"/>
              </a:solidFill>
              <a:latin typeface="Raleway Bold Italics"/>
            </a:endParaRPr>
          </a:p>
          <a:p>
            <a:pPr algn="ctr">
              <a:lnSpc>
                <a:spcPts val="5720"/>
              </a:lnSpc>
            </a:pPr>
            <a:r>
              <a:rPr lang="de-DE" sz="5200" spc="156" dirty="0">
                <a:solidFill>
                  <a:srgbClr val="FFFFFF"/>
                </a:solidFill>
                <a:latin typeface="Raleway Bold Italics"/>
              </a:rPr>
              <a:t>Vergessen Sie nicht, die wichtigsten Phasen zu nennen und uns zu sagen, was zuerst kommt und was danach kommt.</a:t>
            </a:r>
            <a:endParaRPr lang="en-US" sz="5200" spc="156" dirty="0">
              <a:solidFill>
                <a:srgbClr val="FFFFFF"/>
              </a:solidFill>
              <a:latin typeface="Raleway Bold Itali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sp>
        <p:nvSpPr>
          <p:cNvPr id="3" name="AutoShape 3"/>
          <p:cNvSpPr/>
          <p:nvPr/>
        </p:nvSpPr>
        <p:spPr>
          <a:xfrm rot="4048819">
            <a:off x="3849332" y="-6145289"/>
            <a:ext cx="10817504" cy="21881650"/>
          </a:xfrm>
          <a:prstGeom prst="rect">
            <a:avLst/>
          </a:prstGeom>
          <a:solidFill>
            <a:srgbClr val="6CE8F4"/>
          </a:solidFill>
        </p:spPr>
      </p:sp>
      <p:pic>
        <p:nvPicPr>
          <p:cNvPr id="4" name="Picture 4"/>
          <p:cNvPicPr>
            <a:picLocks noChangeAspect="1"/>
          </p:cNvPicPr>
          <p:nvPr/>
        </p:nvPicPr>
        <p:blipFill>
          <a:blip r:embed="rId3"/>
          <a:srcRect/>
          <a:stretch>
            <a:fillRect/>
          </a:stretch>
        </p:blipFill>
        <p:spPr>
          <a:xfrm>
            <a:off x="5769145" y="3680576"/>
            <a:ext cx="6749710" cy="538289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4048819">
            <a:off x="3849332" y="-6145289"/>
            <a:ext cx="10817504" cy="21881650"/>
          </a:xfrm>
          <a:prstGeom prst="rect">
            <a:avLst/>
          </a:prstGeom>
          <a:solidFill>
            <a:srgbClr val="FFFFFF"/>
          </a:solidFill>
        </p:spPr>
      </p:sp>
      <p:grpSp>
        <p:nvGrpSpPr>
          <p:cNvPr id="3" name="Group 3"/>
          <p:cNvGrpSpPr/>
          <p:nvPr/>
        </p:nvGrpSpPr>
        <p:grpSpPr>
          <a:xfrm>
            <a:off x="3282791" y="-346065"/>
            <a:ext cx="10997410" cy="10979129"/>
            <a:chOff x="0" y="0"/>
            <a:chExt cx="14663214" cy="14638839"/>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908305">
              <a:off x="2213317" y="2058822"/>
              <a:ext cx="10236580" cy="10521195"/>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959489">
              <a:off x="2573360" y="2472227"/>
              <a:ext cx="10236580" cy="10521195"/>
            </a:xfrm>
            <a:prstGeom prst="rect">
              <a:avLst/>
            </a:prstGeom>
          </p:spPr>
        </p:pic>
        <p:grpSp>
          <p:nvGrpSpPr>
            <p:cNvPr id="6" name="Group 6"/>
            <p:cNvGrpSpPr>
              <a:grpSpLocks noChangeAspect="1"/>
            </p:cNvGrpSpPr>
            <p:nvPr/>
          </p:nvGrpSpPr>
          <p:grpSpPr>
            <a:xfrm rot="-360268">
              <a:off x="4618597" y="4902208"/>
              <a:ext cx="5426020" cy="5438013"/>
              <a:chOff x="0" y="0"/>
              <a:chExt cx="3761048" cy="3769361"/>
            </a:xfrm>
          </p:grpSpPr>
          <p:sp>
            <p:nvSpPr>
              <p:cNvPr id="7" name="Freeform 7"/>
              <p:cNvSpPr/>
              <p:nvPr/>
            </p:nvSpPr>
            <p:spPr>
              <a:xfrm>
                <a:off x="112522" y="112776"/>
                <a:ext cx="3585083" cy="3592957"/>
              </a:xfrm>
              <a:custGeom>
                <a:avLst/>
                <a:gdLst/>
                <a:ahLst/>
                <a:cxnLst/>
                <a:rect l="l" t="t" r="r" b="b"/>
                <a:pathLst>
                  <a:path w="3585083" h="3592957">
                    <a:moveTo>
                      <a:pt x="3098292" y="2185162"/>
                    </a:moveTo>
                    <a:lnTo>
                      <a:pt x="3558286" y="2136775"/>
                    </a:lnTo>
                    <a:lnTo>
                      <a:pt x="3585083" y="1653032"/>
                    </a:lnTo>
                    <a:lnTo>
                      <a:pt x="3150870" y="1558163"/>
                    </a:lnTo>
                    <a:cubicBezTo>
                      <a:pt x="3130550" y="1421130"/>
                      <a:pt x="3089656" y="1290066"/>
                      <a:pt x="3031363" y="1168527"/>
                    </a:cubicBezTo>
                    <a:lnTo>
                      <a:pt x="3315970" y="841121"/>
                    </a:lnTo>
                    <a:lnTo>
                      <a:pt x="3005582" y="469138"/>
                    </a:lnTo>
                    <a:lnTo>
                      <a:pt x="2643251" y="684022"/>
                    </a:lnTo>
                    <a:cubicBezTo>
                      <a:pt x="2519934" y="586867"/>
                      <a:pt x="2379218" y="510032"/>
                      <a:pt x="2225548" y="459359"/>
                    </a:cubicBezTo>
                    <a:lnTo>
                      <a:pt x="2197227" y="44450"/>
                    </a:lnTo>
                    <a:lnTo>
                      <a:pt x="1714881" y="0"/>
                    </a:lnTo>
                    <a:lnTo>
                      <a:pt x="1611249" y="402844"/>
                    </a:lnTo>
                    <a:cubicBezTo>
                      <a:pt x="1449324" y="424815"/>
                      <a:pt x="1295400" y="475361"/>
                      <a:pt x="1155192" y="549656"/>
                    </a:cubicBezTo>
                    <a:lnTo>
                      <a:pt x="837057" y="273177"/>
                    </a:lnTo>
                    <a:lnTo>
                      <a:pt x="465074" y="583565"/>
                    </a:lnTo>
                    <a:lnTo>
                      <a:pt x="686435" y="956818"/>
                    </a:lnTo>
                    <a:cubicBezTo>
                      <a:pt x="589280" y="1090803"/>
                      <a:pt x="515493" y="1243457"/>
                      <a:pt x="471678" y="1409573"/>
                    </a:cubicBezTo>
                    <a:lnTo>
                      <a:pt x="26797" y="1456309"/>
                    </a:lnTo>
                    <a:lnTo>
                      <a:pt x="0" y="1940052"/>
                    </a:lnTo>
                    <a:lnTo>
                      <a:pt x="454533" y="2039366"/>
                    </a:lnTo>
                    <a:cubicBezTo>
                      <a:pt x="480441" y="2163953"/>
                      <a:pt x="523367" y="2282825"/>
                      <a:pt x="581025" y="2393188"/>
                    </a:cubicBezTo>
                    <a:lnTo>
                      <a:pt x="269240" y="2752090"/>
                    </a:lnTo>
                    <a:lnTo>
                      <a:pt x="579628" y="3124073"/>
                    </a:lnTo>
                    <a:lnTo>
                      <a:pt x="999617" y="2874899"/>
                    </a:lnTo>
                    <a:cubicBezTo>
                      <a:pt x="1106932" y="2951734"/>
                      <a:pt x="1226058" y="3013583"/>
                      <a:pt x="1354455" y="3057144"/>
                    </a:cubicBezTo>
                    <a:lnTo>
                      <a:pt x="1387983" y="3548634"/>
                    </a:lnTo>
                    <a:lnTo>
                      <a:pt x="1870329" y="3592957"/>
                    </a:lnTo>
                    <a:lnTo>
                      <a:pt x="1993011" y="3115945"/>
                    </a:lnTo>
                    <a:cubicBezTo>
                      <a:pt x="2128774" y="3096387"/>
                      <a:pt x="2258695" y="3056509"/>
                      <a:pt x="2379472" y="2999613"/>
                    </a:cubicBezTo>
                    <a:lnTo>
                      <a:pt x="2747899" y="3319907"/>
                    </a:lnTo>
                    <a:lnTo>
                      <a:pt x="3119882" y="3009519"/>
                    </a:lnTo>
                    <a:lnTo>
                      <a:pt x="2877439" y="2600833"/>
                    </a:lnTo>
                    <a:cubicBezTo>
                      <a:pt x="2973197" y="2477897"/>
                      <a:pt x="3048508" y="2337816"/>
                      <a:pt x="3098165" y="2185162"/>
                    </a:cubicBezTo>
                    <a:moveTo>
                      <a:pt x="1687576" y="2935986"/>
                    </a:moveTo>
                    <a:cubicBezTo>
                      <a:pt x="1058291" y="2877947"/>
                      <a:pt x="595122" y="2320925"/>
                      <a:pt x="653161" y="1691640"/>
                    </a:cubicBezTo>
                    <a:cubicBezTo>
                      <a:pt x="711200" y="1062355"/>
                      <a:pt x="1268222" y="599186"/>
                      <a:pt x="1897507" y="657225"/>
                    </a:cubicBezTo>
                    <a:cubicBezTo>
                      <a:pt x="2526792" y="715264"/>
                      <a:pt x="2989834" y="1272286"/>
                      <a:pt x="2931922" y="1901571"/>
                    </a:cubicBezTo>
                    <a:cubicBezTo>
                      <a:pt x="2874010" y="2530856"/>
                      <a:pt x="2316861" y="2993898"/>
                      <a:pt x="1687576" y="2935986"/>
                    </a:cubicBezTo>
                  </a:path>
                </a:pathLst>
              </a:custGeom>
              <a:solidFill>
                <a:srgbClr val="B2DCD5"/>
              </a:solidFill>
            </p:spPr>
          </p:sp>
          <p:sp>
            <p:nvSpPr>
              <p:cNvPr id="8" name="Freeform 8"/>
              <p:cNvSpPr/>
              <p:nvPr/>
            </p:nvSpPr>
            <p:spPr>
              <a:xfrm>
                <a:off x="63373" y="63500"/>
                <a:ext cx="3617341" cy="3625723"/>
              </a:xfrm>
              <a:custGeom>
                <a:avLst/>
                <a:gdLst/>
                <a:ahLst/>
                <a:cxnLst/>
                <a:rect l="l" t="t" r="r" b="b"/>
                <a:pathLst>
                  <a:path w="3617341" h="3625723">
                    <a:moveTo>
                      <a:pt x="3112897" y="2185797"/>
                    </a:moveTo>
                    <a:lnTo>
                      <a:pt x="3572764" y="2137410"/>
                    </a:lnTo>
                    <a:lnTo>
                      <a:pt x="3574415" y="2153031"/>
                    </a:lnTo>
                    <a:lnTo>
                      <a:pt x="3558667" y="2152142"/>
                    </a:lnTo>
                    <a:lnTo>
                      <a:pt x="3585464" y="1668399"/>
                    </a:lnTo>
                    <a:lnTo>
                      <a:pt x="3601212" y="1669288"/>
                    </a:lnTo>
                    <a:lnTo>
                      <a:pt x="3597910" y="1684655"/>
                    </a:lnTo>
                    <a:lnTo>
                      <a:pt x="3163697" y="1589786"/>
                    </a:lnTo>
                    <a:cubicBezTo>
                      <a:pt x="3157347" y="1588389"/>
                      <a:pt x="3152394" y="1583182"/>
                      <a:pt x="3151505" y="1576705"/>
                    </a:cubicBezTo>
                    <a:cubicBezTo>
                      <a:pt x="3131439" y="1441323"/>
                      <a:pt x="3091180" y="1311783"/>
                      <a:pt x="3033395" y="1191514"/>
                    </a:cubicBezTo>
                    <a:cubicBezTo>
                      <a:pt x="3030727" y="1185799"/>
                      <a:pt x="3031617" y="1179068"/>
                      <a:pt x="3035680" y="1174369"/>
                    </a:cubicBezTo>
                    <a:lnTo>
                      <a:pt x="3320288" y="847090"/>
                    </a:lnTo>
                    <a:lnTo>
                      <a:pt x="3332226" y="857377"/>
                    </a:lnTo>
                    <a:lnTo>
                      <a:pt x="3320161" y="867537"/>
                    </a:lnTo>
                    <a:lnTo>
                      <a:pt x="3009773" y="495554"/>
                    </a:lnTo>
                    <a:lnTo>
                      <a:pt x="3021838" y="485394"/>
                    </a:lnTo>
                    <a:lnTo>
                      <a:pt x="3029839" y="498983"/>
                    </a:lnTo>
                    <a:lnTo>
                      <a:pt x="2667508" y="713994"/>
                    </a:lnTo>
                    <a:cubicBezTo>
                      <a:pt x="2661920" y="717296"/>
                      <a:pt x="2654808" y="716788"/>
                      <a:pt x="2649728" y="712851"/>
                    </a:cubicBezTo>
                    <a:cubicBezTo>
                      <a:pt x="2527935" y="616712"/>
                      <a:pt x="2388743" y="540893"/>
                      <a:pt x="2236851" y="490855"/>
                    </a:cubicBezTo>
                    <a:cubicBezTo>
                      <a:pt x="2230755" y="488823"/>
                      <a:pt x="2226437" y="483362"/>
                      <a:pt x="2226056" y="477012"/>
                    </a:cubicBezTo>
                    <a:lnTo>
                      <a:pt x="2197735" y="61976"/>
                    </a:lnTo>
                    <a:lnTo>
                      <a:pt x="2213483" y="60960"/>
                    </a:lnTo>
                    <a:lnTo>
                      <a:pt x="2212086" y="76708"/>
                    </a:lnTo>
                    <a:lnTo>
                      <a:pt x="1729740" y="32258"/>
                    </a:lnTo>
                    <a:lnTo>
                      <a:pt x="1731137" y="16510"/>
                    </a:lnTo>
                    <a:lnTo>
                      <a:pt x="1746377" y="20447"/>
                    </a:lnTo>
                    <a:lnTo>
                      <a:pt x="1642745" y="423291"/>
                    </a:lnTo>
                    <a:cubicBezTo>
                      <a:pt x="1641094" y="429514"/>
                      <a:pt x="1635887" y="434086"/>
                      <a:pt x="1629537" y="434975"/>
                    </a:cubicBezTo>
                    <a:cubicBezTo>
                      <a:pt x="1469517" y="456692"/>
                      <a:pt x="1317244" y="506603"/>
                      <a:pt x="1178814" y="580136"/>
                    </a:cubicBezTo>
                    <a:cubicBezTo>
                      <a:pt x="1173099" y="583184"/>
                      <a:pt x="1165987" y="582422"/>
                      <a:pt x="1161034" y="578104"/>
                    </a:cubicBezTo>
                    <a:lnTo>
                      <a:pt x="842899" y="301498"/>
                    </a:lnTo>
                    <a:lnTo>
                      <a:pt x="853186" y="289560"/>
                    </a:lnTo>
                    <a:lnTo>
                      <a:pt x="863346" y="301625"/>
                    </a:lnTo>
                    <a:lnTo>
                      <a:pt x="491363" y="612013"/>
                    </a:lnTo>
                    <a:lnTo>
                      <a:pt x="481203" y="599948"/>
                    </a:lnTo>
                    <a:lnTo>
                      <a:pt x="494792" y="591947"/>
                    </a:lnTo>
                    <a:lnTo>
                      <a:pt x="716280" y="965073"/>
                    </a:lnTo>
                    <a:cubicBezTo>
                      <a:pt x="719455" y="970534"/>
                      <a:pt x="719201" y="977265"/>
                      <a:pt x="715518" y="982345"/>
                    </a:cubicBezTo>
                    <a:cubicBezTo>
                      <a:pt x="619506" y="1114679"/>
                      <a:pt x="546608" y="1265682"/>
                      <a:pt x="503301" y="1429893"/>
                    </a:cubicBezTo>
                    <a:cubicBezTo>
                      <a:pt x="501650" y="1436243"/>
                      <a:pt x="496189" y="1440815"/>
                      <a:pt x="489712" y="1441577"/>
                    </a:cubicBezTo>
                    <a:lnTo>
                      <a:pt x="44704" y="1488440"/>
                    </a:lnTo>
                    <a:lnTo>
                      <a:pt x="43053" y="1472819"/>
                    </a:lnTo>
                    <a:lnTo>
                      <a:pt x="58801" y="1473708"/>
                    </a:lnTo>
                    <a:lnTo>
                      <a:pt x="32004" y="1957451"/>
                    </a:lnTo>
                    <a:lnTo>
                      <a:pt x="16256" y="1956562"/>
                    </a:lnTo>
                    <a:lnTo>
                      <a:pt x="19558" y="1941195"/>
                    </a:lnTo>
                    <a:lnTo>
                      <a:pt x="474091" y="2040509"/>
                    </a:lnTo>
                    <a:cubicBezTo>
                      <a:pt x="480187" y="2041779"/>
                      <a:pt x="484886" y="2046605"/>
                      <a:pt x="486156" y="2052701"/>
                    </a:cubicBezTo>
                    <a:cubicBezTo>
                      <a:pt x="511810" y="2175764"/>
                      <a:pt x="554228" y="2293366"/>
                      <a:pt x="611124" y="2402459"/>
                    </a:cubicBezTo>
                    <a:cubicBezTo>
                      <a:pt x="614172" y="2408174"/>
                      <a:pt x="613283" y="2415159"/>
                      <a:pt x="609092" y="2420112"/>
                    </a:cubicBezTo>
                    <a:lnTo>
                      <a:pt x="297307" y="2778760"/>
                    </a:lnTo>
                    <a:lnTo>
                      <a:pt x="285369" y="2768473"/>
                    </a:lnTo>
                    <a:lnTo>
                      <a:pt x="297434" y="2758440"/>
                    </a:lnTo>
                    <a:lnTo>
                      <a:pt x="607822" y="3130550"/>
                    </a:lnTo>
                    <a:lnTo>
                      <a:pt x="595757" y="3140583"/>
                    </a:lnTo>
                    <a:lnTo>
                      <a:pt x="587756" y="3126994"/>
                    </a:lnTo>
                    <a:lnTo>
                      <a:pt x="1007745" y="2877820"/>
                    </a:lnTo>
                    <a:cubicBezTo>
                      <a:pt x="1013079" y="2874645"/>
                      <a:pt x="1019937" y="2874899"/>
                      <a:pt x="1025017" y="2878582"/>
                    </a:cubicBezTo>
                    <a:cubicBezTo>
                      <a:pt x="1131062" y="2954528"/>
                      <a:pt x="1248918" y="3015742"/>
                      <a:pt x="1375791" y="3058795"/>
                    </a:cubicBezTo>
                    <a:cubicBezTo>
                      <a:pt x="1381760" y="3060827"/>
                      <a:pt x="1386078" y="3066288"/>
                      <a:pt x="1386459" y="3072638"/>
                    </a:cubicBezTo>
                    <a:lnTo>
                      <a:pt x="1419987" y="3564128"/>
                    </a:lnTo>
                    <a:lnTo>
                      <a:pt x="1404239" y="3565144"/>
                    </a:lnTo>
                    <a:lnTo>
                      <a:pt x="1405636" y="3549396"/>
                    </a:lnTo>
                    <a:lnTo>
                      <a:pt x="1887982" y="3593846"/>
                    </a:lnTo>
                    <a:lnTo>
                      <a:pt x="1886585" y="3609594"/>
                    </a:lnTo>
                    <a:lnTo>
                      <a:pt x="1871345" y="3605657"/>
                    </a:lnTo>
                    <a:lnTo>
                      <a:pt x="1994027" y="3128391"/>
                    </a:lnTo>
                    <a:cubicBezTo>
                      <a:pt x="1995551" y="3122295"/>
                      <a:pt x="2000758" y="3117596"/>
                      <a:pt x="2006981" y="3116707"/>
                    </a:cubicBezTo>
                    <a:cubicBezTo>
                      <a:pt x="2141220" y="3097276"/>
                      <a:pt x="2269617" y="3058033"/>
                      <a:pt x="2388997" y="3001645"/>
                    </a:cubicBezTo>
                    <a:cubicBezTo>
                      <a:pt x="2394712" y="2998978"/>
                      <a:pt x="2401316" y="2999867"/>
                      <a:pt x="2406015" y="3004058"/>
                    </a:cubicBezTo>
                    <a:lnTo>
                      <a:pt x="2774569" y="3324352"/>
                    </a:lnTo>
                    <a:lnTo>
                      <a:pt x="2764282" y="3336290"/>
                    </a:lnTo>
                    <a:lnTo>
                      <a:pt x="2754122" y="3324225"/>
                    </a:lnTo>
                    <a:lnTo>
                      <a:pt x="3126105" y="3013837"/>
                    </a:lnTo>
                    <a:lnTo>
                      <a:pt x="3136265" y="3025902"/>
                    </a:lnTo>
                    <a:lnTo>
                      <a:pt x="3122676" y="3033903"/>
                    </a:lnTo>
                    <a:lnTo>
                      <a:pt x="2880233" y="2625217"/>
                    </a:lnTo>
                    <a:cubicBezTo>
                      <a:pt x="2876931" y="2619629"/>
                      <a:pt x="2877312" y="2612644"/>
                      <a:pt x="2881376" y="2607437"/>
                    </a:cubicBezTo>
                    <a:cubicBezTo>
                      <a:pt x="2975991" y="2485898"/>
                      <a:pt x="3050540" y="2347468"/>
                      <a:pt x="3099562" y="2196465"/>
                    </a:cubicBezTo>
                    <a:cubicBezTo>
                      <a:pt x="3101467" y="2190496"/>
                      <a:pt x="3106674" y="2186305"/>
                      <a:pt x="3112897" y="2185670"/>
                    </a:cubicBezTo>
                    <a:moveTo>
                      <a:pt x="3116199" y="2217039"/>
                    </a:moveTo>
                    <a:lnTo>
                      <a:pt x="3114548" y="2201418"/>
                    </a:lnTo>
                    <a:lnTo>
                      <a:pt x="3129534" y="2206244"/>
                    </a:lnTo>
                    <a:cubicBezTo>
                      <a:pt x="3079242" y="2360803"/>
                      <a:pt x="3003042" y="2502408"/>
                      <a:pt x="2906268" y="2626868"/>
                    </a:cubicBezTo>
                    <a:lnTo>
                      <a:pt x="2893822" y="2617216"/>
                    </a:lnTo>
                    <a:lnTo>
                      <a:pt x="2907411" y="2609215"/>
                    </a:lnTo>
                    <a:lnTo>
                      <a:pt x="3149727" y="3017901"/>
                    </a:lnTo>
                    <a:cubicBezTo>
                      <a:pt x="3153664" y="3024505"/>
                      <a:pt x="3152267" y="3033141"/>
                      <a:pt x="3146298" y="3038094"/>
                    </a:cubicBezTo>
                    <a:lnTo>
                      <a:pt x="2774315" y="3348482"/>
                    </a:lnTo>
                    <a:cubicBezTo>
                      <a:pt x="2768346" y="3353435"/>
                      <a:pt x="2759710" y="3353308"/>
                      <a:pt x="2753868" y="3348228"/>
                    </a:cubicBezTo>
                    <a:lnTo>
                      <a:pt x="2385314" y="3027934"/>
                    </a:lnTo>
                    <a:lnTo>
                      <a:pt x="2395601" y="3015996"/>
                    </a:lnTo>
                    <a:lnTo>
                      <a:pt x="2402332" y="3030220"/>
                    </a:lnTo>
                    <a:cubicBezTo>
                      <a:pt x="2280158" y="3087878"/>
                      <a:pt x="2148713" y="3128137"/>
                      <a:pt x="2011426" y="3147949"/>
                    </a:cubicBezTo>
                    <a:lnTo>
                      <a:pt x="2009140" y="3132328"/>
                    </a:lnTo>
                    <a:lnTo>
                      <a:pt x="2024380" y="3136265"/>
                    </a:lnTo>
                    <a:lnTo>
                      <a:pt x="1901698" y="3613277"/>
                    </a:lnTo>
                    <a:cubicBezTo>
                      <a:pt x="1899793" y="3620770"/>
                      <a:pt x="1892681" y="3625723"/>
                      <a:pt x="1884934" y="3625088"/>
                    </a:cubicBezTo>
                    <a:lnTo>
                      <a:pt x="1402588" y="3580638"/>
                    </a:lnTo>
                    <a:cubicBezTo>
                      <a:pt x="1394841" y="3579876"/>
                      <a:pt x="1388872" y="3573780"/>
                      <a:pt x="1388364" y="3566033"/>
                    </a:cubicBezTo>
                    <a:lnTo>
                      <a:pt x="1354836" y="3074543"/>
                    </a:lnTo>
                    <a:lnTo>
                      <a:pt x="1370584" y="3073527"/>
                    </a:lnTo>
                    <a:lnTo>
                      <a:pt x="1365504" y="3088513"/>
                    </a:lnTo>
                    <a:cubicBezTo>
                      <a:pt x="1235583" y="3044444"/>
                      <a:pt x="1115060" y="2981833"/>
                      <a:pt x="1006475" y="2904109"/>
                    </a:cubicBezTo>
                    <a:lnTo>
                      <a:pt x="1015619" y="2891282"/>
                    </a:lnTo>
                    <a:lnTo>
                      <a:pt x="1023620" y="2904871"/>
                    </a:lnTo>
                    <a:lnTo>
                      <a:pt x="603631" y="3154045"/>
                    </a:lnTo>
                    <a:cubicBezTo>
                      <a:pt x="597027" y="3157982"/>
                      <a:pt x="588391" y="3156585"/>
                      <a:pt x="583438" y="3150616"/>
                    </a:cubicBezTo>
                    <a:lnTo>
                      <a:pt x="273050" y="2778506"/>
                    </a:lnTo>
                    <a:cubicBezTo>
                      <a:pt x="268097" y="2772537"/>
                      <a:pt x="268224" y="2763901"/>
                      <a:pt x="273304" y="2758059"/>
                    </a:cubicBezTo>
                    <a:lnTo>
                      <a:pt x="585216" y="2399284"/>
                    </a:lnTo>
                    <a:lnTo>
                      <a:pt x="597154" y="2409571"/>
                    </a:lnTo>
                    <a:lnTo>
                      <a:pt x="583184" y="2416810"/>
                    </a:lnTo>
                    <a:cubicBezTo>
                      <a:pt x="524891" y="2305177"/>
                      <a:pt x="481457" y="2184781"/>
                      <a:pt x="455295" y="2058797"/>
                    </a:cubicBezTo>
                    <a:lnTo>
                      <a:pt x="470662" y="2055622"/>
                    </a:lnTo>
                    <a:lnTo>
                      <a:pt x="467360" y="2070989"/>
                    </a:lnTo>
                    <a:lnTo>
                      <a:pt x="12827" y="1971675"/>
                    </a:lnTo>
                    <a:cubicBezTo>
                      <a:pt x="5207" y="1970024"/>
                      <a:pt x="0" y="1963166"/>
                      <a:pt x="508" y="1955419"/>
                    </a:cubicBezTo>
                    <a:lnTo>
                      <a:pt x="27305" y="1471676"/>
                    </a:lnTo>
                    <a:cubicBezTo>
                      <a:pt x="27686" y="1463929"/>
                      <a:pt x="33655" y="1457706"/>
                      <a:pt x="41402" y="1456817"/>
                    </a:cubicBezTo>
                    <a:lnTo>
                      <a:pt x="486283" y="1410081"/>
                    </a:lnTo>
                    <a:lnTo>
                      <a:pt x="487934" y="1425702"/>
                    </a:lnTo>
                    <a:lnTo>
                      <a:pt x="472694" y="1421638"/>
                    </a:lnTo>
                    <a:cubicBezTo>
                      <a:pt x="517017" y="1253617"/>
                      <a:pt x="591693" y="1099058"/>
                      <a:pt x="689864" y="963676"/>
                    </a:cubicBezTo>
                    <a:lnTo>
                      <a:pt x="702564" y="972947"/>
                    </a:lnTo>
                    <a:lnTo>
                      <a:pt x="688975" y="980948"/>
                    </a:lnTo>
                    <a:lnTo>
                      <a:pt x="467741" y="607949"/>
                    </a:lnTo>
                    <a:cubicBezTo>
                      <a:pt x="463804" y="601345"/>
                      <a:pt x="465201" y="592709"/>
                      <a:pt x="471170" y="587756"/>
                    </a:cubicBezTo>
                    <a:lnTo>
                      <a:pt x="843153" y="277495"/>
                    </a:lnTo>
                    <a:cubicBezTo>
                      <a:pt x="849122" y="272542"/>
                      <a:pt x="857758" y="272669"/>
                      <a:pt x="863600" y="277749"/>
                    </a:cubicBezTo>
                    <a:lnTo>
                      <a:pt x="1181735" y="554101"/>
                    </a:lnTo>
                    <a:lnTo>
                      <a:pt x="1171448" y="566039"/>
                    </a:lnTo>
                    <a:lnTo>
                      <a:pt x="1164082" y="552069"/>
                    </a:lnTo>
                    <a:cubicBezTo>
                      <a:pt x="1305814" y="476885"/>
                      <a:pt x="1461516" y="425704"/>
                      <a:pt x="1625346" y="403606"/>
                    </a:cubicBezTo>
                    <a:lnTo>
                      <a:pt x="1627505" y="419227"/>
                    </a:lnTo>
                    <a:lnTo>
                      <a:pt x="1612265" y="415290"/>
                    </a:lnTo>
                    <a:lnTo>
                      <a:pt x="1715897" y="12446"/>
                    </a:lnTo>
                    <a:cubicBezTo>
                      <a:pt x="1717802" y="4953"/>
                      <a:pt x="1724914" y="0"/>
                      <a:pt x="1732661" y="635"/>
                    </a:cubicBezTo>
                    <a:lnTo>
                      <a:pt x="2215007" y="45085"/>
                    </a:lnTo>
                    <a:cubicBezTo>
                      <a:pt x="2222754" y="45847"/>
                      <a:pt x="2228723" y="51943"/>
                      <a:pt x="2229231" y="59690"/>
                    </a:cubicBezTo>
                    <a:lnTo>
                      <a:pt x="2257552" y="474599"/>
                    </a:lnTo>
                    <a:lnTo>
                      <a:pt x="2241804" y="475615"/>
                    </a:lnTo>
                    <a:lnTo>
                      <a:pt x="2246757" y="460629"/>
                    </a:lnTo>
                    <a:cubicBezTo>
                      <a:pt x="2402205" y="511810"/>
                      <a:pt x="2544572" y="589534"/>
                      <a:pt x="2669286" y="687832"/>
                    </a:cubicBezTo>
                    <a:lnTo>
                      <a:pt x="2659507" y="700151"/>
                    </a:lnTo>
                    <a:lnTo>
                      <a:pt x="2651506" y="686562"/>
                    </a:lnTo>
                    <a:lnTo>
                      <a:pt x="3013837" y="471551"/>
                    </a:lnTo>
                    <a:cubicBezTo>
                      <a:pt x="3020441" y="467614"/>
                      <a:pt x="3029077" y="469011"/>
                      <a:pt x="3034030" y="474980"/>
                    </a:cubicBezTo>
                    <a:lnTo>
                      <a:pt x="3344418" y="846963"/>
                    </a:lnTo>
                    <a:cubicBezTo>
                      <a:pt x="3349371" y="852932"/>
                      <a:pt x="3349244" y="861568"/>
                      <a:pt x="3344164" y="867410"/>
                    </a:cubicBezTo>
                    <a:lnTo>
                      <a:pt x="3059430" y="1195197"/>
                    </a:lnTo>
                    <a:lnTo>
                      <a:pt x="3047492" y="1184910"/>
                    </a:lnTo>
                    <a:lnTo>
                      <a:pt x="3061716" y="1178052"/>
                    </a:lnTo>
                    <a:cubicBezTo>
                      <a:pt x="3120771" y="1300988"/>
                      <a:pt x="3162046" y="1433703"/>
                      <a:pt x="3182620" y="1572260"/>
                    </a:cubicBezTo>
                    <a:lnTo>
                      <a:pt x="3166999" y="1574546"/>
                    </a:lnTo>
                    <a:lnTo>
                      <a:pt x="3170301" y="1559179"/>
                    </a:lnTo>
                    <a:lnTo>
                      <a:pt x="3604514" y="1654048"/>
                    </a:lnTo>
                    <a:cubicBezTo>
                      <a:pt x="3612134" y="1655699"/>
                      <a:pt x="3617341" y="1662557"/>
                      <a:pt x="3616833" y="1670304"/>
                    </a:cubicBezTo>
                    <a:lnTo>
                      <a:pt x="3590036" y="2154047"/>
                    </a:lnTo>
                    <a:cubicBezTo>
                      <a:pt x="3589655" y="2161794"/>
                      <a:pt x="3583686" y="2168017"/>
                      <a:pt x="3575939" y="2168906"/>
                    </a:cubicBezTo>
                    <a:lnTo>
                      <a:pt x="3116072" y="2217293"/>
                    </a:lnTo>
                    <a:close/>
                    <a:moveTo>
                      <a:pt x="1702308" y="2967990"/>
                    </a:moveTo>
                    <a:cubicBezTo>
                      <a:pt x="1064387" y="2909189"/>
                      <a:pt x="594868" y="2344420"/>
                      <a:pt x="653669" y="1706499"/>
                    </a:cubicBezTo>
                    <a:lnTo>
                      <a:pt x="653669" y="1706499"/>
                    </a:lnTo>
                    <a:cubicBezTo>
                      <a:pt x="712470" y="1068578"/>
                      <a:pt x="1277239" y="599059"/>
                      <a:pt x="1915160" y="657860"/>
                    </a:cubicBezTo>
                    <a:lnTo>
                      <a:pt x="1913763" y="673608"/>
                    </a:lnTo>
                    <a:lnTo>
                      <a:pt x="1915160" y="657860"/>
                    </a:lnTo>
                    <a:cubicBezTo>
                      <a:pt x="2553081" y="716661"/>
                      <a:pt x="3022473" y="1281430"/>
                      <a:pt x="2963799" y="1919351"/>
                    </a:cubicBezTo>
                    <a:lnTo>
                      <a:pt x="2963799" y="1919351"/>
                    </a:lnTo>
                    <a:cubicBezTo>
                      <a:pt x="2904998" y="2557272"/>
                      <a:pt x="2340229" y="3026791"/>
                      <a:pt x="1702308" y="2967990"/>
                    </a:cubicBezTo>
                    <a:lnTo>
                      <a:pt x="1703705" y="2952242"/>
                    </a:lnTo>
                    <a:lnTo>
                      <a:pt x="1702308" y="2967990"/>
                    </a:lnTo>
                    <a:moveTo>
                      <a:pt x="1705229" y="2936621"/>
                    </a:moveTo>
                    <a:lnTo>
                      <a:pt x="1705229" y="2936621"/>
                    </a:lnTo>
                    <a:cubicBezTo>
                      <a:pt x="2325751" y="2993771"/>
                      <a:pt x="2875153" y="2537079"/>
                      <a:pt x="2932430" y="1916557"/>
                    </a:cubicBezTo>
                    <a:lnTo>
                      <a:pt x="2948178" y="1917954"/>
                    </a:lnTo>
                    <a:lnTo>
                      <a:pt x="2932430" y="1916557"/>
                    </a:lnTo>
                    <a:cubicBezTo>
                      <a:pt x="2989580" y="1295908"/>
                      <a:pt x="2532888" y="746506"/>
                      <a:pt x="1912239" y="689356"/>
                    </a:cubicBezTo>
                    <a:lnTo>
                      <a:pt x="1912239" y="689356"/>
                    </a:lnTo>
                    <a:cubicBezTo>
                      <a:pt x="1291717" y="632206"/>
                      <a:pt x="742188" y="1088898"/>
                      <a:pt x="685038" y="1709547"/>
                    </a:cubicBezTo>
                    <a:lnTo>
                      <a:pt x="669290" y="1708150"/>
                    </a:lnTo>
                    <a:lnTo>
                      <a:pt x="685038" y="1709547"/>
                    </a:lnTo>
                    <a:cubicBezTo>
                      <a:pt x="627888" y="2330069"/>
                      <a:pt x="1084580" y="2879598"/>
                      <a:pt x="1705229" y="2936748"/>
                    </a:cubicBezTo>
                    <a:close/>
                  </a:path>
                </a:pathLst>
              </a:custGeom>
              <a:solidFill>
                <a:srgbClr val="B2DCD5"/>
              </a:solidFill>
            </p:spPr>
          </p:sp>
        </p:grpSp>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384116" y="1774971"/>
              <a:ext cx="2484565" cy="2478354"/>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068704" y="3105501"/>
              <a:ext cx="2310085" cy="2295647"/>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892477" y="8674030"/>
              <a:ext cx="2545164" cy="2478354"/>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466832" y="11411631"/>
              <a:ext cx="2363730" cy="2478354"/>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2515951" y="9533800"/>
              <a:ext cx="2388513" cy="2478354"/>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880117" y="5325647"/>
              <a:ext cx="2294036" cy="2314286"/>
            </a:xfrm>
            <a:prstGeom prst="rect">
              <a:avLst/>
            </a:prstGeom>
          </p:spPr>
        </p:pic>
        <p:sp>
          <p:nvSpPr>
            <p:cNvPr id="15" name="TextBox 15"/>
            <p:cNvSpPr txBox="1"/>
            <p:nvPr/>
          </p:nvSpPr>
          <p:spPr>
            <a:xfrm>
              <a:off x="6200641" y="7124618"/>
              <a:ext cx="2532383" cy="954430"/>
            </a:xfrm>
            <a:prstGeom prst="rect">
              <a:avLst/>
            </a:prstGeom>
          </p:spPr>
          <p:txBody>
            <a:bodyPr lIns="0" tIns="0" rIns="0" bIns="0" rtlCol="0" anchor="t">
              <a:spAutoFit/>
            </a:bodyPr>
            <a:lstStyle/>
            <a:p>
              <a:pPr algn="ctr">
                <a:lnSpc>
                  <a:spcPts val="6082"/>
                </a:lnSpc>
              </a:pPr>
              <a:r>
                <a:rPr lang="en-US" sz="4344" spc="-34">
                  <a:solidFill>
                    <a:srgbClr val="004AAD"/>
                  </a:solidFill>
                  <a:latin typeface="Hussar Bold"/>
                </a:rPr>
                <a:t>P.C.M.</a:t>
              </a:r>
            </a:p>
          </p:txBody>
        </p:sp>
      </p:grpSp>
      <p:sp>
        <p:nvSpPr>
          <p:cNvPr id="16" name="TextBox 16"/>
          <p:cNvSpPr txBox="1"/>
          <p:nvPr/>
        </p:nvSpPr>
        <p:spPr>
          <a:xfrm>
            <a:off x="6288696" y="268605"/>
            <a:ext cx="3785867" cy="641201"/>
          </a:xfrm>
          <a:prstGeom prst="rect">
            <a:avLst/>
          </a:prstGeom>
        </p:spPr>
        <p:txBody>
          <a:bodyPr lIns="0" tIns="0" rIns="0" bIns="0" rtlCol="0" anchor="t">
            <a:spAutoFit/>
          </a:bodyPr>
          <a:lstStyle/>
          <a:p>
            <a:pPr marL="0" lvl="0" indent="0" algn="ctr">
              <a:lnSpc>
                <a:spcPts val="2520"/>
              </a:lnSpc>
              <a:spcBef>
                <a:spcPct val="0"/>
              </a:spcBef>
            </a:pPr>
            <a:r>
              <a:rPr lang="en-US" sz="1800" u="none" dirty="0">
                <a:solidFill>
                  <a:srgbClr val="408D71"/>
                </a:solidFill>
                <a:latin typeface="League Spartan Bold"/>
              </a:rPr>
              <a:t>1.</a:t>
            </a:r>
          </a:p>
          <a:p>
            <a:pPr lvl="0" algn="ctr">
              <a:lnSpc>
                <a:spcPts val="2520"/>
              </a:lnSpc>
              <a:spcBef>
                <a:spcPct val="0"/>
              </a:spcBef>
            </a:pPr>
            <a:r>
              <a:rPr lang="en-US" dirty="0">
                <a:solidFill>
                  <a:srgbClr val="408D71"/>
                </a:solidFill>
                <a:latin typeface="League Spartan Bold"/>
              </a:rPr>
              <a:t>INDIKATIVE PLANUNG</a:t>
            </a:r>
            <a:endParaRPr lang="en-US" sz="1800" u="none" dirty="0">
              <a:solidFill>
                <a:srgbClr val="408D71"/>
              </a:solidFill>
              <a:latin typeface="League Spartan Bold"/>
            </a:endParaRPr>
          </a:p>
        </p:txBody>
      </p:sp>
      <p:sp>
        <p:nvSpPr>
          <p:cNvPr id="17" name="TextBox 17"/>
          <p:cNvSpPr txBox="1"/>
          <p:nvPr/>
        </p:nvSpPr>
        <p:spPr>
          <a:xfrm>
            <a:off x="10358474" y="1165213"/>
            <a:ext cx="2775482" cy="641201"/>
          </a:xfrm>
          <a:prstGeom prst="rect">
            <a:avLst/>
          </a:prstGeom>
        </p:spPr>
        <p:txBody>
          <a:bodyPr lIns="0" tIns="0" rIns="0" bIns="0" rtlCol="0" anchor="t">
            <a:spAutoFit/>
          </a:bodyPr>
          <a:lstStyle/>
          <a:p>
            <a:pPr marL="0" lvl="0" indent="0" algn="ctr">
              <a:lnSpc>
                <a:spcPts val="2520"/>
              </a:lnSpc>
              <a:spcBef>
                <a:spcPct val="0"/>
              </a:spcBef>
            </a:pPr>
            <a:r>
              <a:rPr lang="en-US" sz="1800" u="none" dirty="0">
                <a:solidFill>
                  <a:srgbClr val="F57C26"/>
                </a:solidFill>
                <a:latin typeface="League Spartan Bold"/>
              </a:rPr>
              <a:t>2.</a:t>
            </a:r>
          </a:p>
          <a:p>
            <a:pPr lvl="0" algn="ctr">
              <a:lnSpc>
                <a:spcPts val="2520"/>
              </a:lnSpc>
              <a:spcBef>
                <a:spcPct val="0"/>
              </a:spcBef>
            </a:pPr>
            <a:r>
              <a:rPr lang="en-US" dirty="0">
                <a:solidFill>
                  <a:srgbClr val="F57C26"/>
                </a:solidFill>
                <a:latin typeface="League Spartan Bold"/>
              </a:rPr>
              <a:t>IDENTIFIZIERUNG</a:t>
            </a:r>
            <a:endParaRPr lang="en-US" sz="1800" u="none" dirty="0">
              <a:solidFill>
                <a:srgbClr val="F57C26"/>
              </a:solidFill>
              <a:latin typeface="League Spartan Bold"/>
            </a:endParaRPr>
          </a:p>
        </p:txBody>
      </p:sp>
      <p:sp>
        <p:nvSpPr>
          <p:cNvPr id="18" name="TextBox 18"/>
          <p:cNvSpPr txBox="1"/>
          <p:nvPr/>
        </p:nvSpPr>
        <p:spPr>
          <a:xfrm>
            <a:off x="11670256" y="5427069"/>
            <a:ext cx="2061859" cy="611505"/>
          </a:xfrm>
          <a:prstGeom prst="rect">
            <a:avLst/>
          </a:prstGeom>
        </p:spPr>
        <p:txBody>
          <a:bodyPr lIns="0" tIns="0" rIns="0" bIns="0" rtlCol="0" anchor="t">
            <a:spAutoFit/>
          </a:bodyPr>
          <a:lstStyle/>
          <a:p>
            <a:pPr algn="ctr">
              <a:lnSpc>
                <a:spcPts val="2520"/>
              </a:lnSpc>
            </a:pPr>
            <a:r>
              <a:rPr lang="en-US" sz="1800" dirty="0">
                <a:solidFill>
                  <a:srgbClr val="32ACE1"/>
                </a:solidFill>
                <a:latin typeface="League Spartan Bold"/>
              </a:rPr>
              <a:t>3.</a:t>
            </a:r>
          </a:p>
          <a:p>
            <a:pPr marL="0" lvl="0" indent="0" algn="ctr">
              <a:lnSpc>
                <a:spcPts val="2520"/>
              </a:lnSpc>
              <a:spcBef>
                <a:spcPct val="0"/>
              </a:spcBef>
            </a:pPr>
            <a:r>
              <a:rPr lang="en-US" sz="1800" u="none" dirty="0">
                <a:solidFill>
                  <a:srgbClr val="32ACE1"/>
                </a:solidFill>
                <a:latin typeface="League Spartan Bold"/>
              </a:rPr>
              <a:t>FORMULIERUNG</a:t>
            </a:r>
          </a:p>
        </p:txBody>
      </p:sp>
      <p:sp>
        <p:nvSpPr>
          <p:cNvPr id="19" name="TextBox 19"/>
          <p:cNvSpPr txBox="1"/>
          <p:nvPr/>
        </p:nvSpPr>
        <p:spPr>
          <a:xfrm>
            <a:off x="8742026" y="7565809"/>
            <a:ext cx="2123627" cy="641201"/>
          </a:xfrm>
          <a:prstGeom prst="rect">
            <a:avLst/>
          </a:prstGeom>
        </p:spPr>
        <p:txBody>
          <a:bodyPr wrap="square" lIns="0" tIns="0" rIns="0" bIns="0" rtlCol="0" anchor="t">
            <a:spAutoFit/>
          </a:bodyPr>
          <a:lstStyle/>
          <a:p>
            <a:pPr marL="0" lvl="0" indent="0" algn="ctr">
              <a:lnSpc>
                <a:spcPts val="2520"/>
              </a:lnSpc>
              <a:spcBef>
                <a:spcPct val="0"/>
              </a:spcBef>
            </a:pPr>
            <a:r>
              <a:rPr lang="en-US" sz="1800" u="none" dirty="0">
                <a:solidFill>
                  <a:srgbClr val="74C46D"/>
                </a:solidFill>
                <a:latin typeface="League Spartan Bold"/>
              </a:rPr>
              <a:t>4.</a:t>
            </a:r>
          </a:p>
          <a:p>
            <a:pPr marL="0" lvl="0" indent="0" algn="ctr">
              <a:lnSpc>
                <a:spcPts val="2520"/>
              </a:lnSpc>
              <a:spcBef>
                <a:spcPct val="0"/>
              </a:spcBef>
            </a:pPr>
            <a:r>
              <a:rPr lang="en-US" dirty="0">
                <a:solidFill>
                  <a:srgbClr val="74C46D"/>
                </a:solidFill>
                <a:latin typeface="League Spartan Bold"/>
              </a:rPr>
              <a:t>FINANZIERUNG</a:t>
            </a:r>
            <a:endParaRPr lang="en-US" sz="1800" u="none" dirty="0">
              <a:solidFill>
                <a:srgbClr val="74C46D"/>
              </a:solidFill>
              <a:latin typeface="League Spartan Bold"/>
            </a:endParaRPr>
          </a:p>
        </p:txBody>
      </p:sp>
      <p:sp>
        <p:nvSpPr>
          <p:cNvPr id="20" name="TextBox 20"/>
          <p:cNvSpPr txBox="1"/>
          <p:nvPr/>
        </p:nvSpPr>
        <p:spPr>
          <a:xfrm>
            <a:off x="4863427" y="6009999"/>
            <a:ext cx="2258376" cy="611505"/>
          </a:xfrm>
          <a:prstGeom prst="rect">
            <a:avLst/>
          </a:prstGeom>
        </p:spPr>
        <p:txBody>
          <a:bodyPr lIns="0" tIns="0" rIns="0" bIns="0" rtlCol="0" anchor="t">
            <a:spAutoFit/>
          </a:bodyPr>
          <a:lstStyle/>
          <a:p>
            <a:pPr marL="0" lvl="0" indent="0" algn="ctr">
              <a:lnSpc>
                <a:spcPts val="2520"/>
              </a:lnSpc>
              <a:spcBef>
                <a:spcPct val="0"/>
              </a:spcBef>
            </a:pPr>
            <a:r>
              <a:rPr lang="en-US" sz="1800" u="none" dirty="0">
                <a:solidFill>
                  <a:srgbClr val="CA314C"/>
                </a:solidFill>
                <a:latin typeface="League Spartan Bold"/>
              </a:rPr>
              <a:t>5.</a:t>
            </a:r>
          </a:p>
          <a:p>
            <a:pPr lvl="0" algn="ctr">
              <a:lnSpc>
                <a:spcPts val="2520"/>
              </a:lnSpc>
              <a:spcBef>
                <a:spcPct val="0"/>
              </a:spcBef>
            </a:pPr>
            <a:r>
              <a:rPr lang="en-US" dirty="0">
                <a:solidFill>
                  <a:srgbClr val="CA314C"/>
                </a:solidFill>
                <a:latin typeface="League Spartan Bold"/>
              </a:rPr>
              <a:t>UMSETZUNG</a:t>
            </a:r>
            <a:endParaRPr lang="en-US" sz="1800" u="none" dirty="0">
              <a:solidFill>
                <a:srgbClr val="CA314C"/>
              </a:solidFill>
              <a:latin typeface="League Spartan Bold"/>
            </a:endParaRPr>
          </a:p>
        </p:txBody>
      </p:sp>
      <p:sp>
        <p:nvSpPr>
          <p:cNvPr id="21" name="TextBox 21"/>
          <p:cNvSpPr txBox="1"/>
          <p:nvPr/>
        </p:nvSpPr>
        <p:spPr>
          <a:xfrm>
            <a:off x="3794226" y="2952012"/>
            <a:ext cx="1630612" cy="641201"/>
          </a:xfrm>
          <a:prstGeom prst="rect">
            <a:avLst/>
          </a:prstGeom>
        </p:spPr>
        <p:txBody>
          <a:bodyPr lIns="0" tIns="0" rIns="0" bIns="0" rtlCol="0" anchor="t">
            <a:spAutoFit/>
          </a:bodyPr>
          <a:lstStyle/>
          <a:p>
            <a:pPr marL="0" lvl="0" indent="0" algn="ctr">
              <a:lnSpc>
                <a:spcPts val="2520"/>
              </a:lnSpc>
              <a:spcBef>
                <a:spcPct val="0"/>
              </a:spcBef>
            </a:pPr>
            <a:r>
              <a:rPr lang="en-US" sz="1800" u="none" dirty="0">
                <a:solidFill>
                  <a:srgbClr val="4657A0"/>
                </a:solidFill>
                <a:latin typeface="League Spartan Bold"/>
              </a:rPr>
              <a:t>6.</a:t>
            </a:r>
          </a:p>
          <a:p>
            <a:pPr marL="0" lvl="0" indent="0" algn="ctr">
              <a:lnSpc>
                <a:spcPts val="2520"/>
              </a:lnSpc>
              <a:spcBef>
                <a:spcPct val="0"/>
              </a:spcBef>
            </a:pPr>
            <a:r>
              <a:rPr lang="en-US" dirty="0">
                <a:solidFill>
                  <a:srgbClr val="4657A0"/>
                </a:solidFill>
                <a:latin typeface="League Spartan Bold"/>
              </a:rPr>
              <a:t>BEWERTUNG</a:t>
            </a:r>
            <a:endParaRPr lang="en-US" sz="1800" u="none" dirty="0">
              <a:solidFill>
                <a:srgbClr val="4657A0"/>
              </a:solidFill>
              <a:latin typeface="League Spartan Bo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908305">
            <a:off x="6850788" y="3123017"/>
            <a:ext cx="4875123" cy="5010669"/>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959489">
            <a:off x="7022257" y="3319900"/>
            <a:ext cx="4875123" cy="5010669"/>
          </a:xfrm>
          <a:prstGeom prst="rect">
            <a:avLst/>
          </a:prstGeom>
        </p:spPr>
      </p:pic>
      <p:grpSp>
        <p:nvGrpSpPr>
          <p:cNvPr id="4" name="Group 4"/>
          <p:cNvGrpSpPr>
            <a:grpSpLocks noChangeAspect="1"/>
          </p:cNvGrpSpPr>
          <p:nvPr/>
        </p:nvGrpSpPr>
        <p:grpSpPr>
          <a:xfrm rot="-360268">
            <a:off x="7996291" y="4477167"/>
            <a:ext cx="2584116" cy="2589828"/>
            <a:chOff x="0" y="0"/>
            <a:chExt cx="3761048" cy="3769361"/>
          </a:xfrm>
        </p:grpSpPr>
        <p:sp>
          <p:nvSpPr>
            <p:cNvPr id="5" name="Freeform 5"/>
            <p:cNvSpPr/>
            <p:nvPr/>
          </p:nvSpPr>
          <p:spPr>
            <a:xfrm>
              <a:off x="112522" y="112776"/>
              <a:ext cx="3585083" cy="3592957"/>
            </a:xfrm>
            <a:custGeom>
              <a:avLst/>
              <a:gdLst/>
              <a:ahLst/>
              <a:cxnLst/>
              <a:rect l="l" t="t" r="r" b="b"/>
              <a:pathLst>
                <a:path w="3585083" h="3592957">
                  <a:moveTo>
                    <a:pt x="3098292" y="2185162"/>
                  </a:moveTo>
                  <a:lnTo>
                    <a:pt x="3558286" y="2136775"/>
                  </a:lnTo>
                  <a:lnTo>
                    <a:pt x="3585083" y="1653032"/>
                  </a:lnTo>
                  <a:lnTo>
                    <a:pt x="3150870" y="1558163"/>
                  </a:lnTo>
                  <a:cubicBezTo>
                    <a:pt x="3130550" y="1421130"/>
                    <a:pt x="3089656" y="1290066"/>
                    <a:pt x="3031363" y="1168527"/>
                  </a:cubicBezTo>
                  <a:lnTo>
                    <a:pt x="3315970" y="841121"/>
                  </a:lnTo>
                  <a:lnTo>
                    <a:pt x="3005582" y="469138"/>
                  </a:lnTo>
                  <a:lnTo>
                    <a:pt x="2643251" y="684022"/>
                  </a:lnTo>
                  <a:cubicBezTo>
                    <a:pt x="2519934" y="586867"/>
                    <a:pt x="2379218" y="510032"/>
                    <a:pt x="2225548" y="459359"/>
                  </a:cubicBezTo>
                  <a:lnTo>
                    <a:pt x="2197227" y="44450"/>
                  </a:lnTo>
                  <a:lnTo>
                    <a:pt x="1714881" y="0"/>
                  </a:lnTo>
                  <a:lnTo>
                    <a:pt x="1611249" y="402844"/>
                  </a:lnTo>
                  <a:cubicBezTo>
                    <a:pt x="1449324" y="424815"/>
                    <a:pt x="1295400" y="475361"/>
                    <a:pt x="1155192" y="549656"/>
                  </a:cubicBezTo>
                  <a:lnTo>
                    <a:pt x="837057" y="273177"/>
                  </a:lnTo>
                  <a:lnTo>
                    <a:pt x="465074" y="583565"/>
                  </a:lnTo>
                  <a:lnTo>
                    <a:pt x="686435" y="956818"/>
                  </a:lnTo>
                  <a:cubicBezTo>
                    <a:pt x="589280" y="1090803"/>
                    <a:pt x="515493" y="1243457"/>
                    <a:pt x="471678" y="1409573"/>
                  </a:cubicBezTo>
                  <a:lnTo>
                    <a:pt x="26797" y="1456309"/>
                  </a:lnTo>
                  <a:lnTo>
                    <a:pt x="0" y="1940052"/>
                  </a:lnTo>
                  <a:lnTo>
                    <a:pt x="454533" y="2039366"/>
                  </a:lnTo>
                  <a:cubicBezTo>
                    <a:pt x="480441" y="2163953"/>
                    <a:pt x="523367" y="2282825"/>
                    <a:pt x="581025" y="2393188"/>
                  </a:cubicBezTo>
                  <a:lnTo>
                    <a:pt x="269240" y="2752090"/>
                  </a:lnTo>
                  <a:lnTo>
                    <a:pt x="579628" y="3124073"/>
                  </a:lnTo>
                  <a:lnTo>
                    <a:pt x="999617" y="2874899"/>
                  </a:lnTo>
                  <a:cubicBezTo>
                    <a:pt x="1106932" y="2951734"/>
                    <a:pt x="1226058" y="3013583"/>
                    <a:pt x="1354455" y="3057144"/>
                  </a:cubicBezTo>
                  <a:lnTo>
                    <a:pt x="1387983" y="3548634"/>
                  </a:lnTo>
                  <a:lnTo>
                    <a:pt x="1870329" y="3592957"/>
                  </a:lnTo>
                  <a:lnTo>
                    <a:pt x="1993011" y="3115945"/>
                  </a:lnTo>
                  <a:cubicBezTo>
                    <a:pt x="2128774" y="3096387"/>
                    <a:pt x="2258695" y="3056509"/>
                    <a:pt x="2379472" y="2999613"/>
                  </a:cubicBezTo>
                  <a:lnTo>
                    <a:pt x="2747899" y="3319907"/>
                  </a:lnTo>
                  <a:lnTo>
                    <a:pt x="3119882" y="3009519"/>
                  </a:lnTo>
                  <a:lnTo>
                    <a:pt x="2877439" y="2600833"/>
                  </a:lnTo>
                  <a:cubicBezTo>
                    <a:pt x="2973197" y="2477897"/>
                    <a:pt x="3048508" y="2337816"/>
                    <a:pt x="3098165" y="2185162"/>
                  </a:cubicBezTo>
                  <a:moveTo>
                    <a:pt x="1687576" y="2935986"/>
                  </a:moveTo>
                  <a:cubicBezTo>
                    <a:pt x="1058291" y="2877947"/>
                    <a:pt x="595122" y="2320925"/>
                    <a:pt x="653161" y="1691640"/>
                  </a:cubicBezTo>
                  <a:cubicBezTo>
                    <a:pt x="711200" y="1062355"/>
                    <a:pt x="1268222" y="599186"/>
                    <a:pt x="1897507" y="657225"/>
                  </a:cubicBezTo>
                  <a:cubicBezTo>
                    <a:pt x="2526792" y="715264"/>
                    <a:pt x="2989834" y="1272286"/>
                    <a:pt x="2931922" y="1901571"/>
                  </a:cubicBezTo>
                  <a:cubicBezTo>
                    <a:pt x="2874010" y="2530856"/>
                    <a:pt x="2316861" y="2993898"/>
                    <a:pt x="1687576" y="2935986"/>
                  </a:cubicBezTo>
                </a:path>
              </a:pathLst>
            </a:custGeom>
            <a:solidFill>
              <a:srgbClr val="B2DCD5"/>
            </a:solidFill>
          </p:spPr>
        </p:sp>
        <p:sp>
          <p:nvSpPr>
            <p:cNvPr id="6" name="Freeform 6"/>
            <p:cNvSpPr/>
            <p:nvPr/>
          </p:nvSpPr>
          <p:spPr>
            <a:xfrm>
              <a:off x="63373" y="63500"/>
              <a:ext cx="3617341" cy="3625723"/>
            </a:xfrm>
            <a:custGeom>
              <a:avLst/>
              <a:gdLst/>
              <a:ahLst/>
              <a:cxnLst/>
              <a:rect l="l" t="t" r="r" b="b"/>
              <a:pathLst>
                <a:path w="3617341" h="3625723">
                  <a:moveTo>
                    <a:pt x="3112897" y="2185797"/>
                  </a:moveTo>
                  <a:lnTo>
                    <a:pt x="3572764" y="2137410"/>
                  </a:lnTo>
                  <a:lnTo>
                    <a:pt x="3574415" y="2153031"/>
                  </a:lnTo>
                  <a:lnTo>
                    <a:pt x="3558667" y="2152142"/>
                  </a:lnTo>
                  <a:lnTo>
                    <a:pt x="3585464" y="1668399"/>
                  </a:lnTo>
                  <a:lnTo>
                    <a:pt x="3601212" y="1669288"/>
                  </a:lnTo>
                  <a:lnTo>
                    <a:pt x="3597910" y="1684655"/>
                  </a:lnTo>
                  <a:lnTo>
                    <a:pt x="3163697" y="1589786"/>
                  </a:lnTo>
                  <a:cubicBezTo>
                    <a:pt x="3157347" y="1588389"/>
                    <a:pt x="3152394" y="1583182"/>
                    <a:pt x="3151505" y="1576705"/>
                  </a:cubicBezTo>
                  <a:cubicBezTo>
                    <a:pt x="3131439" y="1441323"/>
                    <a:pt x="3091180" y="1311783"/>
                    <a:pt x="3033395" y="1191514"/>
                  </a:cubicBezTo>
                  <a:cubicBezTo>
                    <a:pt x="3030727" y="1185799"/>
                    <a:pt x="3031617" y="1179068"/>
                    <a:pt x="3035680" y="1174369"/>
                  </a:cubicBezTo>
                  <a:lnTo>
                    <a:pt x="3320288" y="847090"/>
                  </a:lnTo>
                  <a:lnTo>
                    <a:pt x="3332226" y="857377"/>
                  </a:lnTo>
                  <a:lnTo>
                    <a:pt x="3320161" y="867537"/>
                  </a:lnTo>
                  <a:lnTo>
                    <a:pt x="3009773" y="495554"/>
                  </a:lnTo>
                  <a:lnTo>
                    <a:pt x="3021838" y="485394"/>
                  </a:lnTo>
                  <a:lnTo>
                    <a:pt x="3029839" y="498983"/>
                  </a:lnTo>
                  <a:lnTo>
                    <a:pt x="2667508" y="713994"/>
                  </a:lnTo>
                  <a:cubicBezTo>
                    <a:pt x="2661920" y="717296"/>
                    <a:pt x="2654808" y="716788"/>
                    <a:pt x="2649728" y="712851"/>
                  </a:cubicBezTo>
                  <a:cubicBezTo>
                    <a:pt x="2527935" y="616712"/>
                    <a:pt x="2388743" y="540893"/>
                    <a:pt x="2236851" y="490855"/>
                  </a:cubicBezTo>
                  <a:cubicBezTo>
                    <a:pt x="2230755" y="488823"/>
                    <a:pt x="2226437" y="483362"/>
                    <a:pt x="2226056" y="477012"/>
                  </a:cubicBezTo>
                  <a:lnTo>
                    <a:pt x="2197735" y="61976"/>
                  </a:lnTo>
                  <a:lnTo>
                    <a:pt x="2213483" y="60960"/>
                  </a:lnTo>
                  <a:lnTo>
                    <a:pt x="2212086" y="76708"/>
                  </a:lnTo>
                  <a:lnTo>
                    <a:pt x="1729740" y="32258"/>
                  </a:lnTo>
                  <a:lnTo>
                    <a:pt x="1731137" y="16510"/>
                  </a:lnTo>
                  <a:lnTo>
                    <a:pt x="1746377" y="20447"/>
                  </a:lnTo>
                  <a:lnTo>
                    <a:pt x="1642745" y="423291"/>
                  </a:lnTo>
                  <a:cubicBezTo>
                    <a:pt x="1641094" y="429514"/>
                    <a:pt x="1635887" y="434086"/>
                    <a:pt x="1629537" y="434975"/>
                  </a:cubicBezTo>
                  <a:cubicBezTo>
                    <a:pt x="1469517" y="456692"/>
                    <a:pt x="1317244" y="506603"/>
                    <a:pt x="1178814" y="580136"/>
                  </a:cubicBezTo>
                  <a:cubicBezTo>
                    <a:pt x="1173099" y="583184"/>
                    <a:pt x="1165987" y="582422"/>
                    <a:pt x="1161034" y="578104"/>
                  </a:cubicBezTo>
                  <a:lnTo>
                    <a:pt x="842899" y="301498"/>
                  </a:lnTo>
                  <a:lnTo>
                    <a:pt x="853186" y="289560"/>
                  </a:lnTo>
                  <a:lnTo>
                    <a:pt x="863346" y="301625"/>
                  </a:lnTo>
                  <a:lnTo>
                    <a:pt x="491363" y="612013"/>
                  </a:lnTo>
                  <a:lnTo>
                    <a:pt x="481203" y="599948"/>
                  </a:lnTo>
                  <a:lnTo>
                    <a:pt x="494792" y="591947"/>
                  </a:lnTo>
                  <a:lnTo>
                    <a:pt x="716280" y="965073"/>
                  </a:lnTo>
                  <a:cubicBezTo>
                    <a:pt x="719455" y="970534"/>
                    <a:pt x="719201" y="977265"/>
                    <a:pt x="715518" y="982345"/>
                  </a:cubicBezTo>
                  <a:cubicBezTo>
                    <a:pt x="619506" y="1114679"/>
                    <a:pt x="546608" y="1265682"/>
                    <a:pt x="503301" y="1429893"/>
                  </a:cubicBezTo>
                  <a:cubicBezTo>
                    <a:pt x="501650" y="1436243"/>
                    <a:pt x="496189" y="1440815"/>
                    <a:pt x="489712" y="1441577"/>
                  </a:cubicBezTo>
                  <a:lnTo>
                    <a:pt x="44704" y="1488440"/>
                  </a:lnTo>
                  <a:lnTo>
                    <a:pt x="43053" y="1472819"/>
                  </a:lnTo>
                  <a:lnTo>
                    <a:pt x="58801" y="1473708"/>
                  </a:lnTo>
                  <a:lnTo>
                    <a:pt x="32004" y="1957451"/>
                  </a:lnTo>
                  <a:lnTo>
                    <a:pt x="16256" y="1956562"/>
                  </a:lnTo>
                  <a:lnTo>
                    <a:pt x="19558" y="1941195"/>
                  </a:lnTo>
                  <a:lnTo>
                    <a:pt x="474091" y="2040509"/>
                  </a:lnTo>
                  <a:cubicBezTo>
                    <a:pt x="480187" y="2041779"/>
                    <a:pt x="484886" y="2046605"/>
                    <a:pt x="486156" y="2052701"/>
                  </a:cubicBezTo>
                  <a:cubicBezTo>
                    <a:pt x="511810" y="2175764"/>
                    <a:pt x="554228" y="2293366"/>
                    <a:pt x="611124" y="2402459"/>
                  </a:cubicBezTo>
                  <a:cubicBezTo>
                    <a:pt x="614172" y="2408174"/>
                    <a:pt x="613283" y="2415159"/>
                    <a:pt x="609092" y="2420112"/>
                  </a:cubicBezTo>
                  <a:lnTo>
                    <a:pt x="297307" y="2778760"/>
                  </a:lnTo>
                  <a:lnTo>
                    <a:pt x="285369" y="2768473"/>
                  </a:lnTo>
                  <a:lnTo>
                    <a:pt x="297434" y="2758440"/>
                  </a:lnTo>
                  <a:lnTo>
                    <a:pt x="607822" y="3130550"/>
                  </a:lnTo>
                  <a:lnTo>
                    <a:pt x="595757" y="3140583"/>
                  </a:lnTo>
                  <a:lnTo>
                    <a:pt x="587756" y="3126994"/>
                  </a:lnTo>
                  <a:lnTo>
                    <a:pt x="1007745" y="2877820"/>
                  </a:lnTo>
                  <a:cubicBezTo>
                    <a:pt x="1013079" y="2874645"/>
                    <a:pt x="1019937" y="2874899"/>
                    <a:pt x="1025017" y="2878582"/>
                  </a:cubicBezTo>
                  <a:cubicBezTo>
                    <a:pt x="1131062" y="2954528"/>
                    <a:pt x="1248918" y="3015742"/>
                    <a:pt x="1375791" y="3058795"/>
                  </a:cubicBezTo>
                  <a:cubicBezTo>
                    <a:pt x="1381760" y="3060827"/>
                    <a:pt x="1386078" y="3066288"/>
                    <a:pt x="1386459" y="3072638"/>
                  </a:cubicBezTo>
                  <a:lnTo>
                    <a:pt x="1419987" y="3564128"/>
                  </a:lnTo>
                  <a:lnTo>
                    <a:pt x="1404239" y="3565144"/>
                  </a:lnTo>
                  <a:lnTo>
                    <a:pt x="1405636" y="3549396"/>
                  </a:lnTo>
                  <a:lnTo>
                    <a:pt x="1887982" y="3593846"/>
                  </a:lnTo>
                  <a:lnTo>
                    <a:pt x="1886585" y="3609594"/>
                  </a:lnTo>
                  <a:lnTo>
                    <a:pt x="1871345" y="3605657"/>
                  </a:lnTo>
                  <a:lnTo>
                    <a:pt x="1994027" y="3128391"/>
                  </a:lnTo>
                  <a:cubicBezTo>
                    <a:pt x="1995551" y="3122295"/>
                    <a:pt x="2000758" y="3117596"/>
                    <a:pt x="2006981" y="3116707"/>
                  </a:cubicBezTo>
                  <a:cubicBezTo>
                    <a:pt x="2141220" y="3097276"/>
                    <a:pt x="2269617" y="3058033"/>
                    <a:pt x="2388997" y="3001645"/>
                  </a:cubicBezTo>
                  <a:cubicBezTo>
                    <a:pt x="2394712" y="2998978"/>
                    <a:pt x="2401316" y="2999867"/>
                    <a:pt x="2406015" y="3004058"/>
                  </a:cubicBezTo>
                  <a:lnTo>
                    <a:pt x="2774569" y="3324352"/>
                  </a:lnTo>
                  <a:lnTo>
                    <a:pt x="2764282" y="3336290"/>
                  </a:lnTo>
                  <a:lnTo>
                    <a:pt x="2754122" y="3324225"/>
                  </a:lnTo>
                  <a:lnTo>
                    <a:pt x="3126105" y="3013837"/>
                  </a:lnTo>
                  <a:lnTo>
                    <a:pt x="3136265" y="3025902"/>
                  </a:lnTo>
                  <a:lnTo>
                    <a:pt x="3122676" y="3033903"/>
                  </a:lnTo>
                  <a:lnTo>
                    <a:pt x="2880233" y="2625217"/>
                  </a:lnTo>
                  <a:cubicBezTo>
                    <a:pt x="2876931" y="2619629"/>
                    <a:pt x="2877312" y="2612644"/>
                    <a:pt x="2881376" y="2607437"/>
                  </a:cubicBezTo>
                  <a:cubicBezTo>
                    <a:pt x="2975991" y="2485898"/>
                    <a:pt x="3050540" y="2347468"/>
                    <a:pt x="3099562" y="2196465"/>
                  </a:cubicBezTo>
                  <a:cubicBezTo>
                    <a:pt x="3101467" y="2190496"/>
                    <a:pt x="3106674" y="2186305"/>
                    <a:pt x="3112897" y="2185670"/>
                  </a:cubicBezTo>
                  <a:moveTo>
                    <a:pt x="3116199" y="2217039"/>
                  </a:moveTo>
                  <a:lnTo>
                    <a:pt x="3114548" y="2201418"/>
                  </a:lnTo>
                  <a:lnTo>
                    <a:pt x="3129534" y="2206244"/>
                  </a:lnTo>
                  <a:cubicBezTo>
                    <a:pt x="3079242" y="2360803"/>
                    <a:pt x="3003042" y="2502408"/>
                    <a:pt x="2906268" y="2626868"/>
                  </a:cubicBezTo>
                  <a:lnTo>
                    <a:pt x="2893822" y="2617216"/>
                  </a:lnTo>
                  <a:lnTo>
                    <a:pt x="2907411" y="2609215"/>
                  </a:lnTo>
                  <a:lnTo>
                    <a:pt x="3149727" y="3017901"/>
                  </a:lnTo>
                  <a:cubicBezTo>
                    <a:pt x="3153664" y="3024505"/>
                    <a:pt x="3152267" y="3033141"/>
                    <a:pt x="3146298" y="3038094"/>
                  </a:cubicBezTo>
                  <a:lnTo>
                    <a:pt x="2774315" y="3348482"/>
                  </a:lnTo>
                  <a:cubicBezTo>
                    <a:pt x="2768346" y="3353435"/>
                    <a:pt x="2759710" y="3353308"/>
                    <a:pt x="2753868" y="3348228"/>
                  </a:cubicBezTo>
                  <a:lnTo>
                    <a:pt x="2385314" y="3027934"/>
                  </a:lnTo>
                  <a:lnTo>
                    <a:pt x="2395601" y="3015996"/>
                  </a:lnTo>
                  <a:lnTo>
                    <a:pt x="2402332" y="3030220"/>
                  </a:lnTo>
                  <a:cubicBezTo>
                    <a:pt x="2280158" y="3087878"/>
                    <a:pt x="2148713" y="3128137"/>
                    <a:pt x="2011426" y="3147949"/>
                  </a:cubicBezTo>
                  <a:lnTo>
                    <a:pt x="2009140" y="3132328"/>
                  </a:lnTo>
                  <a:lnTo>
                    <a:pt x="2024380" y="3136265"/>
                  </a:lnTo>
                  <a:lnTo>
                    <a:pt x="1901698" y="3613277"/>
                  </a:lnTo>
                  <a:cubicBezTo>
                    <a:pt x="1899793" y="3620770"/>
                    <a:pt x="1892681" y="3625723"/>
                    <a:pt x="1884934" y="3625088"/>
                  </a:cubicBezTo>
                  <a:lnTo>
                    <a:pt x="1402588" y="3580638"/>
                  </a:lnTo>
                  <a:cubicBezTo>
                    <a:pt x="1394841" y="3579876"/>
                    <a:pt x="1388872" y="3573780"/>
                    <a:pt x="1388364" y="3566033"/>
                  </a:cubicBezTo>
                  <a:lnTo>
                    <a:pt x="1354836" y="3074543"/>
                  </a:lnTo>
                  <a:lnTo>
                    <a:pt x="1370584" y="3073527"/>
                  </a:lnTo>
                  <a:lnTo>
                    <a:pt x="1365504" y="3088513"/>
                  </a:lnTo>
                  <a:cubicBezTo>
                    <a:pt x="1235583" y="3044444"/>
                    <a:pt x="1115060" y="2981833"/>
                    <a:pt x="1006475" y="2904109"/>
                  </a:cubicBezTo>
                  <a:lnTo>
                    <a:pt x="1015619" y="2891282"/>
                  </a:lnTo>
                  <a:lnTo>
                    <a:pt x="1023620" y="2904871"/>
                  </a:lnTo>
                  <a:lnTo>
                    <a:pt x="603631" y="3154045"/>
                  </a:lnTo>
                  <a:cubicBezTo>
                    <a:pt x="597027" y="3157982"/>
                    <a:pt x="588391" y="3156585"/>
                    <a:pt x="583438" y="3150616"/>
                  </a:cubicBezTo>
                  <a:lnTo>
                    <a:pt x="273050" y="2778506"/>
                  </a:lnTo>
                  <a:cubicBezTo>
                    <a:pt x="268097" y="2772537"/>
                    <a:pt x="268224" y="2763901"/>
                    <a:pt x="273304" y="2758059"/>
                  </a:cubicBezTo>
                  <a:lnTo>
                    <a:pt x="585216" y="2399284"/>
                  </a:lnTo>
                  <a:lnTo>
                    <a:pt x="597154" y="2409571"/>
                  </a:lnTo>
                  <a:lnTo>
                    <a:pt x="583184" y="2416810"/>
                  </a:lnTo>
                  <a:cubicBezTo>
                    <a:pt x="524891" y="2305177"/>
                    <a:pt x="481457" y="2184781"/>
                    <a:pt x="455295" y="2058797"/>
                  </a:cubicBezTo>
                  <a:lnTo>
                    <a:pt x="470662" y="2055622"/>
                  </a:lnTo>
                  <a:lnTo>
                    <a:pt x="467360" y="2070989"/>
                  </a:lnTo>
                  <a:lnTo>
                    <a:pt x="12827" y="1971675"/>
                  </a:lnTo>
                  <a:cubicBezTo>
                    <a:pt x="5207" y="1970024"/>
                    <a:pt x="0" y="1963166"/>
                    <a:pt x="508" y="1955419"/>
                  </a:cubicBezTo>
                  <a:lnTo>
                    <a:pt x="27305" y="1471676"/>
                  </a:lnTo>
                  <a:cubicBezTo>
                    <a:pt x="27686" y="1463929"/>
                    <a:pt x="33655" y="1457706"/>
                    <a:pt x="41402" y="1456817"/>
                  </a:cubicBezTo>
                  <a:lnTo>
                    <a:pt x="486283" y="1410081"/>
                  </a:lnTo>
                  <a:lnTo>
                    <a:pt x="487934" y="1425702"/>
                  </a:lnTo>
                  <a:lnTo>
                    <a:pt x="472694" y="1421638"/>
                  </a:lnTo>
                  <a:cubicBezTo>
                    <a:pt x="517017" y="1253617"/>
                    <a:pt x="591693" y="1099058"/>
                    <a:pt x="689864" y="963676"/>
                  </a:cubicBezTo>
                  <a:lnTo>
                    <a:pt x="702564" y="972947"/>
                  </a:lnTo>
                  <a:lnTo>
                    <a:pt x="688975" y="980948"/>
                  </a:lnTo>
                  <a:lnTo>
                    <a:pt x="467741" y="607949"/>
                  </a:lnTo>
                  <a:cubicBezTo>
                    <a:pt x="463804" y="601345"/>
                    <a:pt x="465201" y="592709"/>
                    <a:pt x="471170" y="587756"/>
                  </a:cubicBezTo>
                  <a:lnTo>
                    <a:pt x="843153" y="277495"/>
                  </a:lnTo>
                  <a:cubicBezTo>
                    <a:pt x="849122" y="272542"/>
                    <a:pt x="857758" y="272669"/>
                    <a:pt x="863600" y="277749"/>
                  </a:cubicBezTo>
                  <a:lnTo>
                    <a:pt x="1181735" y="554101"/>
                  </a:lnTo>
                  <a:lnTo>
                    <a:pt x="1171448" y="566039"/>
                  </a:lnTo>
                  <a:lnTo>
                    <a:pt x="1164082" y="552069"/>
                  </a:lnTo>
                  <a:cubicBezTo>
                    <a:pt x="1305814" y="476885"/>
                    <a:pt x="1461516" y="425704"/>
                    <a:pt x="1625346" y="403606"/>
                  </a:cubicBezTo>
                  <a:lnTo>
                    <a:pt x="1627505" y="419227"/>
                  </a:lnTo>
                  <a:lnTo>
                    <a:pt x="1612265" y="415290"/>
                  </a:lnTo>
                  <a:lnTo>
                    <a:pt x="1715897" y="12446"/>
                  </a:lnTo>
                  <a:cubicBezTo>
                    <a:pt x="1717802" y="4953"/>
                    <a:pt x="1724914" y="0"/>
                    <a:pt x="1732661" y="635"/>
                  </a:cubicBezTo>
                  <a:lnTo>
                    <a:pt x="2215007" y="45085"/>
                  </a:lnTo>
                  <a:cubicBezTo>
                    <a:pt x="2222754" y="45847"/>
                    <a:pt x="2228723" y="51943"/>
                    <a:pt x="2229231" y="59690"/>
                  </a:cubicBezTo>
                  <a:lnTo>
                    <a:pt x="2257552" y="474599"/>
                  </a:lnTo>
                  <a:lnTo>
                    <a:pt x="2241804" y="475615"/>
                  </a:lnTo>
                  <a:lnTo>
                    <a:pt x="2246757" y="460629"/>
                  </a:lnTo>
                  <a:cubicBezTo>
                    <a:pt x="2402205" y="511810"/>
                    <a:pt x="2544572" y="589534"/>
                    <a:pt x="2669286" y="687832"/>
                  </a:cubicBezTo>
                  <a:lnTo>
                    <a:pt x="2659507" y="700151"/>
                  </a:lnTo>
                  <a:lnTo>
                    <a:pt x="2651506" y="686562"/>
                  </a:lnTo>
                  <a:lnTo>
                    <a:pt x="3013837" y="471551"/>
                  </a:lnTo>
                  <a:cubicBezTo>
                    <a:pt x="3020441" y="467614"/>
                    <a:pt x="3029077" y="469011"/>
                    <a:pt x="3034030" y="474980"/>
                  </a:cubicBezTo>
                  <a:lnTo>
                    <a:pt x="3344418" y="846963"/>
                  </a:lnTo>
                  <a:cubicBezTo>
                    <a:pt x="3349371" y="852932"/>
                    <a:pt x="3349244" y="861568"/>
                    <a:pt x="3344164" y="867410"/>
                  </a:cubicBezTo>
                  <a:lnTo>
                    <a:pt x="3059430" y="1195197"/>
                  </a:lnTo>
                  <a:lnTo>
                    <a:pt x="3047492" y="1184910"/>
                  </a:lnTo>
                  <a:lnTo>
                    <a:pt x="3061716" y="1178052"/>
                  </a:lnTo>
                  <a:cubicBezTo>
                    <a:pt x="3120771" y="1300988"/>
                    <a:pt x="3162046" y="1433703"/>
                    <a:pt x="3182620" y="1572260"/>
                  </a:cubicBezTo>
                  <a:lnTo>
                    <a:pt x="3166999" y="1574546"/>
                  </a:lnTo>
                  <a:lnTo>
                    <a:pt x="3170301" y="1559179"/>
                  </a:lnTo>
                  <a:lnTo>
                    <a:pt x="3604514" y="1654048"/>
                  </a:lnTo>
                  <a:cubicBezTo>
                    <a:pt x="3612134" y="1655699"/>
                    <a:pt x="3617341" y="1662557"/>
                    <a:pt x="3616833" y="1670304"/>
                  </a:cubicBezTo>
                  <a:lnTo>
                    <a:pt x="3590036" y="2154047"/>
                  </a:lnTo>
                  <a:cubicBezTo>
                    <a:pt x="3589655" y="2161794"/>
                    <a:pt x="3583686" y="2168017"/>
                    <a:pt x="3575939" y="2168906"/>
                  </a:cubicBezTo>
                  <a:lnTo>
                    <a:pt x="3116072" y="2217293"/>
                  </a:lnTo>
                  <a:close/>
                  <a:moveTo>
                    <a:pt x="1702308" y="2967990"/>
                  </a:moveTo>
                  <a:cubicBezTo>
                    <a:pt x="1064387" y="2909189"/>
                    <a:pt x="594868" y="2344420"/>
                    <a:pt x="653669" y="1706499"/>
                  </a:cubicBezTo>
                  <a:lnTo>
                    <a:pt x="653669" y="1706499"/>
                  </a:lnTo>
                  <a:cubicBezTo>
                    <a:pt x="712470" y="1068578"/>
                    <a:pt x="1277239" y="599059"/>
                    <a:pt x="1915160" y="657860"/>
                  </a:cubicBezTo>
                  <a:lnTo>
                    <a:pt x="1913763" y="673608"/>
                  </a:lnTo>
                  <a:lnTo>
                    <a:pt x="1915160" y="657860"/>
                  </a:lnTo>
                  <a:cubicBezTo>
                    <a:pt x="2553081" y="716661"/>
                    <a:pt x="3022473" y="1281430"/>
                    <a:pt x="2963799" y="1919351"/>
                  </a:cubicBezTo>
                  <a:lnTo>
                    <a:pt x="2963799" y="1919351"/>
                  </a:lnTo>
                  <a:cubicBezTo>
                    <a:pt x="2904998" y="2557272"/>
                    <a:pt x="2340229" y="3026791"/>
                    <a:pt x="1702308" y="2967990"/>
                  </a:cubicBezTo>
                  <a:lnTo>
                    <a:pt x="1703705" y="2952242"/>
                  </a:lnTo>
                  <a:lnTo>
                    <a:pt x="1702308" y="2967990"/>
                  </a:lnTo>
                  <a:moveTo>
                    <a:pt x="1705229" y="2936621"/>
                  </a:moveTo>
                  <a:lnTo>
                    <a:pt x="1705229" y="2936621"/>
                  </a:lnTo>
                  <a:cubicBezTo>
                    <a:pt x="2325751" y="2993771"/>
                    <a:pt x="2875153" y="2537079"/>
                    <a:pt x="2932430" y="1916557"/>
                  </a:cubicBezTo>
                  <a:lnTo>
                    <a:pt x="2948178" y="1917954"/>
                  </a:lnTo>
                  <a:lnTo>
                    <a:pt x="2932430" y="1916557"/>
                  </a:lnTo>
                  <a:cubicBezTo>
                    <a:pt x="2989580" y="1295908"/>
                    <a:pt x="2532888" y="746506"/>
                    <a:pt x="1912239" y="689356"/>
                  </a:cubicBezTo>
                  <a:lnTo>
                    <a:pt x="1912239" y="689356"/>
                  </a:lnTo>
                  <a:cubicBezTo>
                    <a:pt x="1291717" y="632206"/>
                    <a:pt x="742188" y="1088898"/>
                    <a:pt x="685038" y="1709547"/>
                  </a:cubicBezTo>
                  <a:lnTo>
                    <a:pt x="669290" y="1708150"/>
                  </a:lnTo>
                  <a:lnTo>
                    <a:pt x="685038" y="1709547"/>
                  </a:lnTo>
                  <a:cubicBezTo>
                    <a:pt x="627888" y="2330069"/>
                    <a:pt x="1084580" y="2879598"/>
                    <a:pt x="1705229" y="2936748"/>
                  </a:cubicBezTo>
                  <a:close/>
                </a:path>
              </a:pathLst>
            </a:custGeom>
            <a:solidFill>
              <a:srgbClr val="B2DCD5"/>
            </a:solidFill>
          </p:spPr>
        </p:sp>
      </p:grpSp>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360866" y="2987834"/>
            <a:ext cx="1183262" cy="1180304"/>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591879" y="3621493"/>
            <a:ext cx="1100167" cy="1093291"/>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984197" y="6273479"/>
            <a:ext cx="1212122" cy="1180304"/>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352750" y="7577248"/>
            <a:ext cx="1125715" cy="1180304"/>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6994916" y="6682940"/>
            <a:ext cx="1137518" cy="1180304"/>
          </a:xfrm>
          <a:prstGeom prst="rect">
            <a:avLst/>
          </a:prstGeom>
        </p:spPr>
      </p:pic>
      <p:pic>
        <p:nvPicPr>
          <p:cNvPr id="12" name="Picture 1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6215858" y="4678827"/>
            <a:ext cx="1092524" cy="1102168"/>
          </a:xfrm>
          <a:prstGeom prst="rect">
            <a:avLst/>
          </a:prstGeom>
        </p:spPr>
      </p:pic>
      <p:sp>
        <p:nvSpPr>
          <p:cNvPr id="13" name="TextBox 13"/>
          <p:cNvSpPr txBox="1"/>
          <p:nvPr/>
        </p:nvSpPr>
        <p:spPr>
          <a:xfrm>
            <a:off x="8749732" y="5514718"/>
            <a:ext cx="1206035" cy="475403"/>
          </a:xfrm>
          <a:prstGeom prst="rect">
            <a:avLst/>
          </a:prstGeom>
        </p:spPr>
        <p:txBody>
          <a:bodyPr lIns="0" tIns="0" rIns="0" bIns="0" rtlCol="0" anchor="t">
            <a:spAutoFit/>
          </a:bodyPr>
          <a:lstStyle/>
          <a:p>
            <a:pPr algn="ctr">
              <a:lnSpc>
                <a:spcPts val="3862"/>
              </a:lnSpc>
            </a:pPr>
            <a:r>
              <a:rPr lang="en-US" sz="2758" spc="-22">
                <a:solidFill>
                  <a:srgbClr val="004AAD"/>
                </a:solidFill>
                <a:latin typeface="Hussar Bold"/>
              </a:rPr>
              <a:t>P.C.M.</a:t>
            </a:r>
          </a:p>
        </p:txBody>
      </p:sp>
      <p:sp>
        <p:nvSpPr>
          <p:cNvPr id="14" name="TextBox 14"/>
          <p:cNvSpPr txBox="1"/>
          <p:nvPr/>
        </p:nvSpPr>
        <p:spPr>
          <a:xfrm>
            <a:off x="12264075" y="2998311"/>
            <a:ext cx="3187969" cy="405765"/>
          </a:xfrm>
          <a:prstGeom prst="rect">
            <a:avLst/>
          </a:prstGeom>
        </p:spPr>
        <p:txBody>
          <a:bodyPr lIns="0" tIns="0" rIns="0" bIns="0" rtlCol="0" anchor="t">
            <a:spAutoFit/>
          </a:bodyPr>
          <a:lstStyle/>
          <a:p>
            <a:pPr algn="ctr">
              <a:lnSpc>
                <a:spcPts val="3359"/>
              </a:lnSpc>
              <a:spcBef>
                <a:spcPct val="0"/>
              </a:spcBef>
            </a:pPr>
            <a:r>
              <a:rPr lang="en-US" sz="2400" u="none" dirty="0">
                <a:solidFill>
                  <a:srgbClr val="F57C26"/>
                </a:solidFill>
                <a:latin typeface="League Spartan Bold"/>
              </a:rPr>
              <a:t>2. </a:t>
            </a:r>
            <a:r>
              <a:rPr lang="en-US" sz="2400" dirty="0">
                <a:solidFill>
                  <a:srgbClr val="F57C26"/>
                </a:solidFill>
                <a:latin typeface="League Spartan Bold"/>
              </a:rPr>
              <a:t>IDENTIFIZIERUNG</a:t>
            </a:r>
            <a:endParaRPr lang="en-US" sz="2400" u="none" dirty="0">
              <a:solidFill>
                <a:srgbClr val="F57C26"/>
              </a:solidFill>
              <a:latin typeface="League Spartan Bold"/>
            </a:endParaRPr>
          </a:p>
        </p:txBody>
      </p:sp>
      <p:sp>
        <p:nvSpPr>
          <p:cNvPr id="15" name="TextBox 15"/>
          <p:cNvSpPr txBox="1"/>
          <p:nvPr/>
        </p:nvSpPr>
        <p:spPr>
          <a:xfrm>
            <a:off x="12196319" y="3608056"/>
            <a:ext cx="3514167" cy="1042035"/>
          </a:xfrm>
          <a:prstGeom prst="rect">
            <a:avLst/>
          </a:prstGeom>
        </p:spPr>
        <p:txBody>
          <a:bodyPr lIns="0" tIns="0" rIns="0" bIns="0" rtlCol="0" anchor="t">
            <a:spAutoFit/>
          </a:bodyPr>
          <a:lstStyle/>
          <a:p>
            <a:pPr>
              <a:lnSpc>
                <a:spcPts val="1980"/>
              </a:lnSpc>
              <a:spcBef>
                <a:spcPct val="0"/>
              </a:spcBef>
            </a:pPr>
            <a:r>
              <a:rPr lang="de-DE" spc="18" dirty="0">
                <a:solidFill>
                  <a:srgbClr val="F57C26"/>
                </a:solidFill>
                <a:latin typeface="Agrandir"/>
              </a:rPr>
              <a:t>In dieser Phase geht es darum, den Bedarf zu definieren und die Ziele und Ergebnisse des Projekts festzulegen.</a:t>
            </a:r>
            <a:endParaRPr lang="en-US" sz="1800" spc="18" dirty="0">
              <a:solidFill>
                <a:srgbClr val="F57C26"/>
              </a:solidFill>
              <a:latin typeface="Agrandir"/>
            </a:endParaRPr>
          </a:p>
        </p:txBody>
      </p:sp>
      <p:sp>
        <p:nvSpPr>
          <p:cNvPr id="16" name="TextBox 16"/>
          <p:cNvSpPr txBox="1"/>
          <p:nvPr/>
        </p:nvSpPr>
        <p:spPr>
          <a:xfrm>
            <a:off x="12264075" y="5633645"/>
            <a:ext cx="2888370" cy="405765"/>
          </a:xfrm>
          <a:prstGeom prst="rect">
            <a:avLst/>
          </a:prstGeom>
        </p:spPr>
        <p:txBody>
          <a:bodyPr lIns="0" tIns="0" rIns="0" bIns="0" rtlCol="0" anchor="t">
            <a:spAutoFit/>
          </a:bodyPr>
          <a:lstStyle/>
          <a:p>
            <a:pPr lvl="0" algn="ctr">
              <a:lnSpc>
                <a:spcPts val="3359"/>
              </a:lnSpc>
              <a:spcBef>
                <a:spcPct val="0"/>
              </a:spcBef>
            </a:pPr>
            <a:r>
              <a:rPr lang="en-US" sz="2400" u="none" dirty="0">
                <a:solidFill>
                  <a:srgbClr val="32ACE1"/>
                </a:solidFill>
                <a:latin typeface="League Spartan Bold"/>
              </a:rPr>
              <a:t>3. </a:t>
            </a:r>
            <a:r>
              <a:rPr lang="en-US" sz="2400" dirty="0">
                <a:solidFill>
                  <a:srgbClr val="32ACE1"/>
                </a:solidFill>
                <a:latin typeface="League Spartan Bold"/>
              </a:rPr>
              <a:t>FORMULIERUNG</a:t>
            </a:r>
            <a:endParaRPr lang="en-US" sz="2400" u="none" dirty="0">
              <a:solidFill>
                <a:srgbClr val="32ACE1"/>
              </a:solidFill>
              <a:latin typeface="League Spartan Bold"/>
            </a:endParaRPr>
          </a:p>
        </p:txBody>
      </p:sp>
      <p:sp>
        <p:nvSpPr>
          <p:cNvPr id="17" name="TextBox 17"/>
          <p:cNvSpPr txBox="1"/>
          <p:nvPr/>
        </p:nvSpPr>
        <p:spPr>
          <a:xfrm>
            <a:off x="12196319" y="6167462"/>
            <a:ext cx="4403887" cy="1538883"/>
          </a:xfrm>
          <a:prstGeom prst="rect">
            <a:avLst/>
          </a:prstGeom>
        </p:spPr>
        <p:txBody>
          <a:bodyPr lIns="0" tIns="0" rIns="0" bIns="0" rtlCol="0" anchor="t">
            <a:spAutoFit/>
          </a:bodyPr>
          <a:lstStyle/>
          <a:p>
            <a:pPr marL="194310" lvl="1">
              <a:lnSpc>
                <a:spcPts val="1980"/>
              </a:lnSpc>
            </a:pPr>
            <a:r>
              <a:rPr lang="de-DE" spc="18" dirty="0">
                <a:solidFill>
                  <a:srgbClr val="32ACE1"/>
                </a:solidFill>
                <a:latin typeface="Agrandir"/>
              </a:rPr>
              <a:t>In dieser Phase geht es um die Fragen im Zusammenhang mit dem Projekt zur Erstellung der Bewerbung sowie um die Planung der Einzelheiten des Projekts einschließlich der Rollen und Ressourcen.</a:t>
            </a:r>
            <a:endParaRPr lang="en-US" sz="1800" spc="18" dirty="0">
              <a:solidFill>
                <a:srgbClr val="32ACE1"/>
              </a:solidFill>
              <a:latin typeface="Agrandir"/>
            </a:endParaRPr>
          </a:p>
        </p:txBody>
      </p:sp>
      <p:sp>
        <p:nvSpPr>
          <p:cNvPr id="18" name="TextBox 18"/>
          <p:cNvSpPr txBox="1"/>
          <p:nvPr/>
        </p:nvSpPr>
        <p:spPr>
          <a:xfrm>
            <a:off x="7563675" y="1414260"/>
            <a:ext cx="5395254" cy="436017"/>
          </a:xfrm>
          <a:prstGeom prst="rect">
            <a:avLst/>
          </a:prstGeom>
        </p:spPr>
        <p:txBody>
          <a:bodyPr wrap="square" lIns="0" tIns="0" rIns="0" bIns="0" rtlCol="0" anchor="t">
            <a:spAutoFit/>
          </a:bodyPr>
          <a:lstStyle/>
          <a:p>
            <a:pPr marL="259080" lvl="1" algn="ctr">
              <a:lnSpc>
                <a:spcPts val="3359"/>
              </a:lnSpc>
              <a:spcBef>
                <a:spcPct val="0"/>
              </a:spcBef>
            </a:pPr>
            <a:r>
              <a:rPr lang="en-US" sz="2400" dirty="0">
                <a:solidFill>
                  <a:srgbClr val="408D71"/>
                </a:solidFill>
                <a:latin typeface="League Spartan Bold"/>
              </a:rPr>
              <a:t>1. INDIKATIVE PLANUNG</a:t>
            </a:r>
          </a:p>
        </p:txBody>
      </p:sp>
      <p:sp>
        <p:nvSpPr>
          <p:cNvPr id="19" name="TextBox 19"/>
          <p:cNvSpPr txBox="1"/>
          <p:nvPr/>
        </p:nvSpPr>
        <p:spPr>
          <a:xfrm>
            <a:off x="7650580" y="1974374"/>
            <a:ext cx="4572864" cy="1042035"/>
          </a:xfrm>
          <a:prstGeom prst="rect">
            <a:avLst/>
          </a:prstGeom>
        </p:spPr>
        <p:txBody>
          <a:bodyPr lIns="0" tIns="0" rIns="0" bIns="0" rtlCol="0" anchor="t">
            <a:spAutoFit/>
          </a:bodyPr>
          <a:lstStyle/>
          <a:p>
            <a:pPr>
              <a:lnSpc>
                <a:spcPts val="1980"/>
              </a:lnSpc>
            </a:pPr>
            <a:r>
              <a:rPr lang="de-DE" spc="18" dirty="0">
                <a:solidFill>
                  <a:srgbClr val="408D71"/>
                </a:solidFill>
                <a:latin typeface="Agrandir"/>
              </a:rPr>
              <a:t>Diese Phase ist wichtig, um den Prozess mit einem klaren Verständnis darüber zu beginnen, wer die Partner sind und was sie gemeinsam haben</a:t>
            </a:r>
            <a:endParaRPr lang="en-US" sz="1800" spc="18" dirty="0">
              <a:solidFill>
                <a:srgbClr val="408D71"/>
              </a:solidFill>
              <a:latin typeface="Agrandir"/>
            </a:endParaRPr>
          </a:p>
        </p:txBody>
      </p:sp>
      <p:sp>
        <p:nvSpPr>
          <p:cNvPr id="20" name="TextBox 20"/>
          <p:cNvSpPr txBox="1"/>
          <p:nvPr/>
        </p:nvSpPr>
        <p:spPr>
          <a:xfrm>
            <a:off x="10773175" y="8028422"/>
            <a:ext cx="2888370" cy="833049"/>
          </a:xfrm>
          <a:prstGeom prst="rect">
            <a:avLst/>
          </a:prstGeom>
        </p:spPr>
        <p:txBody>
          <a:bodyPr lIns="0" tIns="0" rIns="0" bIns="0" rtlCol="0" anchor="t">
            <a:spAutoFit/>
          </a:bodyPr>
          <a:lstStyle/>
          <a:p>
            <a:pPr algn="ctr">
              <a:lnSpc>
                <a:spcPts val="3359"/>
              </a:lnSpc>
              <a:spcBef>
                <a:spcPct val="0"/>
              </a:spcBef>
            </a:pPr>
            <a:r>
              <a:rPr lang="en-US" sz="2400" u="none" dirty="0">
                <a:solidFill>
                  <a:srgbClr val="74C46D"/>
                </a:solidFill>
                <a:latin typeface="League Spartan Bold"/>
              </a:rPr>
              <a:t>4. </a:t>
            </a:r>
            <a:r>
              <a:rPr lang="en-US" sz="2400" dirty="0">
                <a:solidFill>
                  <a:srgbClr val="74C46D"/>
                </a:solidFill>
                <a:latin typeface="League Spartan Bold"/>
              </a:rPr>
              <a:t>FINANZIERUNG</a:t>
            </a:r>
          </a:p>
          <a:p>
            <a:pPr marL="0" lvl="0" indent="0" algn="ctr">
              <a:lnSpc>
                <a:spcPts val="3359"/>
              </a:lnSpc>
              <a:spcBef>
                <a:spcPct val="0"/>
              </a:spcBef>
            </a:pPr>
            <a:endParaRPr lang="en-US" sz="2400" u="none" dirty="0">
              <a:solidFill>
                <a:srgbClr val="74C46D"/>
              </a:solidFill>
              <a:latin typeface="League Spartan Bold"/>
            </a:endParaRPr>
          </a:p>
        </p:txBody>
      </p:sp>
      <p:sp>
        <p:nvSpPr>
          <p:cNvPr id="21" name="TextBox 21"/>
          <p:cNvSpPr txBox="1"/>
          <p:nvPr/>
        </p:nvSpPr>
        <p:spPr>
          <a:xfrm>
            <a:off x="10863685" y="8605636"/>
            <a:ext cx="5595721" cy="1042035"/>
          </a:xfrm>
          <a:prstGeom prst="rect">
            <a:avLst/>
          </a:prstGeom>
        </p:spPr>
        <p:txBody>
          <a:bodyPr lIns="0" tIns="0" rIns="0" bIns="0" rtlCol="0" anchor="t">
            <a:spAutoFit/>
          </a:bodyPr>
          <a:lstStyle/>
          <a:p>
            <a:pPr>
              <a:lnSpc>
                <a:spcPts val="1980"/>
              </a:lnSpc>
            </a:pPr>
            <a:r>
              <a:rPr lang="de-DE" spc="18" dirty="0">
                <a:solidFill>
                  <a:srgbClr val="74C46D"/>
                </a:solidFill>
                <a:latin typeface="Agrandir"/>
              </a:rPr>
              <a:t>Diese Phase ist die Phase zwischen der Einreichung und dem Beginn der Projektaktivitäten und umfasst die Bewertung durch die Stelle sowie den Vertragstag</a:t>
            </a:r>
            <a:endParaRPr lang="en-US" sz="1800" spc="18" dirty="0">
              <a:solidFill>
                <a:srgbClr val="74C46D"/>
              </a:solidFill>
              <a:latin typeface="Agrandir"/>
            </a:endParaRPr>
          </a:p>
        </p:txBody>
      </p:sp>
      <p:sp>
        <p:nvSpPr>
          <p:cNvPr id="22" name="TextBox 22"/>
          <p:cNvSpPr txBox="1"/>
          <p:nvPr/>
        </p:nvSpPr>
        <p:spPr>
          <a:xfrm>
            <a:off x="2257026" y="7153632"/>
            <a:ext cx="3657295" cy="436017"/>
          </a:xfrm>
          <a:prstGeom prst="rect">
            <a:avLst/>
          </a:prstGeom>
        </p:spPr>
        <p:txBody>
          <a:bodyPr lIns="0" tIns="0" rIns="0" bIns="0" rtlCol="0" anchor="t">
            <a:spAutoFit/>
          </a:bodyPr>
          <a:lstStyle/>
          <a:p>
            <a:pPr marL="0" lvl="0" indent="0" algn="ctr">
              <a:lnSpc>
                <a:spcPts val="3359"/>
              </a:lnSpc>
              <a:spcBef>
                <a:spcPct val="0"/>
              </a:spcBef>
            </a:pPr>
            <a:r>
              <a:rPr lang="en-US" sz="2400" u="none" dirty="0">
                <a:solidFill>
                  <a:srgbClr val="CA314C"/>
                </a:solidFill>
                <a:latin typeface="League Spartan Bold"/>
              </a:rPr>
              <a:t>5. UMSETZUNG</a:t>
            </a:r>
          </a:p>
        </p:txBody>
      </p:sp>
      <p:sp>
        <p:nvSpPr>
          <p:cNvPr id="23" name="TextBox 23"/>
          <p:cNvSpPr txBox="1"/>
          <p:nvPr/>
        </p:nvSpPr>
        <p:spPr>
          <a:xfrm>
            <a:off x="2347536" y="7730847"/>
            <a:ext cx="4647380" cy="1289685"/>
          </a:xfrm>
          <a:prstGeom prst="rect">
            <a:avLst/>
          </a:prstGeom>
        </p:spPr>
        <p:txBody>
          <a:bodyPr lIns="0" tIns="0" rIns="0" bIns="0" rtlCol="0" anchor="t">
            <a:spAutoFit/>
          </a:bodyPr>
          <a:lstStyle/>
          <a:p>
            <a:pPr>
              <a:lnSpc>
                <a:spcPts val="1980"/>
              </a:lnSpc>
            </a:pPr>
            <a:r>
              <a:rPr lang="de-DE" spc="18" dirty="0">
                <a:solidFill>
                  <a:srgbClr val="DD2E44"/>
                </a:solidFill>
                <a:latin typeface="Agrandir"/>
              </a:rPr>
              <a:t>Diese Phase betrifft die Durchführung des Projekts und umfasst die Definition aller Projektmanagementinstrumente und -prozesse, die die Erreichung der Projektziele gewährleisten sollen.</a:t>
            </a:r>
            <a:endParaRPr lang="en-US" sz="1800" spc="18" dirty="0">
              <a:solidFill>
                <a:srgbClr val="DD2E44"/>
              </a:solidFill>
              <a:latin typeface="Agrandir"/>
            </a:endParaRPr>
          </a:p>
        </p:txBody>
      </p:sp>
      <p:sp>
        <p:nvSpPr>
          <p:cNvPr id="24" name="TextBox 24"/>
          <p:cNvSpPr txBox="1"/>
          <p:nvPr/>
        </p:nvSpPr>
        <p:spPr>
          <a:xfrm>
            <a:off x="1533480" y="4886885"/>
            <a:ext cx="4301364" cy="1538883"/>
          </a:xfrm>
          <a:prstGeom prst="rect">
            <a:avLst/>
          </a:prstGeom>
        </p:spPr>
        <p:txBody>
          <a:bodyPr lIns="0" tIns="0" rIns="0" bIns="0" rtlCol="0" anchor="t">
            <a:spAutoFit/>
          </a:bodyPr>
          <a:lstStyle/>
          <a:p>
            <a:pPr>
              <a:lnSpc>
                <a:spcPts val="1980"/>
              </a:lnSpc>
            </a:pPr>
            <a:r>
              <a:rPr lang="de-DE" spc="18" dirty="0">
                <a:solidFill>
                  <a:srgbClr val="4657A0"/>
                </a:solidFill>
                <a:latin typeface="Agrandir"/>
              </a:rPr>
              <a:t>In dieser Phase geht es um die Bewertung des Projekts und der erzielten Ergebnisse. In dieser Phase kann der Grundstein für weitere Entwicklungs- und Folgeaktivitäten gelegt werden.</a:t>
            </a:r>
            <a:endParaRPr lang="en-US" sz="1800" spc="18" dirty="0">
              <a:solidFill>
                <a:srgbClr val="4657A0"/>
              </a:solidFill>
              <a:latin typeface="Agrandir"/>
            </a:endParaRPr>
          </a:p>
        </p:txBody>
      </p:sp>
      <p:sp>
        <p:nvSpPr>
          <p:cNvPr id="25" name="TextBox 25"/>
          <p:cNvSpPr txBox="1"/>
          <p:nvPr/>
        </p:nvSpPr>
        <p:spPr>
          <a:xfrm>
            <a:off x="263492" y="463714"/>
            <a:ext cx="6473973" cy="1846659"/>
          </a:xfrm>
          <a:prstGeom prst="rect">
            <a:avLst/>
          </a:prstGeom>
        </p:spPr>
        <p:txBody>
          <a:bodyPr lIns="0" tIns="0" rIns="0" bIns="0" rtlCol="0" anchor="t">
            <a:spAutoFit/>
          </a:bodyPr>
          <a:lstStyle/>
          <a:p>
            <a:pPr>
              <a:lnSpc>
                <a:spcPts val="4818"/>
              </a:lnSpc>
            </a:pPr>
            <a:r>
              <a:rPr lang="en-US" sz="4818" spc="139" dirty="0">
                <a:solidFill>
                  <a:srgbClr val="004AAD"/>
                </a:solidFill>
                <a:latin typeface="Montserrat Classic Bold"/>
              </a:rPr>
              <a:t>PROJECT CYCLE MANAGEMENT ANSATZ</a:t>
            </a:r>
          </a:p>
        </p:txBody>
      </p:sp>
      <p:sp>
        <p:nvSpPr>
          <p:cNvPr id="26" name="TextBox 26"/>
          <p:cNvSpPr txBox="1"/>
          <p:nvPr/>
        </p:nvSpPr>
        <p:spPr>
          <a:xfrm>
            <a:off x="1750553" y="3889919"/>
            <a:ext cx="3867217" cy="872034"/>
          </a:xfrm>
          <a:prstGeom prst="rect">
            <a:avLst/>
          </a:prstGeom>
        </p:spPr>
        <p:txBody>
          <a:bodyPr lIns="0" tIns="0" rIns="0" bIns="0" rtlCol="0" anchor="t">
            <a:spAutoFit/>
          </a:bodyPr>
          <a:lstStyle/>
          <a:p>
            <a:pPr marL="0" lvl="0" indent="0" algn="ctr">
              <a:lnSpc>
                <a:spcPts val="3359"/>
              </a:lnSpc>
              <a:spcBef>
                <a:spcPct val="0"/>
              </a:spcBef>
            </a:pPr>
            <a:r>
              <a:rPr lang="en-US" sz="2399" u="none" dirty="0">
                <a:solidFill>
                  <a:srgbClr val="4657A0"/>
                </a:solidFill>
                <a:latin typeface="League Spartan Bold"/>
              </a:rPr>
              <a:t>6.</a:t>
            </a:r>
          </a:p>
          <a:p>
            <a:pPr marL="0" lvl="0" indent="0" algn="ctr">
              <a:lnSpc>
                <a:spcPts val="3359"/>
              </a:lnSpc>
              <a:spcBef>
                <a:spcPct val="0"/>
              </a:spcBef>
            </a:pPr>
            <a:r>
              <a:rPr lang="en-US" sz="2399" dirty="0">
                <a:solidFill>
                  <a:srgbClr val="4657A0"/>
                </a:solidFill>
                <a:latin typeface="League Spartan Bold"/>
              </a:rPr>
              <a:t>BEWERTUNG</a:t>
            </a:r>
            <a:endParaRPr lang="en-US" sz="2399" u="none" dirty="0">
              <a:solidFill>
                <a:srgbClr val="4657A0"/>
              </a:solidFill>
              <a:latin typeface="League Spartan Bo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908305">
            <a:off x="6850788" y="3123017"/>
            <a:ext cx="4875123" cy="5010669"/>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959489">
            <a:off x="7022257" y="3319900"/>
            <a:ext cx="4875123" cy="5010669"/>
          </a:xfrm>
          <a:prstGeom prst="rect">
            <a:avLst/>
          </a:prstGeom>
        </p:spPr>
      </p:pic>
      <p:grpSp>
        <p:nvGrpSpPr>
          <p:cNvPr id="4" name="Group 4"/>
          <p:cNvGrpSpPr>
            <a:grpSpLocks noChangeAspect="1"/>
          </p:cNvGrpSpPr>
          <p:nvPr/>
        </p:nvGrpSpPr>
        <p:grpSpPr>
          <a:xfrm rot="-360268">
            <a:off x="7996291" y="4477167"/>
            <a:ext cx="2584116" cy="2589828"/>
            <a:chOff x="0" y="0"/>
            <a:chExt cx="3761048" cy="3769361"/>
          </a:xfrm>
        </p:grpSpPr>
        <p:sp>
          <p:nvSpPr>
            <p:cNvPr id="5" name="Freeform 5"/>
            <p:cNvSpPr/>
            <p:nvPr/>
          </p:nvSpPr>
          <p:spPr>
            <a:xfrm>
              <a:off x="112522" y="112776"/>
              <a:ext cx="3585083" cy="3592957"/>
            </a:xfrm>
            <a:custGeom>
              <a:avLst/>
              <a:gdLst/>
              <a:ahLst/>
              <a:cxnLst/>
              <a:rect l="l" t="t" r="r" b="b"/>
              <a:pathLst>
                <a:path w="3585083" h="3592957">
                  <a:moveTo>
                    <a:pt x="3098292" y="2185162"/>
                  </a:moveTo>
                  <a:lnTo>
                    <a:pt x="3558286" y="2136775"/>
                  </a:lnTo>
                  <a:lnTo>
                    <a:pt x="3585083" y="1653032"/>
                  </a:lnTo>
                  <a:lnTo>
                    <a:pt x="3150870" y="1558163"/>
                  </a:lnTo>
                  <a:cubicBezTo>
                    <a:pt x="3130550" y="1421130"/>
                    <a:pt x="3089656" y="1290066"/>
                    <a:pt x="3031363" y="1168527"/>
                  </a:cubicBezTo>
                  <a:lnTo>
                    <a:pt x="3315970" y="841121"/>
                  </a:lnTo>
                  <a:lnTo>
                    <a:pt x="3005582" y="469138"/>
                  </a:lnTo>
                  <a:lnTo>
                    <a:pt x="2643251" y="684022"/>
                  </a:lnTo>
                  <a:cubicBezTo>
                    <a:pt x="2519934" y="586867"/>
                    <a:pt x="2379218" y="510032"/>
                    <a:pt x="2225548" y="459359"/>
                  </a:cubicBezTo>
                  <a:lnTo>
                    <a:pt x="2197227" y="44450"/>
                  </a:lnTo>
                  <a:lnTo>
                    <a:pt x="1714881" y="0"/>
                  </a:lnTo>
                  <a:lnTo>
                    <a:pt x="1611249" y="402844"/>
                  </a:lnTo>
                  <a:cubicBezTo>
                    <a:pt x="1449324" y="424815"/>
                    <a:pt x="1295400" y="475361"/>
                    <a:pt x="1155192" y="549656"/>
                  </a:cubicBezTo>
                  <a:lnTo>
                    <a:pt x="837057" y="273177"/>
                  </a:lnTo>
                  <a:lnTo>
                    <a:pt x="465074" y="583565"/>
                  </a:lnTo>
                  <a:lnTo>
                    <a:pt x="686435" y="956818"/>
                  </a:lnTo>
                  <a:cubicBezTo>
                    <a:pt x="589280" y="1090803"/>
                    <a:pt x="515493" y="1243457"/>
                    <a:pt x="471678" y="1409573"/>
                  </a:cubicBezTo>
                  <a:lnTo>
                    <a:pt x="26797" y="1456309"/>
                  </a:lnTo>
                  <a:lnTo>
                    <a:pt x="0" y="1940052"/>
                  </a:lnTo>
                  <a:lnTo>
                    <a:pt x="454533" y="2039366"/>
                  </a:lnTo>
                  <a:cubicBezTo>
                    <a:pt x="480441" y="2163953"/>
                    <a:pt x="523367" y="2282825"/>
                    <a:pt x="581025" y="2393188"/>
                  </a:cubicBezTo>
                  <a:lnTo>
                    <a:pt x="269240" y="2752090"/>
                  </a:lnTo>
                  <a:lnTo>
                    <a:pt x="579628" y="3124073"/>
                  </a:lnTo>
                  <a:lnTo>
                    <a:pt x="999617" y="2874899"/>
                  </a:lnTo>
                  <a:cubicBezTo>
                    <a:pt x="1106932" y="2951734"/>
                    <a:pt x="1226058" y="3013583"/>
                    <a:pt x="1354455" y="3057144"/>
                  </a:cubicBezTo>
                  <a:lnTo>
                    <a:pt x="1387983" y="3548634"/>
                  </a:lnTo>
                  <a:lnTo>
                    <a:pt x="1870329" y="3592957"/>
                  </a:lnTo>
                  <a:lnTo>
                    <a:pt x="1993011" y="3115945"/>
                  </a:lnTo>
                  <a:cubicBezTo>
                    <a:pt x="2128774" y="3096387"/>
                    <a:pt x="2258695" y="3056509"/>
                    <a:pt x="2379472" y="2999613"/>
                  </a:cubicBezTo>
                  <a:lnTo>
                    <a:pt x="2747899" y="3319907"/>
                  </a:lnTo>
                  <a:lnTo>
                    <a:pt x="3119882" y="3009519"/>
                  </a:lnTo>
                  <a:lnTo>
                    <a:pt x="2877439" y="2600833"/>
                  </a:lnTo>
                  <a:cubicBezTo>
                    <a:pt x="2973197" y="2477897"/>
                    <a:pt x="3048508" y="2337816"/>
                    <a:pt x="3098165" y="2185162"/>
                  </a:cubicBezTo>
                  <a:moveTo>
                    <a:pt x="1687576" y="2935986"/>
                  </a:moveTo>
                  <a:cubicBezTo>
                    <a:pt x="1058291" y="2877947"/>
                    <a:pt x="595122" y="2320925"/>
                    <a:pt x="653161" y="1691640"/>
                  </a:cubicBezTo>
                  <a:cubicBezTo>
                    <a:pt x="711200" y="1062355"/>
                    <a:pt x="1268222" y="599186"/>
                    <a:pt x="1897507" y="657225"/>
                  </a:cubicBezTo>
                  <a:cubicBezTo>
                    <a:pt x="2526792" y="715264"/>
                    <a:pt x="2989834" y="1272286"/>
                    <a:pt x="2931922" y="1901571"/>
                  </a:cubicBezTo>
                  <a:cubicBezTo>
                    <a:pt x="2874010" y="2530856"/>
                    <a:pt x="2316861" y="2993898"/>
                    <a:pt x="1687576" y="2935986"/>
                  </a:cubicBezTo>
                </a:path>
              </a:pathLst>
            </a:custGeom>
            <a:solidFill>
              <a:srgbClr val="B2DCD5"/>
            </a:solidFill>
          </p:spPr>
        </p:sp>
        <p:sp>
          <p:nvSpPr>
            <p:cNvPr id="6" name="Freeform 6"/>
            <p:cNvSpPr/>
            <p:nvPr/>
          </p:nvSpPr>
          <p:spPr>
            <a:xfrm>
              <a:off x="63373" y="63500"/>
              <a:ext cx="3617341" cy="3625723"/>
            </a:xfrm>
            <a:custGeom>
              <a:avLst/>
              <a:gdLst/>
              <a:ahLst/>
              <a:cxnLst/>
              <a:rect l="l" t="t" r="r" b="b"/>
              <a:pathLst>
                <a:path w="3617341" h="3625723">
                  <a:moveTo>
                    <a:pt x="3112897" y="2185797"/>
                  </a:moveTo>
                  <a:lnTo>
                    <a:pt x="3572764" y="2137410"/>
                  </a:lnTo>
                  <a:lnTo>
                    <a:pt x="3574415" y="2153031"/>
                  </a:lnTo>
                  <a:lnTo>
                    <a:pt x="3558667" y="2152142"/>
                  </a:lnTo>
                  <a:lnTo>
                    <a:pt x="3585464" y="1668399"/>
                  </a:lnTo>
                  <a:lnTo>
                    <a:pt x="3601212" y="1669288"/>
                  </a:lnTo>
                  <a:lnTo>
                    <a:pt x="3597910" y="1684655"/>
                  </a:lnTo>
                  <a:lnTo>
                    <a:pt x="3163697" y="1589786"/>
                  </a:lnTo>
                  <a:cubicBezTo>
                    <a:pt x="3157347" y="1588389"/>
                    <a:pt x="3152394" y="1583182"/>
                    <a:pt x="3151505" y="1576705"/>
                  </a:cubicBezTo>
                  <a:cubicBezTo>
                    <a:pt x="3131439" y="1441323"/>
                    <a:pt x="3091180" y="1311783"/>
                    <a:pt x="3033395" y="1191514"/>
                  </a:cubicBezTo>
                  <a:cubicBezTo>
                    <a:pt x="3030727" y="1185799"/>
                    <a:pt x="3031617" y="1179068"/>
                    <a:pt x="3035680" y="1174369"/>
                  </a:cubicBezTo>
                  <a:lnTo>
                    <a:pt x="3320288" y="847090"/>
                  </a:lnTo>
                  <a:lnTo>
                    <a:pt x="3332226" y="857377"/>
                  </a:lnTo>
                  <a:lnTo>
                    <a:pt x="3320161" y="867537"/>
                  </a:lnTo>
                  <a:lnTo>
                    <a:pt x="3009773" y="495554"/>
                  </a:lnTo>
                  <a:lnTo>
                    <a:pt x="3021838" y="485394"/>
                  </a:lnTo>
                  <a:lnTo>
                    <a:pt x="3029839" y="498983"/>
                  </a:lnTo>
                  <a:lnTo>
                    <a:pt x="2667508" y="713994"/>
                  </a:lnTo>
                  <a:cubicBezTo>
                    <a:pt x="2661920" y="717296"/>
                    <a:pt x="2654808" y="716788"/>
                    <a:pt x="2649728" y="712851"/>
                  </a:cubicBezTo>
                  <a:cubicBezTo>
                    <a:pt x="2527935" y="616712"/>
                    <a:pt x="2388743" y="540893"/>
                    <a:pt x="2236851" y="490855"/>
                  </a:cubicBezTo>
                  <a:cubicBezTo>
                    <a:pt x="2230755" y="488823"/>
                    <a:pt x="2226437" y="483362"/>
                    <a:pt x="2226056" y="477012"/>
                  </a:cubicBezTo>
                  <a:lnTo>
                    <a:pt x="2197735" y="61976"/>
                  </a:lnTo>
                  <a:lnTo>
                    <a:pt x="2213483" y="60960"/>
                  </a:lnTo>
                  <a:lnTo>
                    <a:pt x="2212086" y="76708"/>
                  </a:lnTo>
                  <a:lnTo>
                    <a:pt x="1729740" y="32258"/>
                  </a:lnTo>
                  <a:lnTo>
                    <a:pt x="1731137" y="16510"/>
                  </a:lnTo>
                  <a:lnTo>
                    <a:pt x="1746377" y="20447"/>
                  </a:lnTo>
                  <a:lnTo>
                    <a:pt x="1642745" y="423291"/>
                  </a:lnTo>
                  <a:cubicBezTo>
                    <a:pt x="1641094" y="429514"/>
                    <a:pt x="1635887" y="434086"/>
                    <a:pt x="1629537" y="434975"/>
                  </a:cubicBezTo>
                  <a:cubicBezTo>
                    <a:pt x="1469517" y="456692"/>
                    <a:pt x="1317244" y="506603"/>
                    <a:pt x="1178814" y="580136"/>
                  </a:cubicBezTo>
                  <a:cubicBezTo>
                    <a:pt x="1173099" y="583184"/>
                    <a:pt x="1165987" y="582422"/>
                    <a:pt x="1161034" y="578104"/>
                  </a:cubicBezTo>
                  <a:lnTo>
                    <a:pt x="842899" y="301498"/>
                  </a:lnTo>
                  <a:lnTo>
                    <a:pt x="853186" y="289560"/>
                  </a:lnTo>
                  <a:lnTo>
                    <a:pt x="863346" y="301625"/>
                  </a:lnTo>
                  <a:lnTo>
                    <a:pt x="491363" y="612013"/>
                  </a:lnTo>
                  <a:lnTo>
                    <a:pt x="481203" y="599948"/>
                  </a:lnTo>
                  <a:lnTo>
                    <a:pt x="494792" y="591947"/>
                  </a:lnTo>
                  <a:lnTo>
                    <a:pt x="716280" y="965073"/>
                  </a:lnTo>
                  <a:cubicBezTo>
                    <a:pt x="719455" y="970534"/>
                    <a:pt x="719201" y="977265"/>
                    <a:pt x="715518" y="982345"/>
                  </a:cubicBezTo>
                  <a:cubicBezTo>
                    <a:pt x="619506" y="1114679"/>
                    <a:pt x="546608" y="1265682"/>
                    <a:pt x="503301" y="1429893"/>
                  </a:cubicBezTo>
                  <a:cubicBezTo>
                    <a:pt x="501650" y="1436243"/>
                    <a:pt x="496189" y="1440815"/>
                    <a:pt x="489712" y="1441577"/>
                  </a:cubicBezTo>
                  <a:lnTo>
                    <a:pt x="44704" y="1488440"/>
                  </a:lnTo>
                  <a:lnTo>
                    <a:pt x="43053" y="1472819"/>
                  </a:lnTo>
                  <a:lnTo>
                    <a:pt x="58801" y="1473708"/>
                  </a:lnTo>
                  <a:lnTo>
                    <a:pt x="32004" y="1957451"/>
                  </a:lnTo>
                  <a:lnTo>
                    <a:pt x="16256" y="1956562"/>
                  </a:lnTo>
                  <a:lnTo>
                    <a:pt x="19558" y="1941195"/>
                  </a:lnTo>
                  <a:lnTo>
                    <a:pt x="474091" y="2040509"/>
                  </a:lnTo>
                  <a:cubicBezTo>
                    <a:pt x="480187" y="2041779"/>
                    <a:pt x="484886" y="2046605"/>
                    <a:pt x="486156" y="2052701"/>
                  </a:cubicBezTo>
                  <a:cubicBezTo>
                    <a:pt x="511810" y="2175764"/>
                    <a:pt x="554228" y="2293366"/>
                    <a:pt x="611124" y="2402459"/>
                  </a:cubicBezTo>
                  <a:cubicBezTo>
                    <a:pt x="614172" y="2408174"/>
                    <a:pt x="613283" y="2415159"/>
                    <a:pt x="609092" y="2420112"/>
                  </a:cubicBezTo>
                  <a:lnTo>
                    <a:pt x="297307" y="2778760"/>
                  </a:lnTo>
                  <a:lnTo>
                    <a:pt x="285369" y="2768473"/>
                  </a:lnTo>
                  <a:lnTo>
                    <a:pt x="297434" y="2758440"/>
                  </a:lnTo>
                  <a:lnTo>
                    <a:pt x="607822" y="3130550"/>
                  </a:lnTo>
                  <a:lnTo>
                    <a:pt x="595757" y="3140583"/>
                  </a:lnTo>
                  <a:lnTo>
                    <a:pt x="587756" y="3126994"/>
                  </a:lnTo>
                  <a:lnTo>
                    <a:pt x="1007745" y="2877820"/>
                  </a:lnTo>
                  <a:cubicBezTo>
                    <a:pt x="1013079" y="2874645"/>
                    <a:pt x="1019937" y="2874899"/>
                    <a:pt x="1025017" y="2878582"/>
                  </a:cubicBezTo>
                  <a:cubicBezTo>
                    <a:pt x="1131062" y="2954528"/>
                    <a:pt x="1248918" y="3015742"/>
                    <a:pt x="1375791" y="3058795"/>
                  </a:cubicBezTo>
                  <a:cubicBezTo>
                    <a:pt x="1381760" y="3060827"/>
                    <a:pt x="1386078" y="3066288"/>
                    <a:pt x="1386459" y="3072638"/>
                  </a:cubicBezTo>
                  <a:lnTo>
                    <a:pt x="1419987" y="3564128"/>
                  </a:lnTo>
                  <a:lnTo>
                    <a:pt x="1404239" y="3565144"/>
                  </a:lnTo>
                  <a:lnTo>
                    <a:pt x="1405636" y="3549396"/>
                  </a:lnTo>
                  <a:lnTo>
                    <a:pt x="1887982" y="3593846"/>
                  </a:lnTo>
                  <a:lnTo>
                    <a:pt x="1886585" y="3609594"/>
                  </a:lnTo>
                  <a:lnTo>
                    <a:pt x="1871345" y="3605657"/>
                  </a:lnTo>
                  <a:lnTo>
                    <a:pt x="1994027" y="3128391"/>
                  </a:lnTo>
                  <a:cubicBezTo>
                    <a:pt x="1995551" y="3122295"/>
                    <a:pt x="2000758" y="3117596"/>
                    <a:pt x="2006981" y="3116707"/>
                  </a:cubicBezTo>
                  <a:cubicBezTo>
                    <a:pt x="2141220" y="3097276"/>
                    <a:pt x="2269617" y="3058033"/>
                    <a:pt x="2388997" y="3001645"/>
                  </a:cubicBezTo>
                  <a:cubicBezTo>
                    <a:pt x="2394712" y="2998978"/>
                    <a:pt x="2401316" y="2999867"/>
                    <a:pt x="2406015" y="3004058"/>
                  </a:cubicBezTo>
                  <a:lnTo>
                    <a:pt x="2774569" y="3324352"/>
                  </a:lnTo>
                  <a:lnTo>
                    <a:pt x="2764282" y="3336290"/>
                  </a:lnTo>
                  <a:lnTo>
                    <a:pt x="2754122" y="3324225"/>
                  </a:lnTo>
                  <a:lnTo>
                    <a:pt x="3126105" y="3013837"/>
                  </a:lnTo>
                  <a:lnTo>
                    <a:pt x="3136265" y="3025902"/>
                  </a:lnTo>
                  <a:lnTo>
                    <a:pt x="3122676" y="3033903"/>
                  </a:lnTo>
                  <a:lnTo>
                    <a:pt x="2880233" y="2625217"/>
                  </a:lnTo>
                  <a:cubicBezTo>
                    <a:pt x="2876931" y="2619629"/>
                    <a:pt x="2877312" y="2612644"/>
                    <a:pt x="2881376" y="2607437"/>
                  </a:cubicBezTo>
                  <a:cubicBezTo>
                    <a:pt x="2975991" y="2485898"/>
                    <a:pt x="3050540" y="2347468"/>
                    <a:pt x="3099562" y="2196465"/>
                  </a:cubicBezTo>
                  <a:cubicBezTo>
                    <a:pt x="3101467" y="2190496"/>
                    <a:pt x="3106674" y="2186305"/>
                    <a:pt x="3112897" y="2185670"/>
                  </a:cubicBezTo>
                  <a:moveTo>
                    <a:pt x="3116199" y="2217039"/>
                  </a:moveTo>
                  <a:lnTo>
                    <a:pt x="3114548" y="2201418"/>
                  </a:lnTo>
                  <a:lnTo>
                    <a:pt x="3129534" y="2206244"/>
                  </a:lnTo>
                  <a:cubicBezTo>
                    <a:pt x="3079242" y="2360803"/>
                    <a:pt x="3003042" y="2502408"/>
                    <a:pt x="2906268" y="2626868"/>
                  </a:cubicBezTo>
                  <a:lnTo>
                    <a:pt x="2893822" y="2617216"/>
                  </a:lnTo>
                  <a:lnTo>
                    <a:pt x="2907411" y="2609215"/>
                  </a:lnTo>
                  <a:lnTo>
                    <a:pt x="3149727" y="3017901"/>
                  </a:lnTo>
                  <a:cubicBezTo>
                    <a:pt x="3153664" y="3024505"/>
                    <a:pt x="3152267" y="3033141"/>
                    <a:pt x="3146298" y="3038094"/>
                  </a:cubicBezTo>
                  <a:lnTo>
                    <a:pt x="2774315" y="3348482"/>
                  </a:lnTo>
                  <a:cubicBezTo>
                    <a:pt x="2768346" y="3353435"/>
                    <a:pt x="2759710" y="3353308"/>
                    <a:pt x="2753868" y="3348228"/>
                  </a:cubicBezTo>
                  <a:lnTo>
                    <a:pt x="2385314" y="3027934"/>
                  </a:lnTo>
                  <a:lnTo>
                    <a:pt x="2395601" y="3015996"/>
                  </a:lnTo>
                  <a:lnTo>
                    <a:pt x="2402332" y="3030220"/>
                  </a:lnTo>
                  <a:cubicBezTo>
                    <a:pt x="2280158" y="3087878"/>
                    <a:pt x="2148713" y="3128137"/>
                    <a:pt x="2011426" y="3147949"/>
                  </a:cubicBezTo>
                  <a:lnTo>
                    <a:pt x="2009140" y="3132328"/>
                  </a:lnTo>
                  <a:lnTo>
                    <a:pt x="2024380" y="3136265"/>
                  </a:lnTo>
                  <a:lnTo>
                    <a:pt x="1901698" y="3613277"/>
                  </a:lnTo>
                  <a:cubicBezTo>
                    <a:pt x="1899793" y="3620770"/>
                    <a:pt x="1892681" y="3625723"/>
                    <a:pt x="1884934" y="3625088"/>
                  </a:cubicBezTo>
                  <a:lnTo>
                    <a:pt x="1402588" y="3580638"/>
                  </a:lnTo>
                  <a:cubicBezTo>
                    <a:pt x="1394841" y="3579876"/>
                    <a:pt x="1388872" y="3573780"/>
                    <a:pt x="1388364" y="3566033"/>
                  </a:cubicBezTo>
                  <a:lnTo>
                    <a:pt x="1354836" y="3074543"/>
                  </a:lnTo>
                  <a:lnTo>
                    <a:pt x="1370584" y="3073527"/>
                  </a:lnTo>
                  <a:lnTo>
                    <a:pt x="1365504" y="3088513"/>
                  </a:lnTo>
                  <a:cubicBezTo>
                    <a:pt x="1235583" y="3044444"/>
                    <a:pt x="1115060" y="2981833"/>
                    <a:pt x="1006475" y="2904109"/>
                  </a:cubicBezTo>
                  <a:lnTo>
                    <a:pt x="1015619" y="2891282"/>
                  </a:lnTo>
                  <a:lnTo>
                    <a:pt x="1023620" y="2904871"/>
                  </a:lnTo>
                  <a:lnTo>
                    <a:pt x="603631" y="3154045"/>
                  </a:lnTo>
                  <a:cubicBezTo>
                    <a:pt x="597027" y="3157982"/>
                    <a:pt x="588391" y="3156585"/>
                    <a:pt x="583438" y="3150616"/>
                  </a:cubicBezTo>
                  <a:lnTo>
                    <a:pt x="273050" y="2778506"/>
                  </a:lnTo>
                  <a:cubicBezTo>
                    <a:pt x="268097" y="2772537"/>
                    <a:pt x="268224" y="2763901"/>
                    <a:pt x="273304" y="2758059"/>
                  </a:cubicBezTo>
                  <a:lnTo>
                    <a:pt x="585216" y="2399284"/>
                  </a:lnTo>
                  <a:lnTo>
                    <a:pt x="597154" y="2409571"/>
                  </a:lnTo>
                  <a:lnTo>
                    <a:pt x="583184" y="2416810"/>
                  </a:lnTo>
                  <a:cubicBezTo>
                    <a:pt x="524891" y="2305177"/>
                    <a:pt x="481457" y="2184781"/>
                    <a:pt x="455295" y="2058797"/>
                  </a:cubicBezTo>
                  <a:lnTo>
                    <a:pt x="470662" y="2055622"/>
                  </a:lnTo>
                  <a:lnTo>
                    <a:pt x="467360" y="2070989"/>
                  </a:lnTo>
                  <a:lnTo>
                    <a:pt x="12827" y="1971675"/>
                  </a:lnTo>
                  <a:cubicBezTo>
                    <a:pt x="5207" y="1970024"/>
                    <a:pt x="0" y="1963166"/>
                    <a:pt x="508" y="1955419"/>
                  </a:cubicBezTo>
                  <a:lnTo>
                    <a:pt x="27305" y="1471676"/>
                  </a:lnTo>
                  <a:cubicBezTo>
                    <a:pt x="27686" y="1463929"/>
                    <a:pt x="33655" y="1457706"/>
                    <a:pt x="41402" y="1456817"/>
                  </a:cubicBezTo>
                  <a:lnTo>
                    <a:pt x="486283" y="1410081"/>
                  </a:lnTo>
                  <a:lnTo>
                    <a:pt x="487934" y="1425702"/>
                  </a:lnTo>
                  <a:lnTo>
                    <a:pt x="472694" y="1421638"/>
                  </a:lnTo>
                  <a:cubicBezTo>
                    <a:pt x="517017" y="1253617"/>
                    <a:pt x="591693" y="1099058"/>
                    <a:pt x="689864" y="963676"/>
                  </a:cubicBezTo>
                  <a:lnTo>
                    <a:pt x="702564" y="972947"/>
                  </a:lnTo>
                  <a:lnTo>
                    <a:pt x="688975" y="980948"/>
                  </a:lnTo>
                  <a:lnTo>
                    <a:pt x="467741" y="607949"/>
                  </a:lnTo>
                  <a:cubicBezTo>
                    <a:pt x="463804" y="601345"/>
                    <a:pt x="465201" y="592709"/>
                    <a:pt x="471170" y="587756"/>
                  </a:cubicBezTo>
                  <a:lnTo>
                    <a:pt x="843153" y="277495"/>
                  </a:lnTo>
                  <a:cubicBezTo>
                    <a:pt x="849122" y="272542"/>
                    <a:pt x="857758" y="272669"/>
                    <a:pt x="863600" y="277749"/>
                  </a:cubicBezTo>
                  <a:lnTo>
                    <a:pt x="1181735" y="554101"/>
                  </a:lnTo>
                  <a:lnTo>
                    <a:pt x="1171448" y="566039"/>
                  </a:lnTo>
                  <a:lnTo>
                    <a:pt x="1164082" y="552069"/>
                  </a:lnTo>
                  <a:cubicBezTo>
                    <a:pt x="1305814" y="476885"/>
                    <a:pt x="1461516" y="425704"/>
                    <a:pt x="1625346" y="403606"/>
                  </a:cubicBezTo>
                  <a:lnTo>
                    <a:pt x="1627505" y="419227"/>
                  </a:lnTo>
                  <a:lnTo>
                    <a:pt x="1612265" y="415290"/>
                  </a:lnTo>
                  <a:lnTo>
                    <a:pt x="1715897" y="12446"/>
                  </a:lnTo>
                  <a:cubicBezTo>
                    <a:pt x="1717802" y="4953"/>
                    <a:pt x="1724914" y="0"/>
                    <a:pt x="1732661" y="635"/>
                  </a:cubicBezTo>
                  <a:lnTo>
                    <a:pt x="2215007" y="45085"/>
                  </a:lnTo>
                  <a:cubicBezTo>
                    <a:pt x="2222754" y="45847"/>
                    <a:pt x="2228723" y="51943"/>
                    <a:pt x="2229231" y="59690"/>
                  </a:cubicBezTo>
                  <a:lnTo>
                    <a:pt x="2257552" y="474599"/>
                  </a:lnTo>
                  <a:lnTo>
                    <a:pt x="2241804" y="475615"/>
                  </a:lnTo>
                  <a:lnTo>
                    <a:pt x="2246757" y="460629"/>
                  </a:lnTo>
                  <a:cubicBezTo>
                    <a:pt x="2402205" y="511810"/>
                    <a:pt x="2544572" y="589534"/>
                    <a:pt x="2669286" y="687832"/>
                  </a:cubicBezTo>
                  <a:lnTo>
                    <a:pt x="2659507" y="700151"/>
                  </a:lnTo>
                  <a:lnTo>
                    <a:pt x="2651506" y="686562"/>
                  </a:lnTo>
                  <a:lnTo>
                    <a:pt x="3013837" y="471551"/>
                  </a:lnTo>
                  <a:cubicBezTo>
                    <a:pt x="3020441" y="467614"/>
                    <a:pt x="3029077" y="469011"/>
                    <a:pt x="3034030" y="474980"/>
                  </a:cubicBezTo>
                  <a:lnTo>
                    <a:pt x="3344418" y="846963"/>
                  </a:lnTo>
                  <a:cubicBezTo>
                    <a:pt x="3349371" y="852932"/>
                    <a:pt x="3349244" y="861568"/>
                    <a:pt x="3344164" y="867410"/>
                  </a:cubicBezTo>
                  <a:lnTo>
                    <a:pt x="3059430" y="1195197"/>
                  </a:lnTo>
                  <a:lnTo>
                    <a:pt x="3047492" y="1184910"/>
                  </a:lnTo>
                  <a:lnTo>
                    <a:pt x="3061716" y="1178052"/>
                  </a:lnTo>
                  <a:cubicBezTo>
                    <a:pt x="3120771" y="1300988"/>
                    <a:pt x="3162046" y="1433703"/>
                    <a:pt x="3182620" y="1572260"/>
                  </a:cubicBezTo>
                  <a:lnTo>
                    <a:pt x="3166999" y="1574546"/>
                  </a:lnTo>
                  <a:lnTo>
                    <a:pt x="3170301" y="1559179"/>
                  </a:lnTo>
                  <a:lnTo>
                    <a:pt x="3604514" y="1654048"/>
                  </a:lnTo>
                  <a:cubicBezTo>
                    <a:pt x="3612134" y="1655699"/>
                    <a:pt x="3617341" y="1662557"/>
                    <a:pt x="3616833" y="1670304"/>
                  </a:cubicBezTo>
                  <a:lnTo>
                    <a:pt x="3590036" y="2154047"/>
                  </a:lnTo>
                  <a:cubicBezTo>
                    <a:pt x="3589655" y="2161794"/>
                    <a:pt x="3583686" y="2168017"/>
                    <a:pt x="3575939" y="2168906"/>
                  </a:cubicBezTo>
                  <a:lnTo>
                    <a:pt x="3116072" y="2217293"/>
                  </a:lnTo>
                  <a:close/>
                  <a:moveTo>
                    <a:pt x="1702308" y="2967990"/>
                  </a:moveTo>
                  <a:cubicBezTo>
                    <a:pt x="1064387" y="2909189"/>
                    <a:pt x="594868" y="2344420"/>
                    <a:pt x="653669" y="1706499"/>
                  </a:cubicBezTo>
                  <a:lnTo>
                    <a:pt x="653669" y="1706499"/>
                  </a:lnTo>
                  <a:cubicBezTo>
                    <a:pt x="712470" y="1068578"/>
                    <a:pt x="1277239" y="599059"/>
                    <a:pt x="1915160" y="657860"/>
                  </a:cubicBezTo>
                  <a:lnTo>
                    <a:pt x="1913763" y="673608"/>
                  </a:lnTo>
                  <a:lnTo>
                    <a:pt x="1915160" y="657860"/>
                  </a:lnTo>
                  <a:cubicBezTo>
                    <a:pt x="2553081" y="716661"/>
                    <a:pt x="3022473" y="1281430"/>
                    <a:pt x="2963799" y="1919351"/>
                  </a:cubicBezTo>
                  <a:lnTo>
                    <a:pt x="2963799" y="1919351"/>
                  </a:lnTo>
                  <a:cubicBezTo>
                    <a:pt x="2904998" y="2557272"/>
                    <a:pt x="2340229" y="3026791"/>
                    <a:pt x="1702308" y="2967990"/>
                  </a:cubicBezTo>
                  <a:lnTo>
                    <a:pt x="1703705" y="2952242"/>
                  </a:lnTo>
                  <a:lnTo>
                    <a:pt x="1702308" y="2967990"/>
                  </a:lnTo>
                  <a:moveTo>
                    <a:pt x="1705229" y="2936621"/>
                  </a:moveTo>
                  <a:lnTo>
                    <a:pt x="1705229" y="2936621"/>
                  </a:lnTo>
                  <a:cubicBezTo>
                    <a:pt x="2325751" y="2993771"/>
                    <a:pt x="2875153" y="2537079"/>
                    <a:pt x="2932430" y="1916557"/>
                  </a:cubicBezTo>
                  <a:lnTo>
                    <a:pt x="2948178" y="1917954"/>
                  </a:lnTo>
                  <a:lnTo>
                    <a:pt x="2932430" y="1916557"/>
                  </a:lnTo>
                  <a:cubicBezTo>
                    <a:pt x="2989580" y="1295908"/>
                    <a:pt x="2532888" y="746506"/>
                    <a:pt x="1912239" y="689356"/>
                  </a:cubicBezTo>
                  <a:lnTo>
                    <a:pt x="1912239" y="689356"/>
                  </a:lnTo>
                  <a:cubicBezTo>
                    <a:pt x="1291717" y="632206"/>
                    <a:pt x="742188" y="1088898"/>
                    <a:pt x="685038" y="1709547"/>
                  </a:cubicBezTo>
                  <a:lnTo>
                    <a:pt x="669290" y="1708150"/>
                  </a:lnTo>
                  <a:lnTo>
                    <a:pt x="685038" y="1709547"/>
                  </a:lnTo>
                  <a:cubicBezTo>
                    <a:pt x="627888" y="2330069"/>
                    <a:pt x="1084580" y="2879598"/>
                    <a:pt x="1705229" y="2936748"/>
                  </a:cubicBezTo>
                  <a:close/>
                </a:path>
              </a:pathLst>
            </a:custGeom>
            <a:solidFill>
              <a:srgbClr val="B2DCD5"/>
            </a:solidFill>
          </p:spPr>
        </p:sp>
      </p:grpSp>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360866" y="2987834"/>
            <a:ext cx="1183262" cy="1180304"/>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591879" y="3621493"/>
            <a:ext cx="1100167" cy="1093291"/>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984197" y="6273479"/>
            <a:ext cx="1212122" cy="1180304"/>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352750" y="7577248"/>
            <a:ext cx="1125715" cy="1180304"/>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6994916" y="6682940"/>
            <a:ext cx="1137518" cy="1180304"/>
          </a:xfrm>
          <a:prstGeom prst="rect">
            <a:avLst/>
          </a:prstGeom>
        </p:spPr>
      </p:pic>
      <p:pic>
        <p:nvPicPr>
          <p:cNvPr id="12" name="Picture 1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6215858" y="4678827"/>
            <a:ext cx="1092524" cy="1102168"/>
          </a:xfrm>
          <a:prstGeom prst="rect">
            <a:avLst/>
          </a:prstGeom>
        </p:spPr>
      </p:pic>
      <p:sp>
        <p:nvSpPr>
          <p:cNvPr id="13" name="TextBox 13"/>
          <p:cNvSpPr txBox="1"/>
          <p:nvPr/>
        </p:nvSpPr>
        <p:spPr>
          <a:xfrm>
            <a:off x="8749732" y="5514718"/>
            <a:ext cx="1206035" cy="475403"/>
          </a:xfrm>
          <a:prstGeom prst="rect">
            <a:avLst/>
          </a:prstGeom>
        </p:spPr>
        <p:txBody>
          <a:bodyPr lIns="0" tIns="0" rIns="0" bIns="0" rtlCol="0" anchor="t">
            <a:spAutoFit/>
          </a:bodyPr>
          <a:lstStyle/>
          <a:p>
            <a:pPr algn="ctr">
              <a:lnSpc>
                <a:spcPts val="3862"/>
              </a:lnSpc>
            </a:pPr>
            <a:r>
              <a:rPr lang="en-US" sz="2758" spc="-22">
                <a:solidFill>
                  <a:srgbClr val="004AAD"/>
                </a:solidFill>
                <a:latin typeface="Hussar Bold"/>
              </a:rPr>
              <a:t>P.C.M.</a:t>
            </a:r>
          </a:p>
        </p:txBody>
      </p:sp>
      <p:sp>
        <p:nvSpPr>
          <p:cNvPr id="14" name="TextBox 14"/>
          <p:cNvSpPr txBox="1"/>
          <p:nvPr/>
        </p:nvSpPr>
        <p:spPr>
          <a:xfrm>
            <a:off x="12264075" y="2998311"/>
            <a:ext cx="3187969" cy="436017"/>
          </a:xfrm>
          <a:prstGeom prst="rect">
            <a:avLst/>
          </a:prstGeom>
        </p:spPr>
        <p:txBody>
          <a:bodyPr lIns="0" tIns="0" rIns="0" bIns="0" rtlCol="0" anchor="t">
            <a:spAutoFit/>
          </a:bodyPr>
          <a:lstStyle/>
          <a:p>
            <a:pPr algn="ctr">
              <a:lnSpc>
                <a:spcPts val="3359"/>
              </a:lnSpc>
              <a:spcBef>
                <a:spcPct val="0"/>
              </a:spcBef>
            </a:pPr>
            <a:r>
              <a:rPr lang="en-US" sz="2400" u="none" dirty="0">
                <a:solidFill>
                  <a:srgbClr val="F57C26"/>
                </a:solidFill>
                <a:latin typeface="League Spartan Bold"/>
              </a:rPr>
              <a:t>2. IDENTIFIZIERUNG</a:t>
            </a:r>
          </a:p>
        </p:txBody>
      </p:sp>
      <p:sp>
        <p:nvSpPr>
          <p:cNvPr id="15" name="TextBox 15"/>
          <p:cNvSpPr txBox="1"/>
          <p:nvPr/>
        </p:nvSpPr>
        <p:spPr>
          <a:xfrm>
            <a:off x="12196319" y="3608056"/>
            <a:ext cx="3514167" cy="1538883"/>
          </a:xfrm>
          <a:prstGeom prst="rect">
            <a:avLst/>
          </a:prstGeom>
        </p:spPr>
        <p:txBody>
          <a:bodyPr lIns="0" tIns="0" rIns="0" bIns="0" rtlCol="0" anchor="t">
            <a:spAutoFit/>
          </a:bodyPr>
          <a:lstStyle/>
          <a:p>
            <a:pPr marL="388625" lvl="1" indent="-194312">
              <a:lnSpc>
                <a:spcPts val="1980"/>
              </a:lnSpc>
              <a:buFont typeface="Arial"/>
              <a:buChar char="•"/>
            </a:pPr>
            <a:r>
              <a:rPr lang="de-DE" spc="18" dirty="0">
                <a:solidFill>
                  <a:srgbClr val="F57C26"/>
                </a:solidFill>
                <a:latin typeface="Agrandir"/>
              </a:rPr>
              <a:t>Welcher Bedarf soll gedeckt werden?</a:t>
            </a:r>
          </a:p>
          <a:p>
            <a:pPr marL="388625" lvl="1" indent="-194312">
              <a:lnSpc>
                <a:spcPts val="1980"/>
              </a:lnSpc>
              <a:buFont typeface="Arial"/>
              <a:buChar char="•"/>
            </a:pPr>
            <a:r>
              <a:rPr lang="de-DE" spc="18" dirty="0">
                <a:solidFill>
                  <a:srgbClr val="F57C26"/>
                </a:solidFill>
                <a:latin typeface="Agrandir"/>
              </a:rPr>
              <a:t>Welches Ziel und welche Strategie?</a:t>
            </a:r>
          </a:p>
          <a:p>
            <a:pPr marL="388625" lvl="1" indent="-194312">
              <a:lnSpc>
                <a:spcPts val="1980"/>
              </a:lnSpc>
              <a:buFont typeface="Arial"/>
              <a:buChar char="•"/>
            </a:pPr>
            <a:r>
              <a:rPr lang="de-DE" spc="18" dirty="0">
                <a:solidFill>
                  <a:srgbClr val="F57C26"/>
                </a:solidFill>
                <a:latin typeface="Agrandir"/>
              </a:rPr>
              <a:t>Wer werden die Akteure sein?</a:t>
            </a:r>
            <a:endParaRPr lang="en-US" sz="1800" spc="18" dirty="0">
              <a:solidFill>
                <a:srgbClr val="F57C26"/>
              </a:solidFill>
              <a:latin typeface="Agrandir"/>
            </a:endParaRPr>
          </a:p>
        </p:txBody>
      </p:sp>
      <p:sp>
        <p:nvSpPr>
          <p:cNvPr id="16" name="TextBox 16"/>
          <p:cNvSpPr txBox="1"/>
          <p:nvPr/>
        </p:nvSpPr>
        <p:spPr>
          <a:xfrm>
            <a:off x="12264075" y="5633645"/>
            <a:ext cx="2888370" cy="436017"/>
          </a:xfrm>
          <a:prstGeom prst="rect">
            <a:avLst/>
          </a:prstGeom>
        </p:spPr>
        <p:txBody>
          <a:bodyPr lIns="0" tIns="0" rIns="0" bIns="0" rtlCol="0" anchor="t">
            <a:spAutoFit/>
          </a:bodyPr>
          <a:lstStyle/>
          <a:p>
            <a:pPr marL="0" lvl="0" indent="0" algn="ctr">
              <a:lnSpc>
                <a:spcPts val="3359"/>
              </a:lnSpc>
              <a:spcBef>
                <a:spcPct val="0"/>
              </a:spcBef>
            </a:pPr>
            <a:r>
              <a:rPr lang="en-US" sz="2400" u="none" dirty="0">
                <a:solidFill>
                  <a:srgbClr val="32ACE1"/>
                </a:solidFill>
                <a:latin typeface="League Spartan Bold"/>
              </a:rPr>
              <a:t>3. FORMULIERUNG</a:t>
            </a:r>
          </a:p>
        </p:txBody>
      </p:sp>
      <p:sp>
        <p:nvSpPr>
          <p:cNvPr id="17" name="TextBox 17"/>
          <p:cNvSpPr txBox="1"/>
          <p:nvPr/>
        </p:nvSpPr>
        <p:spPr>
          <a:xfrm>
            <a:off x="12196319" y="6167462"/>
            <a:ext cx="4403887" cy="769441"/>
          </a:xfrm>
          <a:prstGeom prst="rect">
            <a:avLst/>
          </a:prstGeom>
        </p:spPr>
        <p:txBody>
          <a:bodyPr lIns="0" tIns="0" rIns="0" bIns="0" rtlCol="0" anchor="t">
            <a:spAutoFit/>
          </a:bodyPr>
          <a:lstStyle/>
          <a:p>
            <a:pPr marL="388620" lvl="1" indent="-194310">
              <a:lnSpc>
                <a:spcPts val="1980"/>
              </a:lnSpc>
              <a:buFont typeface="Arial"/>
              <a:buChar char="•"/>
            </a:pPr>
            <a:r>
              <a:rPr lang="de-DE" spc="18" dirty="0">
                <a:solidFill>
                  <a:srgbClr val="32ACE1"/>
                </a:solidFill>
                <a:latin typeface="Agrandir"/>
              </a:rPr>
              <a:t>Wie ist das Projekt geplant?</a:t>
            </a:r>
          </a:p>
          <a:p>
            <a:pPr marL="388620" lvl="1" indent="-194310">
              <a:lnSpc>
                <a:spcPts val="1980"/>
              </a:lnSpc>
              <a:buFont typeface="Arial"/>
              <a:buChar char="•"/>
            </a:pPr>
            <a:r>
              <a:rPr lang="de-DE" spc="18" dirty="0">
                <a:solidFill>
                  <a:srgbClr val="32ACE1"/>
                </a:solidFill>
                <a:latin typeface="Agrandir"/>
              </a:rPr>
              <a:t>Was wird für den Antrag benötigt?</a:t>
            </a:r>
          </a:p>
          <a:p>
            <a:pPr marL="388620" lvl="1" indent="-194310">
              <a:lnSpc>
                <a:spcPts val="1980"/>
              </a:lnSpc>
              <a:buFont typeface="Arial"/>
              <a:buChar char="•"/>
            </a:pPr>
            <a:r>
              <a:rPr lang="de-DE" spc="18" dirty="0">
                <a:solidFill>
                  <a:srgbClr val="32ACE1"/>
                </a:solidFill>
                <a:latin typeface="Agrandir"/>
              </a:rPr>
              <a:t>Sind alle Informationen verfügbar?</a:t>
            </a:r>
            <a:endParaRPr lang="en-US" sz="1800" spc="18" dirty="0">
              <a:solidFill>
                <a:srgbClr val="32ACE1"/>
              </a:solidFill>
              <a:latin typeface="Agrandir"/>
            </a:endParaRPr>
          </a:p>
        </p:txBody>
      </p:sp>
      <p:sp>
        <p:nvSpPr>
          <p:cNvPr id="18" name="TextBox 18"/>
          <p:cNvSpPr txBox="1"/>
          <p:nvPr/>
        </p:nvSpPr>
        <p:spPr>
          <a:xfrm>
            <a:off x="7563674" y="1414260"/>
            <a:ext cx="5695125" cy="436017"/>
          </a:xfrm>
          <a:prstGeom prst="rect">
            <a:avLst/>
          </a:prstGeom>
        </p:spPr>
        <p:txBody>
          <a:bodyPr wrap="square" lIns="0" tIns="0" rIns="0" bIns="0" rtlCol="0" anchor="t">
            <a:spAutoFit/>
          </a:bodyPr>
          <a:lstStyle/>
          <a:p>
            <a:pPr marL="259080" lvl="1" algn="ctr">
              <a:lnSpc>
                <a:spcPts val="3359"/>
              </a:lnSpc>
              <a:spcBef>
                <a:spcPct val="0"/>
              </a:spcBef>
            </a:pPr>
            <a:r>
              <a:rPr lang="en-US" sz="2400" dirty="0">
                <a:solidFill>
                  <a:srgbClr val="408D71"/>
                </a:solidFill>
                <a:latin typeface="League Spartan Bold"/>
              </a:rPr>
              <a:t>1. INDIKATIVE PLANUNG</a:t>
            </a:r>
          </a:p>
        </p:txBody>
      </p:sp>
      <p:sp>
        <p:nvSpPr>
          <p:cNvPr id="19" name="TextBox 19"/>
          <p:cNvSpPr txBox="1"/>
          <p:nvPr/>
        </p:nvSpPr>
        <p:spPr>
          <a:xfrm>
            <a:off x="7650580" y="1974374"/>
            <a:ext cx="4572864" cy="794385"/>
          </a:xfrm>
          <a:prstGeom prst="rect">
            <a:avLst/>
          </a:prstGeom>
        </p:spPr>
        <p:txBody>
          <a:bodyPr lIns="0" tIns="0" rIns="0" bIns="0" rtlCol="0" anchor="t">
            <a:spAutoFit/>
          </a:bodyPr>
          <a:lstStyle/>
          <a:p>
            <a:pPr marL="388625" lvl="1" indent="-194312">
              <a:lnSpc>
                <a:spcPts val="1980"/>
              </a:lnSpc>
              <a:buFont typeface="Arial"/>
              <a:buChar char="•"/>
            </a:pPr>
            <a:r>
              <a:rPr lang="de-DE" spc="18" dirty="0">
                <a:solidFill>
                  <a:srgbClr val="408D71"/>
                </a:solidFill>
                <a:latin typeface="Agrandir"/>
              </a:rPr>
              <a:t>Wer sind wir?</a:t>
            </a:r>
          </a:p>
          <a:p>
            <a:pPr marL="388625" lvl="1" indent="-194312">
              <a:lnSpc>
                <a:spcPts val="1980"/>
              </a:lnSpc>
              <a:buFont typeface="Arial"/>
              <a:buChar char="•"/>
            </a:pPr>
            <a:r>
              <a:rPr lang="de-DE" spc="18" dirty="0">
                <a:solidFill>
                  <a:srgbClr val="408D71"/>
                </a:solidFill>
                <a:latin typeface="Agrandir"/>
              </a:rPr>
              <a:t>Welche Interessen teilen wir?</a:t>
            </a:r>
          </a:p>
          <a:p>
            <a:pPr marL="388625" lvl="1" indent="-194312">
              <a:lnSpc>
                <a:spcPts val="1980"/>
              </a:lnSpc>
              <a:buFont typeface="Arial"/>
              <a:buChar char="•"/>
            </a:pPr>
            <a:r>
              <a:rPr lang="de-DE" spc="18" dirty="0">
                <a:solidFill>
                  <a:srgbClr val="408D71"/>
                </a:solidFill>
                <a:latin typeface="Agrandir"/>
              </a:rPr>
              <a:t>Wer sollte beteiligt sein?</a:t>
            </a:r>
            <a:endParaRPr lang="en-US" sz="1800" spc="18" dirty="0">
              <a:solidFill>
                <a:srgbClr val="408D71"/>
              </a:solidFill>
              <a:latin typeface="Agrandir"/>
            </a:endParaRPr>
          </a:p>
        </p:txBody>
      </p:sp>
      <p:sp>
        <p:nvSpPr>
          <p:cNvPr id="20" name="TextBox 20"/>
          <p:cNvSpPr txBox="1"/>
          <p:nvPr/>
        </p:nvSpPr>
        <p:spPr>
          <a:xfrm>
            <a:off x="10773175" y="8028422"/>
            <a:ext cx="2888370" cy="436017"/>
          </a:xfrm>
          <a:prstGeom prst="rect">
            <a:avLst/>
          </a:prstGeom>
        </p:spPr>
        <p:txBody>
          <a:bodyPr lIns="0" tIns="0" rIns="0" bIns="0" rtlCol="0" anchor="t">
            <a:spAutoFit/>
          </a:bodyPr>
          <a:lstStyle/>
          <a:p>
            <a:pPr marL="0" lvl="0" indent="0" algn="ctr">
              <a:lnSpc>
                <a:spcPts val="3359"/>
              </a:lnSpc>
              <a:spcBef>
                <a:spcPct val="0"/>
              </a:spcBef>
            </a:pPr>
            <a:r>
              <a:rPr lang="en-US" sz="2400" u="none" dirty="0">
                <a:solidFill>
                  <a:srgbClr val="74C46D"/>
                </a:solidFill>
                <a:latin typeface="League Spartan Bold"/>
              </a:rPr>
              <a:t>4. FINANZIERUNG</a:t>
            </a:r>
          </a:p>
        </p:txBody>
      </p:sp>
      <p:sp>
        <p:nvSpPr>
          <p:cNvPr id="21" name="TextBox 21"/>
          <p:cNvSpPr txBox="1"/>
          <p:nvPr/>
        </p:nvSpPr>
        <p:spPr>
          <a:xfrm>
            <a:off x="10863685" y="8605636"/>
            <a:ext cx="5595721" cy="512961"/>
          </a:xfrm>
          <a:prstGeom prst="rect">
            <a:avLst/>
          </a:prstGeom>
        </p:spPr>
        <p:txBody>
          <a:bodyPr lIns="0" tIns="0" rIns="0" bIns="0" rtlCol="0" anchor="t">
            <a:spAutoFit/>
          </a:bodyPr>
          <a:lstStyle/>
          <a:p>
            <a:pPr marL="388620" lvl="1" indent="-194310">
              <a:lnSpc>
                <a:spcPts val="1980"/>
              </a:lnSpc>
              <a:buFont typeface="Arial"/>
              <a:buChar char="•"/>
            </a:pPr>
            <a:r>
              <a:rPr lang="de-DE" spc="18" dirty="0">
                <a:solidFill>
                  <a:srgbClr val="74C46D"/>
                </a:solidFill>
                <a:latin typeface="Agrandir"/>
              </a:rPr>
              <a:t>Ist der Antrag förderfähig, gültig und bankfähig?</a:t>
            </a:r>
            <a:endParaRPr lang="en-US" sz="1800" spc="18" dirty="0">
              <a:solidFill>
                <a:srgbClr val="74C46D"/>
              </a:solidFill>
              <a:latin typeface="Agrandir"/>
            </a:endParaRPr>
          </a:p>
        </p:txBody>
      </p:sp>
      <p:sp>
        <p:nvSpPr>
          <p:cNvPr id="22" name="TextBox 22"/>
          <p:cNvSpPr txBox="1"/>
          <p:nvPr/>
        </p:nvSpPr>
        <p:spPr>
          <a:xfrm>
            <a:off x="2257026" y="7153632"/>
            <a:ext cx="3657295" cy="436017"/>
          </a:xfrm>
          <a:prstGeom prst="rect">
            <a:avLst/>
          </a:prstGeom>
        </p:spPr>
        <p:txBody>
          <a:bodyPr lIns="0" tIns="0" rIns="0" bIns="0" rtlCol="0" anchor="t">
            <a:spAutoFit/>
          </a:bodyPr>
          <a:lstStyle/>
          <a:p>
            <a:pPr marL="0" lvl="0" indent="0" algn="ctr">
              <a:lnSpc>
                <a:spcPts val="3359"/>
              </a:lnSpc>
              <a:spcBef>
                <a:spcPct val="0"/>
              </a:spcBef>
            </a:pPr>
            <a:r>
              <a:rPr lang="en-US" sz="2400" u="none" dirty="0">
                <a:solidFill>
                  <a:srgbClr val="CA314C"/>
                </a:solidFill>
                <a:latin typeface="League Spartan Bold"/>
              </a:rPr>
              <a:t>5. UMSETZUNG</a:t>
            </a:r>
          </a:p>
        </p:txBody>
      </p:sp>
      <p:sp>
        <p:nvSpPr>
          <p:cNvPr id="23" name="TextBox 23"/>
          <p:cNvSpPr txBox="1"/>
          <p:nvPr/>
        </p:nvSpPr>
        <p:spPr>
          <a:xfrm>
            <a:off x="2347536" y="7730847"/>
            <a:ext cx="4647380" cy="1025922"/>
          </a:xfrm>
          <a:prstGeom prst="rect">
            <a:avLst/>
          </a:prstGeom>
        </p:spPr>
        <p:txBody>
          <a:bodyPr lIns="0" tIns="0" rIns="0" bIns="0" rtlCol="0" anchor="t">
            <a:spAutoFit/>
          </a:bodyPr>
          <a:lstStyle/>
          <a:p>
            <a:pPr marL="388620" lvl="1" indent="-194310">
              <a:lnSpc>
                <a:spcPts val="1980"/>
              </a:lnSpc>
              <a:buFont typeface="Arial"/>
              <a:buChar char="•"/>
            </a:pPr>
            <a:r>
              <a:rPr lang="de-DE" spc="18" dirty="0">
                <a:solidFill>
                  <a:srgbClr val="DD2E44"/>
                </a:solidFill>
                <a:latin typeface="Agrandir"/>
              </a:rPr>
              <a:t>Ist der Arbeitsplan klar und gemeinsam?</a:t>
            </a:r>
          </a:p>
          <a:p>
            <a:pPr marL="388620" lvl="1" indent="-194310">
              <a:lnSpc>
                <a:spcPts val="1980"/>
              </a:lnSpc>
              <a:buFont typeface="Arial"/>
              <a:buChar char="•"/>
            </a:pPr>
            <a:r>
              <a:rPr lang="de-DE" spc="18" dirty="0">
                <a:solidFill>
                  <a:srgbClr val="DD2E44"/>
                </a:solidFill>
                <a:latin typeface="Agrandir"/>
              </a:rPr>
              <a:t>Sind Rollen und Funktionen festgelegt?</a:t>
            </a:r>
          </a:p>
          <a:p>
            <a:pPr marL="388620" lvl="1" indent="-194310">
              <a:lnSpc>
                <a:spcPts val="1980"/>
              </a:lnSpc>
              <a:buFont typeface="Arial"/>
              <a:buChar char="•"/>
            </a:pPr>
            <a:r>
              <a:rPr lang="de-DE" spc="18" dirty="0">
                <a:solidFill>
                  <a:srgbClr val="DD2E44"/>
                </a:solidFill>
                <a:latin typeface="Agrandir"/>
              </a:rPr>
              <a:t>Werden die Akteure aufgefordert?</a:t>
            </a:r>
            <a:endParaRPr lang="en-US" sz="1800" spc="18" dirty="0">
              <a:solidFill>
                <a:srgbClr val="DD2E44"/>
              </a:solidFill>
              <a:latin typeface="Agrandir"/>
            </a:endParaRPr>
          </a:p>
        </p:txBody>
      </p:sp>
      <p:sp>
        <p:nvSpPr>
          <p:cNvPr id="24" name="TextBox 24"/>
          <p:cNvSpPr txBox="1"/>
          <p:nvPr/>
        </p:nvSpPr>
        <p:spPr>
          <a:xfrm>
            <a:off x="1442970" y="4309670"/>
            <a:ext cx="3657295" cy="436017"/>
          </a:xfrm>
          <a:prstGeom prst="rect">
            <a:avLst/>
          </a:prstGeom>
        </p:spPr>
        <p:txBody>
          <a:bodyPr lIns="0" tIns="0" rIns="0" bIns="0" rtlCol="0" anchor="t">
            <a:spAutoFit/>
          </a:bodyPr>
          <a:lstStyle/>
          <a:p>
            <a:pPr marL="0" lvl="0" indent="0" algn="ctr">
              <a:lnSpc>
                <a:spcPts val="3359"/>
              </a:lnSpc>
              <a:spcBef>
                <a:spcPct val="0"/>
              </a:spcBef>
            </a:pPr>
            <a:r>
              <a:rPr lang="en-US" sz="2400" u="none" dirty="0">
                <a:solidFill>
                  <a:srgbClr val="4657A0"/>
                </a:solidFill>
                <a:latin typeface="League Spartan Bold"/>
              </a:rPr>
              <a:t>6. BEWERTUNG</a:t>
            </a:r>
          </a:p>
        </p:txBody>
      </p:sp>
      <p:sp>
        <p:nvSpPr>
          <p:cNvPr id="25" name="TextBox 25"/>
          <p:cNvSpPr txBox="1"/>
          <p:nvPr/>
        </p:nvSpPr>
        <p:spPr>
          <a:xfrm>
            <a:off x="1533480" y="4886885"/>
            <a:ext cx="4301364" cy="1282402"/>
          </a:xfrm>
          <a:prstGeom prst="rect">
            <a:avLst/>
          </a:prstGeom>
        </p:spPr>
        <p:txBody>
          <a:bodyPr lIns="0" tIns="0" rIns="0" bIns="0" rtlCol="0" anchor="t">
            <a:spAutoFit/>
          </a:bodyPr>
          <a:lstStyle/>
          <a:p>
            <a:pPr marL="388620" lvl="1" indent="-194310">
              <a:lnSpc>
                <a:spcPts val="1980"/>
              </a:lnSpc>
              <a:buFont typeface="Arial"/>
              <a:buChar char="•"/>
            </a:pPr>
            <a:r>
              <a:rPr lang="de-DE" spc="18" dirty="0">
                <a:solidFill>
                  <a:srgbClr val="4657A0"/>
                </a:solidFill>
                <a:latin typeface="Agrandir"/>
              </a:rPr>
              <a:t>Welche Ergebnisse sind erzielt worden?</a:t>
            </a:r>
          </a:p>
          <a:p>
            <a:pPr marL="388620" lvl="1" indent="-194310">
              <a:lnSpc>
                <a:spcPts val="1980"/>
              </a:lnSpc>
              <a:buFont typeface="Arial"/>
              <a:buChar char="•"/>
            </a:pPr>
            <a:r>
              <a:rPr lang="de-DE" spc="18" dirty="0">
                <a:solidFill>
                  <a:srgbClr val="4657A0"/>
                </a:solidFill>
                <a:latin typeface="Agrandir"/>
              </a:rPr>
              <a:t>Wie werden sie geteilt und verbreitet?</a:t>
            </a:r>
          </a:p>
          <a:p>
            <a:pPr marL="388620" lvl="1" indent="-194310">
              <a:lnSpc>
                <a:spcPts val="1980"/>
              </a:lnSpc>
              <a:buFont typeface="Arial"/>
              <a:buChar char="•"/>
            </a:pPr>
            <a:r>
              <a:rPr lang="de-DE" spc="18" dirty="0">
                <a:solidFill>
                  <a:srgbClr val="4657A0"/>
                </a:solidFill>
                <a:latin typeface="Agrandir"/>
              </a:rPr>
              <a:t>Für welche weitere Entwicklung? </a:t>
            </a:r>
            <a:endParaRPr lang="en-US" sz="1800" spc="18" dirty="0">
              <a:solidFill>
                <a:srgbClr val="4657A0"/>
              </a:solidFill>
              <a:latin typeface="Agrandir"/>
            </a:endParaRPr>
          </a:p>
        </p:txBody>
      </p:sp>
      <p:sp>
        <p:nvSpPr>
          <p:cNvPr id="26" name="TextBox 26"/>
          <p:cNvSpPr txBox="1"/>
          <p:nvPr/>
        </p:nvSpPr>
        <p:spPr>
          <a:xfrm>
            <a:off x="263492" y="463714"/>
            <a:ext cx="6473973" cy="1872539"/>
          </a:xfrm>
          <a:prstGeom prst="rect">
            <a:avLst/>
          </a:prstGeom>
        </p:spPr>
        <p:txBody>
          <a:bodyPr lIns="0" tIns="0" rIns="0" bIns="0" rtlCol="0" anchor="t">
            <a:spAutoFit/>
          </a:bodyPr>
          <a:lstStyle/>
          <a:p>
            <a:pPr>
              <a:lnSpc>
                <a:spcPts val="4818"/>
              </a:lnSpc>
            </a:pPr>
            <a:r>
              <a:rPr lang="en-US" sz="4818" spc="139">
                <a:solidFill>
                  <a:srgbClr val="004AAD"/>
                </a:solidFill>
                <a:latin typeface="Montserrat Classic Bold"/>
              </a:rPr>
              <a:t>PROJECT CYCLE MANAGEMENT APPROACH</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4AAD"/>
        </a:solidFill>
        <a:effectLst/>
      </p:bgPr>
    </p:bg>
    <p:spTree>
      <p:nvGrpSpPr>
        <p:cNvPr id="1" name=""/>
        <p:cNvGrpSpPr/>
        <p:nvPr/>
      </p:nvGrpSpPr>
      <p:grpSpPr>
        <a:xfrm>
          <a:off x="0" y="0"/>
          <a:ext cx="0" cy="0"/>
          <a:chOff x="0" y="0"/>
          <a:chExt cx="0" cy="0"/>
        </a:xfrm>
      </p:grpSpPr>
      <p:sp>
        <p:nvSpPr>
          <p:cNvPr id="2" name="AutoShape 2"/>
          <p:cNvSpPr/>
          <p:nvPr/>
        </p:nvSpPr>
        <p:spPr>
          <a:xfrm rot="-1236288">
            <a:off x="11539507" y="-2230165"/>
            <a:ext cx="6235284" cy="14747331"/>
          </a:xfrm>
          <a:prstGeom prst="rect">
            <a:avLst/>
          </a:prstGeom>
          <a:solidFill>
            <a:srgbClr val="6CE8F4"/>
          </a:solidFill>
        </p:spPr>
      </p:sp>
      <p:pic>
        <p:nvPicPr>
          <p:cNvPr id="3" name="Picture 3"/>
          <p:cNvPicPr>
            <a:picLocks noChangeAspect="1"/>
          </p:cNvPicPr>
          <p:nvPr/>
        </p:nvPicPr>
        <p:blipFill>
          <a:blip r:embed="rId2"/>
          <a:srcRect l="47" r="77"/>
          <a:stretch>
            <a:fillRect/>
          </a:stretch>
        </p:blipFill>
        <p:spPr>
          <a:xfrm>
            <a:off x="11487708" y="421594"/>
            <a:ext cx="6398044" cy="9443813"/>
          </a:xfrm>
          <a:prstGeom prst="rect">
            <a:avLst/>
          </a:prstGeom>
        </p:spPr>
      </p:pic>
      <p:pic>
        <p:nvPicPr>
          <p:cNvPr id="4" name="Picture 4"/>
          <p:cNvPicPr>
            <a:picLocks noChangeAspect="1"/>
          </p:cNvPicPr>
          <p:nvPr/>
        </p:nvPicPr>
        <p:blipFill>
          <a:blip r:embed="rId3"/>
          <a:srcRect/>
          <a:stretch>
            <a:fillRect/>
          </a:stretch>
        </p:blipFill>
        <p:spPr>
          <a:xfrm>
            <a:off x="164752" y="142443"/>
            <a:ext cx="1542619" cy="1028413"/>
          </a:xfrm>
          <a:prstGeom prst="rect">
            <a:avLst/>
          </a:prstGeom>
        </p:spPr>
      </p:pic>
      <p:pic>
        <p:nvPicPr>
          <p:cNvPr id="5" name="Picture 5"/>
          <p:cNvPicPr>
            <a:picLocks noChangeAspect="1"/>
          </p:cNvPicPr>
          <p:nvPr/>
        </p:nvPicPr>
        <p:blipFill>
          <a:blip r:embed="rId4"/>
          <a:srcRect/>
          <a:stretch>
            <a:fillRect/>
          </a:stretch>
        </p:blipFill>
        <p:spPr>
          <a:xfrm>
            <a:off x="164752" y="9450435"/>
            <a:ext cx="3129169" cy="641480"/>
          </a:xfrm>
          <a:prstGeom prst="rect">
            <a:avLst/>
          </a:prstGeom>
        </p:spPr>
      </p:pic>
      <p:sp>
        <p:nvSpPr>
          <p:cNvPr id="6" name="TextBox 6"/>
          <p:cNvSpPr txBox="1"/>
          <p:nvPr/>
        </p:nvSpPr>
        <p:spPr>
          <a:xfrm>
            <a:off x="1976146" y="417191"/>
            <a:ext cx="6899079" cy="478917"/>
          </a:xfrm>
          <a:prstGeom prst="rect">
            <a:avLst/>
          </a:prstGeom>
        </p:spPr>
        <p:txBody>
          <a:bodyPr anchor="t" bIns="0" lIns="0" rIns="0" rtlCol="0" tIns="0">
            <a:spAutoFit/>
          </a:bodyPr>
          <a:lstStyle/>
          <a:p>
            <a:pPr>
              <a:lnSpc>
                <a:spcPts val="3744"/>
              </a:lnSpc>
            </a:pPr>
            <a:r>
              <a:rPr lang="en-US" spc="288" sz="3200">
                <a:solidFill>
                  <a:srgbClr val="FFFFFF"/>
                </a:solidFill>
                <a:latin typeface="Raleway Bold"/>
              </a:rPr>
              <a:t>BE+ PROJECT</a:t>
            </a:r>
          </a:p>
        </p:txBody>
      </p:sp>
      <p:sp>
        <p:nvSpPr>
          <p:cNvPr id="7" name="TextBox 7"/>
          <p:cNvSpPr txBox="1"/>
          <p:nvPr/>
        </p:nvSpPr>
        <p:spPr>
          <a:xfrm>
            <a:off x="829444" y="3274861"/>
            <a:ext cx="8946759" cy="3445094"/>
          </a:xfrm>
          <a:prstGeom prst="rect">
            <a:avLst/>
          </a:prstGeom>
        </p:spPr>
        <p:txBody>
          <a:bodyPr anchor="t" bIns="0" lIns="0" rIns="0" rtlCol="0" tIns="0">
            <a:spAutoFit/>
          </a:bodyPr>
          <a:lstStyle/>
          <a:p>
            <a:pPr>
              <a:lnSpc>
                <a:spcPts val="8819"/>
              </a:lnSpc>
            </a:pPr>
            <a:r>
              <a:rPr dirty="0" lang="en-US" sz="8017">
                <a:solidFill>
                  <a:srgbClr val="FFFFFF"/>
                </a:solidFill>
                <a:latin typeface="Hussar Ekologiczy Italics"/>
              </a:rPr>
              <a:t>PROJECT CYCLE MANAGEMENT UND ERASMUS+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sp>
        <p:nvSpPr>
          <p:cNvPr id="2" name="TextBox 2"/>
          <p:cNvSpPr txBox="1"/>
          <p:nvPr/>
        </p:nvSpPr>
        <p:spPr>
          <a:xfrm>
            <a:off x="536366" y="8022139"/>
            <a:ext cx="11684954" cy="1320874"/>
          </a:xfrm>
          <a:prstGeom prst="rect">
            <a:avLst/>
          </a:prstGeom>
        </p:spPr>
        <p:txBody>
          <a:bodyPr lIns="0" tIns="0" rIns="0" bIns="0" rtlCol="0" anchor="t">
            <a:spAutoFit/>
          </a:bodyPr>
          <a:lstStyle/>
          <a:p>
            <a:pPr>
              <a:lnSpc>
                <a:spcPts val="10340"/>
              </a:lnSpc>
            </a:pPr>
            <a:r>
              <a:rPr lang="en-US" sz="9400" dirty="0">
                <a:solidFill>
                  <a:srgbClr val="FFFFFF"/>
                </a:solidFill>
                <a:latin typeface="Hussar Ekologiczy Italics"/>
              </a:rPr>
              <a:t>TEIL 2</a:t>
            </a:r>
          </a:p>
        </p:txBody>
      </p:sp>
      <p:sp>
        <p:nvSpPr>
          <p:cNvPr id="3" name="AutoShape 3"/>
          <p:cNvSpPr/>
          <p:nvPr/>
        </p:nvSpPr>
        <p:spPr>
          <a:xfrm rot="-1236288">
            <a:off x="11539507" y="-2230165"/>
            <a:ext cx="6235284" cy="14747331"/>
          </a:xfrm>
          <a:prstGeom prst="rect">
            <a:avLst/>
          </a:prstGeom>
          <a:solidFill>
            <a:srgbClr val="FFFFFF"/>
          </a:solidFill>
        </p:spPr>
      </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137052" y="2043312"/>
            <a:ext cx="6615695" cy="657434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sp>
        <p:nvSpPr>
          <p:cNvPr id="2" name="TextBox 2"/>
          <p:cNvSpPr txBox="1"/>
          <p:nvPr/>
        </p:nvSpPr>
        <p:spPr>
          <a:xfrm>
            <a:off x="536366" y="6717214"/>
            <a:ext cx="12036634" cy="2641749"/>
          </a:xfrm>
          <a:prstGeom prst="rect">
            <a:avLst/>
          </a:prstGeom>
        </p:spPr>
        <p:txBody>
          <a:bodyPr wrap="square" lIns="0" tIns="0" rIns="0" bIns="0" rtlCol="0" anchor="t">
            <a:spAutoFit/>
          </a:bodyPr>
          <a:lstStyle/>
          <a:p>
            <a:pPr>
              <a:lnSpc>
                <a:spcPts val="10340"/>
              </a:lnSpc>
            </a:pPr>
            <a:r>
              <a:rPr lang="en-US" sz="9400">
                <a:solidFill>
                  <a:srgbClr val="FFFFFF"/>
                </a:solidFill>
                <a:latin typeface="Hussar Ekologiczy Italics"/>
              </a:rPr>
              <a:t>INDIKATIVE PLANUNG</a:t>
            </a:r>
            <a:endParaRPr lang="en-US" sz="9400" dirty="0">
              <a:solidFill>
                <a:srgbClr val="FFFFFF"/>
              </a:solidFill>
              <a:latin typeface="Hussar Ekologiczy Italics"/>
            </a:endParaRPr>
          </a:p>
        </p:txBody>
      </p:sp>
      <p:sp>
        <p:nvSpPr>
          <p:cNvPr id="3" name="AutoShape 3"/>
          <p:cNvSpPr/>
          <p:nvPr/>
        </p:nvSpPr>
        <p:spPr>
          <a:xfrm rot="-1236288">
            <a:off x="11539507" y="-2230165"/>
            <a:ext cx="6235284" cy="14747331"/>
          </a:xfrm>
          <a:prstGeom prst="rect">
            <a:avLst/>
          </a:prstGeom>
          <a:solidFill>
            <a:srgbClr val="FFFFFF"/>
          </a:solidFill>
        </p:spPr>
      </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978586" y="1755192"/>
            <a:ext cx="6793601" cy="6776617"/>
          </a:xfrm>
          <a:prstGeom prst="rect">
            <a:avLst/>
          </a:prstGeom>
        </p:spPr>
      </p:pic>
      <p:sp>
        <p:nvSpPr>
          <p:cNvPr id="5" name="TextBox 5"/>
          <p:cNvSpPr txBox="1"/>
          <p:nvPr/>
        </p:nvSpPr>
        <p:spPr>
          <a:xfrm>
            <a:off x="536366" y="2234120"/>
            <a:ext cx="9465293" cy="2231380"/>
          </a:xfrm>
          <a:prstGeom prst="rect">
            <a:avLst/>
          </a:prstGeom>
        </p:spPr>
        <p:txBody>
          <a:bodyPr lIns="0" tIns="0" rIns="0" bIns="0" rtlCol="0" anchor="t">
            <a:spAutoFit/>
          </a:bodyPr>
          <a:lstStyle/>
          <a:p>
            <a:pPr>
              <a:lnSpc>
                <a:spcPts val="8728"/>
              </a:lnSpc>
            </a:pPr>
            <a:r>
              <a:rPr lang="de-DE" sz="6234" dirty="0">
                <a:solidFill>
                  <a:srgbClr val="FFFFFF"/>
                </a:solidFill>
                <a:latin typeface="Ranga"/>
              </a:rPr>
              <a:t>Die Grundlage für eine gemeinsame Arbeit...</a:t>
            </a:r>
            <a:endParaRPr lang="en-US" sz="6234" dirty="0">
              <a:solidFill>
                <a:srgbClr val="FFFFFF"/>
              </a:solidFill>
              <a:latin typeface="Ranga"/>
            </a:endParaRP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004AAD"/>
        </a:solidFill>
        <a:effectLst/>
      </p:bgPr>
    </p:bg>
    <p:spTree>
      <p:nvGrpSpPr>
        <p:cNvPr id="1" name=""/>
        <p:cNvGrpSpPr/>
        <p:nvPr/>
      </p:nvGrpSpPr>
      <p:grpSpPr>
        <a:xfrm>
          <a:off x="0" y="0"/>
          <a:ext cx="0" cy="0"/>
          <a:chOff x="0" y="0"/>
          <a:chExt cx="0" cy="0"/>
        </a:xfrm>
      </p:grpSpPr>
      <p:sp>
        <p:nvSpPr>
          <p:cNvPr id="2" name="AutoShape 2"/>
          <p:cNvSpPr/>
          <p:nvPr/>
        </p:nvSpPr>
        <p:spPr>
          <a:xfrm rot="1228934">
            <a:off x="-2340307" y="-2695887"/>
            <a:ext cx="6399279" cy="13437618"/>
          </a:xfrm>
          <a:prstGeom prst="rect">
            <a:avLst/>
          </a:prstGeom>
          <a:solidFill>
            <a:srgbClr val="74CAAB"/>
          </a:solidFill>
        </p:spPr>
      </p:sp>
      <p:pic>
        <p:nvPicPr>
          <p:cNvPr id="3" name="Picture 3"/>
          <p:cNvPicPr>
            <a:picLocks noChangeAspect="1"/>
          </p:cNvPicPr>
          <p:nvPr/>
        </p:nvPicPr>
        <p:blipFill>
          <a:blip r:embed="rId2"/>
          <a:srcRect l="41" r="10"/>
          <a:stretch>
            <a:fillRect/>
          </a:stretch>
        </p:blipFill>
        <p:spPr>
          <a:xfrm>
            <a:off x="0" y="514350"/>
            <a:ext cx="7123284" cy="9258300"/>
          </a:xfrm>
          <a:prstGeom prst="rect">
            <a:avLst/>
          </a:prstGeom>
        </p:spPr>
      </p:pic>
      <p:sp>
        <p:nvSpPr>
          <p:cNvPr id="4" name="TextBox 4"/>
          <p:cNvSpPr txBox="1"/>
          <p:nvPr/>
        </p:nvSpPr>
        <p:spPr>
          <a:xfrm>
            <a:off x="9144000" y="885837"/>
            <a:ext cx="7239000" cy="756617"/>
          </a:xfrm>
          <a:prstGeom prst="rect">
            <a:avLst/>
          </a:prstGeom>
        </p:spPr>
        <p:txBody>
          <a:bodyPr anchor="t" bIns="0" lIns="0" rIns="0" rtlCol="0" tIns="0" wrap="square">
            <a:spAutoFit/>
          </a:bodyPr>
          <a:lstStyle/>
          <a:p>
            <a:pPr algn="l" indent="0" lvl="0" marL="0">
              <a:lnSpc>
                <a:spcPts val="5900"/>
              </a:lnSpc>
              <a:spcBef>
                <a:spcPct val="0"/>
              </a:spcBef>
            </a:pPr>
            <a:r>
              <a:rPr dirty="0" lang="en-US" spc="290" sz="5000" u="none">
                <a:solidFill>
                  <a:srgbClr val="000000"/>
                </a:solidFill>
                <a:latin typeface="Hussar Bold"/>
              </a:rPr>
              <a:t>WER SIND WIR?</a:t>
            </a:r>
          </a:p>
        </p:txBody>
      </p:sp>
      <p:sp>
        <p:nvSpPr>
          <p:cNvPr id="5" name="TextBox 5"/>
          <p:cNvSpPr txBox="1"/>
          <p:nvPr/>
        </p:nvSpPr>
        <p:spPr>
          <a:xfrm>
            <a:off x="9144000" y="3955824"/>
            <a:ext cx="8462169" cy="1516441"/>
          </a:xfrm>
          <a:prstGeom prst="rect">
            <a:avLst/>
          </a:prstGeom>
        </p:spPr>
        <p:txBody>
          <a:bodyPr anchor="t" bIns="0" lIns="0" rIns="0" rtlCol="0" tIns="0">
            <a:spAutoFit/>
          </a:bodyPr>
          <a:lstStyle/>
          <a:p>
            <a:pPr algn="l" indent="0" lvl="0" marL="0">
              <a:lnSpc>
                <a:spcPts val="5900"/>
              </a:lnSpc>
              <a:spcBef>
                <a:spcPct val="0"/>
              </a:spcBef>
            </a:pPr>
            <a:r>
              <a:rPr dirty="0" lang="en-US" spc="290" sz="5000" u="none">
                <a:solidFill>
                  <a:srgbClr val="000000"/>
                </a:solidFill>
                <a:latin typeface="Hussar Bold"/>
              </a:rPr>
              <a:t>WAS KÖNNEN WIR TEILEN?</a:t>
            </a:r>
          </a:p>
        </p:txBody>
      </p:sp>
      <p:sp>
        <p:nvSpPr>
          <p:cNvPr id="6" name="TextBox 6"/>
          <p:cNvSpPr txBox="1"/>
          <p:nvPr/>
        </p:nvSpPr>
        <p:spPr>
          <a:xfrm>
            <a:off x="9144000" y="1673955"/>
            <a:ext cx="8381417" cy="797560"/>
          </a:xfrm>
          <a:prstGeom prst="rect">
            <a:avLst/>
          </a:prstGeom>
        </p:spPr>
        <p:txBody>
          <a:bodyPr anchor="t" bIns="0" lIns="0" rIns="0" rtlCol="0" tIns="0">
            <a:spAutoFit/>
          </a:bodyPr>
          <a:lstStyle/>
          <a:p>
            <a:pPr lvl="0">
              <a:lnSpc>
                <a:spcPts val="3079"/>
              </a:lnSpc>
              <a:spcBef>
                <a:spcPct val="0"/>
              </a:spcBef>
            </a:pPr>
            <a:r>
              <a:rPr dirty="0" lang="de-DE" spc="27" sz="2799">
                <a:solidFill>
                  <a:srgbClr val="FFFFFF"/>
                </a:solidFill>
                <a:latin typeface="Raleway"/>
              </a:rPr>
              <a:t>Was unseren lokalen Kontext charakterisiert und warum wir an dem Thema interessiert sind</a:t>
            </a:r>
            <a:endParaRPr dirty="0" lang="en-US" spc="27" sz="2799" u="none">
              <a:solidFill>
                <a:srgbClr val="FFFFFF"/>
              </a:solidFill>
              <a:latin typeface="Raleway"/>
            </a:endParaRPr>
          </a:p>
        </p:txBody>
      </p:sp>
      <p:sp>
        <p:nvSpPr>
          <p:cNvPr id="7" name="TextBox 7"/>
          <p:cNvSpPr txBox="1"/>
          <p:nvPr/>
        </p:nvSpPr>
        <p:spPr>
          <a:xfrm>
            <a:off x="9144000" y="5482656"/>
            <a:ext cx="8381417" cy="1192634"/>
          </a:xfrm>
          <a:prstGeom prst="rect">
            <a:avLst/>
          </a:prstGeom>
        </p:spPr>
        <p:txBody>
          <a:bodyPr anchor="t" bIns="0" lIns="0" rIns="0" rtlCol="0" tIns="0">
            <a:spAutoFit/>
          </a:bodyPr>
          <a:lstStyle/>
          <a:p>
            <a:pPr lvl="0">
              <a:lnSpc>
                <a:spcPts val="3079"/>
              </a:lnSpc>
              <a:spcBef>
                <a:spcPct val="0"/>
              </a:spcBef>
            </a:pPr>
            <a:r>
              <a:rPr dirty="0" lang="de-DE" spc="27" sz="2799">
                <a:solidFill>
                  <a:srgbClr val="FFFFFF"/>
                </a:solidFill>
                <a:latin typeface="Raleway"/>
              </a:rPr>
              <a:t>Welche Aspekte des Themas entsprechen dem gemeinsamen Bedürfnis nach Austausch und Vertiefung?</a:t>
            </a:r>
            <a:endParaRPr dirty="0" lang="en-US" spc="27" sz="2799">
              <a:solidFill>
                <a:srgbClr val="FFFFFF"/>
              </a:solidFill>
              <a:latin typeface="Raleway"/>
            </a:endParaRPr>
          </a:p>
        </p:txBody>
      </p:sp>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891310" y="885837"/>
            <a:ext cx="829927" cy="1542094"/>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649691" y="3948006"/>
            <a:ext cx="1313166" cy="152693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sp>
        <p:nvSpPr>
          <p:cNvPr id="2" name="AutoShape 2"/>
          <p:cNvSpPr/>
          <p:nvPr/>
        </p:nvSpPr>
        <p:spPr>
          <a:xfrm rot="1228934">
            <a:off x="-2340307" y="-2695887"/>
            <a:ext cx="6399279" cy="13437618"/>
          </a:xfrm>
          <a:prstGeom prst="rect">
            <a:avLst/>
          </a:prstGeom>
          <a:solidFill>
            <a:srgbClr val="74CAAB"/>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27823" y="1595153"/>
            <a:ext cx="2045725" cy="3924651"/>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297269" y="2955140"/>
            <a:ext cx="665107" cy="352506"/>
          </a:xfrm>
          <a:prstGeom prst="rect">
            <a:avLst/>
          </a:prstGeom>
        </p:spPr>
      </p:pic>
      <p:sp>
        <p:nvSpPr>
          <p:cNvPr id="5" name="TextBox 5"/>
          <p:cNvSpPr txBox="1"/>
          <p:nvPr/>
        </p:nvSpPr>
        <p:spPr>
          <a:xfrm>
            <a:off x="6207719" y="1575595"/>
            <a:ext cx="7905459" cy="913712"/>
          </a:xfrm>
          <a:prstGeom prst="rect">
            <a:avLst/>
          </a:prstGeom>
        </p:spPr>
        <p:txBody>
          <a:bodyPr lIns="0" tIns="0" rIns="0" bIns="0" rtlCol="0" anchor="t">
            <a:spAutoFit/>
          </a:bodyPr>
          <a:lstStyle/>
          <a:p>
            <a:pPr marL="0" lvl="0" indent="0" algn="l">
              <a:lnSpc>
                <a:spcPts val="7080"/>
              </a:lnSpc>
              <a:spcBef>
                <a:spcPct val="0"/>
              </a:spcBef>
            </a:pPr>
            <a:r>
              <a:rPr lang="en-US" sz="6000" u="none" spc="348" dirty="0">
                <a:solidFill>
                  <a:srgbClr val="000000"/>
                </a:solidFill>
                <a:latin typeface="Hussar Bold"/>
              </a:rPr>
              <a:t>WER SIND WIR?</a:t>
            </a:r>
          </a:p>
        </p:txBody>
      </p:sp>
      <p:sp>
        <p:nvSpPr>
          <p:cNvPr id="6" name="TextBox 6"/>
          <p:cNvSpPr txBox="1"/>
          <p:nvPr/>
        </p:nvSpPr>
        <p:spPr>
          <a:xfrm>
            <a:off x="7048101" y="2937401"/>
            <a:ext cx="10763274" cy="2385268"/>
          </a:xfrm>
          <a:prstGeom prst="rect">
            <a:avLst/>
          </a:prstGeom>
        </p:spPr>
        <p:txBody>
          <a:bodyPr lIns="0" tIns="0" rIns="0" bIns="0" rtlCol="0" anchor="t">
            <a:spAutoFit/>
          </a:bodyPr>
          <a:lstStyle/>
          <a:p>
            <a:pPr>
              <a:lnSpc>
                <a:spcPts val="3079"/>
              </a:lnSpc>
            </a:pPr>
            <a:r>
              <a:rPr lang="en-US" sz="2799" spc="27" dirty="0" err="1">
                <a:solidFill>
                  <a:srgbClr val="FFFFFF"/>
                </a:solidFill>
                <a:latin typeface="Raleway"/>
              </a:rPr>
              <a:t>Fragebogen</a:t>
            </a:r>
            <a:endParaRPr lang="en-US" sz="2799" spc="27" dirty="0">
              <a:solidFill>
                <a:srgbClr val="FFFFFF"/>
              </a:solidFill>
              <a:latin typeface="Raleway"/>
            </a:endParaRPr>
          </a:p>
          <a:p>
            <a:pPr>
              <a:lnSpc>
                <a:spcPts val="3079"/>
              </a:lnSpc>
            </a:pPr>
            <a:endParaRPr lang="en-US" sz="2799" spc="27" dirty="0">
              <a:solidFill>
                <a:srgbClr val="FFFFFF"/>
              </a:solidFill>
              <a:latin typeface="Raleway"/>
            </a:endParaRPr>
          </a:p>
          <a:p>
            <a:pPr>
              <a:lnSpc>
                <a:spcPts val="3079"/>
              </a:lnSpc>
            </a:pPr>
            <a:r>
              <a:rPr lang="en-US" sz="2799" spc="27" dirty="0" err="1">
                <a:solidFill>
                  <a:srgbClr val="FFFFFF"/>
                </a:solidFill>
                <a:latin typeface="Raleway"/>
              </a:rPr>
              <a:t>Ergebnis</a:t>
            </a:r>
            <a:r>
              <a:rPr lang="en-US" sz="2799" spc="27" dirty="0">
                <a:solidFill>
                  <a:srgbClr val="FFFFFF"/>
                </a:solidFill>
                <a:latin typeface="Raleway"/>
              </a:rPr>
              <a:t> der </a:t>
            </a:r>
            <a:r>
              <a:rPr lang="en-US" sz="2799" spc="27" dirty="0" err="1">
                <a:solidFill>
                  <a:srgbClr val="FFFFFF"/>
                </a:solidFill>
                <a:latin typeface="Raleway"/>
              </a:rPr>
              <a:t>ersten</a:t>
            </a:r>
            <a:r>
              <a:rPr lang="en-US" sz="2799" spc="27" dirty="0">
                <a:solidFill>
                  <a:srgbClr val="FFFFFF"/>
                </a:solidFill>
                <a:latin typeface="Raleway"/>
              </a:rPr>
              <a:t> </a:t>
            </a:r>
            <a:r>
              <a:rPr lang="en-US" sz="2799" spc="27" dirty="0" err="1">
                <a:solidFill>
                  <a:srgbClr val="FFFFFF"/>
                </a:solidFill>
                <a:latin typeface="Raleway"/>
              </a:rPr>
              <a:t>Fokusgruppe</a:t>
            </a:r>
            <a:endParaRPr lang="en-US" sz="2799" spc="27" dirty="0">
              <a:solidFill>
                <a:srgbClr val="FFFFFF"/>
              </a:solidFill>
              <a:latin typeface="Raleway"/>
            </a:endParaRPr>
          </a:p>
          <a:p>
            <a:pPr>
              <a:lnSpc>
                <a:spcPts val="3079"/>
              </a:lnSpc>
            </a:pPr>
            <a:endParaRPr lang="en-US" sz="2799" spc="27" dirty="0">
              <a:solidFill>
                <a:srgbClr val="FFFFFF"/>
              </a:solidFill>
              <a:latin typeface="Raleway"/>
            </a:endParaRPr>
          </a:p>
          <a:p>
            <a:pPr lvl="0">
              <a:lnSpc>
                <a:spcPts val="3079"/>
              </a:lnSpc>
              <a:spcBef>
                <a:spcPct val="0"/>
              </a:spcBef>
            </a:pPr>
            <a:r>
              <a:rPr lang="de-DE" sz="2799" spc="27" dirty="0">
                <a:solidFill>
                  <a:srgbClr val="FFFFFF"/>
                </a:solidFill>
                <a:latin typeface="Raleway"/>
              </a:rPr>
              <a:t>Erster Abschnitt der internationalen Strategie der Schulen (für diejenigen, die es geschafft haben)</a:t>
            </a:r>
            <a:endParaRPr lang="en-US" sz="2799" spc="27" dirty="0">
              <a:solidFill>
                <a:srgbClr val="FFFFFF"/>
              </a:solidFill>
              <a:latin typeface="Raleway"/>
            </a:endParaRPr>
          </a:p>
        </p:txBody>
      </p:sp>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295357" y="3755200"/>
            <a:ext cx="665107" cy="352506"/>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207719" y="4595049"/>
            <a:ext cx="665107" cy="352506"/>
          </a:xfrm>
          <a:prstGeom prst="rect">
            <a:avLst/>
          </a:prstGeom>
        </p:spPr>
      </p:pic>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004AAD"/>
        </a:solidFill>
        <a:effectLst/>
      </p:bgPr>
    </p:bg>
    <p:spTree>
      <p:nvGrpSpPr>
        <p:cNvPr id="1" name=""/>
        <p:cNvGrpSpPr/>
        <p:nvPr/>
      </p:nvGrpSpPr>
      <p:grpSpPr>
        <a:xfrm>
          <a:off x="0" y="0"/>
          <a:ext cx="0" cy="0"/>
          <a:chOff x="0" y="0"/>
          <a:chExt cx="0" cy="0"/>
        </a:xfrm>
      </p:grpSpPr>
      <p:sp>
        <p:nvSpPr>
          <p:cNvPr id="2" name="AutoShape 2"/>
          <p:cNvSpPr/>
          <p:nvPr/>
        </p:nvSpPr>
        <p:spPr>
          <a:xfrm rot="1228934">
            <a:off x="-2340307" y="-2695887"/>
            <a:ext cx="6399279" cy="13437618"/>
          </a:xfrm>
          <a:prstGeom prst="rect">
            <a:avLst/>
          </a:prstGeom>
          <a:solidFill>
            <a:srgbClr val="74CAAB"/>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48995" y="1595153"/>
            <a:ext cx="2811032" cy="3924651"/>
          </a:xfrm>
          <a:prstGeom prst="rect">
            <a:avLst/>
          </a:prstGeom>
        </p:spPr>
      </p:pic>
      <p:sp>
        <p:nvSpPr>
          <p:cNvPr id="4" name="TextBox 4"/>
          <p:cNvSpPr txBox="1"/>
          <p:nvPr/>
        </p:nvSpPr>
        <p:spPr>
          <a:xfrm>
            <a:off x="6207719" y="1388592"/>
            <a:ext cx="10367189" cy="1821011"/>
          </a:xfrm>
          <a:prstGeom prst="rect">
            <a:avLst/>
          </a:prstGeom>
        </p:spPr>
        <p:txBody>
          <a:bodyPr anchor="t" bIns="0" lIns="0" rIns="0" rtlCol="0" tIns="0">
            <a:spAutoFit/>
          </a:bodyPr>
          <a:lstStyle/>
          <a:p>
            <a:pPr algn="l" indent="0" lvl="0" marL="0">
              <a:lnSpc>
                <a:spcPts val="7079"/>
              </a:lnSpc>
              <a:spcBef>
                <a:spcPct val="0"/>
              </a:spcBef>
            </a:pPr>
            <a:r>
              <a:rPr dirty="0" lang="en-US" spc="347" sz="5999">
                <a:solidFill>
                  <a:srgbClr val="000000"/>
                </a:solidFill>
                <a:latin typeface="Hussar Bold"/>
              </a:rPr>
              <a:t>WAS KÖNNEN WIR TEILEN</a:t>
            </a:r>
            <a:endParaRPr dirty="0" lang="en-US" spc="347" sz="5999" u="none">
              <a:solidFill>
                <a:srgbClr val="000000"/>
              </a:solidFill>
              <a:latin typeface="Hussar Bold"/>
            </a:endParaRPr>
          </a:p>
        </p:txBody>
      </p:sp>
      <p:sp>
        <p:nvSpPr>
          <p:cNvPr id="5" name="TextBox 5"/>
          <p:cNvSpPr txBox="1"/>
          <p:nvPr/>
        </p:nvSpPr>
        <p:spPr>
          <a:xfrm>
            <a:off x="6230396" y="3099544"/>
            <a:ext cx="11436413" cy="797560"/>
          </a:xfrm>
          <a:prstGeom prst="rect">
            <a:avLst/>
          </a:prstGeom>
        </p:spPr>
        <p:txBody>
          <a:bodyPr anchor="t" bIns="0" lIns="0" rIns="0" rtlCol="0" tIns="0">
            <a:spAutoFit/>
          </a:bodyPr>
          <a:lstStyle/>
          <a:p>
            <a:pPr lvl="0">
              <a:lnSpc>
                <a:spcPts val="3079"/>
              </a:lnSpc>
              <a:spcBef>
                <a:spcPct val="0"/>
              </a:spcBef>
            </a:pPr>
            <a:r>
              <a:rPr dirty="0" lang="de-DE" spc="27" sz="2799">
                <a:solidFill>
                  <a:srgbClr val="FFFFFF"/>
                </a:solidFill>
                <a:latin typeface="Raleway"/>
              </a:rPr>
              <a:t>Abstimmung des thematischen Aspekts zur Entwicklung des gemeinsamen thematischen Rahmens und der zentralen Frage</a:t>
            </a:r>
            <a:endParaRPr dirty="0" lang="en-US" spc="27" sz="2799">
              <a:solidFill>
                <a:srgbClr val="FFFFFF"/>
              </a:solidFill>
              <a:latin typeface="Raleway"/>
            </a:endParaRPr>
          </a:p>
        </p:txBody>
      </p:sp>
      <p:pic>
        <p:nvPicPr>
          <p:cNvPr id="6" name="Picture 6"/>
          <p:cNvPicPr>
            <a:picLocks noChangeAspect="1"/>
          </p:cNvPicPr>
          <p:nvPr/>
        </p:nvPicPr>
        <p:blipFill>
          <a:blip cstate="print"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230629">
            <a:off x="5365640" y="4248458"/>
            <a:ext cx="557135" cy="413293"/>
          </a:xfrm>
          <a:prstGeom prst="rect">
            <a:avLst/>
          </a:prstGeom>
        </p:spPr>
      </p:pic>
      <p:pic>
        <p:nvPicPr>
          <p:cNvPr id="7" name="Picture 7"/>
          <p:cNvPicPr>
            <a:picLocks noChangeAspect="1"/>
          </p:cNvPicPr>
          <p:nvPr/>
        </p:nvPicPr>
        <p:blipFill>
          <a:blip cstate="print"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6375213" y="5218730"/>
            <a:ext cx="775506" cy="929256"/>
          </a:xfrm>
          <a:prstGeom prst="rect">
            <a:avLst/>
          </a:prstGeom>
        </p:spPr>
      </p:pic>
      <p:pic>
        <p:nvPicPr>
          <p:cNvPr id="8" name="Picture 8"/>
          <p:cNvPicPr>
            <a:picLocks noChangeAspect="1"/>
          </p:cNvPicPr>
          <p:nvPr/>
        </p:nvPicPr>
        <p:blipFill>
          <a:blip cstate="print"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398476" y="5229038"/>
            <a:ext cx="766904" cy="918949"/>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424093" y="4816838"/>
            <a:ext cx="703470" cy="703470"/>
          </a:xfrm>
          <a:prstGeom prst="rect">
            <a:avLst/>
          </a:prstGeom>
        </p:spPr>
      </p:pic>
      <p:sp>
        <p:nvSpPr>
          <p:cNvPr id="10" name="TextBox 10"/>
          <p:cNvSpPr txBox="1"/>
          <p:nvPr/>
        </p:nvSpPr>
        <p:spPr>
          <a:xfrm>
            <a:off x="5873847" y="4291390"/>
            <a:ext cx="5894836" cy="365741"/>
          </a:xfrm>
          <a:prstGeom prst="rect">
            <a:avLst/>
          </a:prstGeom>
        </p:spPr>
        <p:txBody>
          <a:bodyPr anchor="t" bIns="0" lIns="0" rIns="0" rtlCol="0" tIns="0">
            <a:spAutoFit/>
          </a:bodyPr>
          <a:lstStyle/>
          <a:p>
            <a:pPr indent="0" lvl="0" marL="0">
              <a:lnSpc>
                <a:spcPts val="2799"/>
              </a:lnSpc>
            </a:pPr>
            <a:r>
              <a:rPr dirty="0" lang="en-US" spc="27" sz="2799">
                <a:solidFill>
                  <a:srgbClr val="FFFFFF"/>
                </a:solidFill>
                <a:latin typeface="Agrandir Bold"/>
              </a:rPr>
              <a:t>THEMATISCHE ASPEKTE</a:t>
            </a:r>
          </a:p>
        </p:txBody>
      </p:sp>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049447" y="5494793"/>
            <a:ext cx="653193" cy="653193"/>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5702640" y="6028916"/>
            <a:ext cx="580553" cy="580553"/>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8165380" y="4743510"/>
            <a:ext cx="703470" cy="703470"/>
          </a:xfrm>
          <a:prstGeom prst="rect">
            <a:avLst/>
          </a:prstGeom>
        </p:spPr>
      </p:pic>
      <p:pic>
        <p:nvPicPr>
          <p:cNvPr id="14"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8117794" y="6147986"/>
            <a:ext cx="703470" cy="703470"/>
          </a:xfrm>
          <a:prstGeom prst="rect">
            <a:avLst/>
          </a:prstGeom>
        </p:spPr>
      </p:pic>
      <p:pic>
        <p:nvPicPr>
          <p:cNvPr id="15" name="Picture 15"/>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8517805" y="5444516"/>
            <a:ext cx="703470" cy="703470"/>
          </a:xfrm>
          <a:prstGeom prst="rect">
            <a:avLst/>
          </a:prstGeom>
        </p:spPr>
      </p:pic>
      <p:pic>
        <p:nvPicPr>
          <p:cNvPr id="16" name="Picture 16"/>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5644207" y="4998517"/>
            <a:ext cx="131621" cy="131621"/>
          </a:xfrm>
          <a:prstGeom prst="rect">
            <a:avLst/>
          </a:prstGeom>
        </p:spPr>
      </p:pic>
      <p:pic>
        <p:nvPicPr>
          <p:cNvPr id="17" name="Picture 17"/>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5796607" y="5150917"/>
            <a:ext cx="131621" cy="131621"/>
          </a:xfrm>
          <a:prstGeom prst="rect">
            <a:avLst/>
          </a:prstGeom>
        </p:spPr>
      </p:pic>
      <p:pic>
        <p:nvPicPr>
          <p:cNvPr id="18" name="Picture 18"/>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5636830" y="5168573"/>
            <a:ext cx="131621" cy="131621"/>
          </a:xfrm>
          <a:prstGeom prst="rect">
            <a:avLst/>
          </a:prstGeom>
        </p:spPr>
      </p:pic>
      <p:pic>
        <p:nvPicPr>
          <p:cNvPr id="19" name="Picture 19"/>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5244423" y="5622702"/>
            <a:ext cx="131621" cy="131621"/>
          </a:xfrm>
          <a:prstGeom prst="rect">
            <a:avLst/>
          </a:prstGeom>
        </p:spPr>
      </p:pic>
      <p:pic>
        <p:nvPicPr>
          <p:cNvPr id="20" name="Picture 20"/>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5310233" y="5821390"/>
            <a:ext cx="131621" cy="131621"/>
          </a:xfrm>
          <a:prstGeom prst="rect">
            <a:avLst/>
          </a:prstGeom>
        </p:spPr>
      </p:pic>
      <p:pic>
        <p:nvPicPr>
          <p:cNvPr id="21" name="Picture 21"/>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a:off x="5441854" y="5688512"/>
            <a:ext cx="131621" cy="131621"/>
          </a:xfrm>
          <a:prstGeom prst="rect">
            <a:avLst/>
          </a:prstGeom>
        </p:spPr>
      </p:pic>
      <p:pic>
        <p:nvPicPr>
          <p:cNvPr id="22" name="Picture 22"/>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6030675" y="6319193"/>
            <a:ext cx="131621" cy="131621"/>
          </a:xfrm>
          <a:prstGeom prst="rect">
            <a:avLst/>
          </a:prstGeom>
        </p:spPr>
      </p:pic>
      <p:pic>
        <p:nvPicPr>
          <p:cNvPr id="23" name="Picture 23"/>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5796607" y="6319193"/>
            <a:ext cx="131621" cy="131621"/>
          </a:xfrm>
          <a:prstGeom prst="rect">
            <a:avLst/>
          </a:prstGeom>
        </p:spPr>
      </p:pic>
      <p:pic>
        <p:nvPicPr>
          <p:cNvPr id="24" name="Picture 24"/>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5899054" y="6145712"/>
            <a:ext cx="131621" cy="131621"/>
          </a:xfrm>
          <a:prstGeom prst="rect">
            <a:avLst/>
          </a:prstGeom>
        </p:spPr>
      </p:pic>
      <p:pic>
        <p:nvPicPr>
          <p:cNvPr id="25" name="Picture 25"/>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a:stretch>
            <a:fillRect/>
          </a:stretch>
        </p:blipFill>
        <p:spPr>
          <a:xfrm>
            <a:off x="8272098" y="6499722"/>
            <a:ext cx="131621" cy="131621"/>
          </a:xfrm>
          <a:prstGeom prst="rect">
            <a:avLst/>
          </a:prstGeom>
        </p:spPr>
      </p:pic>
      <p:pic>
        <p:nvPicPr>
          <p:cNvPr id="26" name="Picture 26"/>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rcRect/>
          <a:stretch>
            <a:fillRect/>
          </a:stretch>
        </p:blipFill>
        <p:spPr>
          <a:xfrm>
            <a:off x="8517805" y="6450814"/>
            <a:ext cx="131621" cy="131621"/>
          </a:xfrm>
          <a:prstGeom prst="rect">
            <a:avLst/>
          </a:prstGeom>
        </p:spPr>
      </p:pic>
      <p:pic>
        <p:nvPicPr>
          <p:cNvPr id="27" name="Picture 27"/>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rcRect/>
          <a:stretch>
            <a:fillRect/>
          </a:stretch>
        </p:blipFill>
        <p:spPr>
          <a:xfrm>
            <a:off x="8337909" y="6277333"/>
            <a:ext cx="131621" cy="131621"/>
          </a:xfrm>
          <a:prstGeom prst="rect">
            <a:avLst/>
          </a:prstGeom>
        </p:spPr>
      </p:pic>
      <p:pic>
        <p:nvPicPr>
          <p:cNvPr id="28" name="Picture 28"/>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rcRect/>
          <a:stretch>
            <a:fillRect/>
          </a:stretch>
        </p:blipFill>
        <p:spPr>
          <a:xfrm>
            <a:off x="8385495" y="4866896"/>
            <a:ext cx="131621" cy="131621"/>
          </a:xfrm>
          <a:prstGeom prst="rect">
            <a:avLst/>
          </a:prstGeom>
        </p:spPr>
      </p:pic>
      <p:pic>
        <p:nvPicPr>
          <p:cNvPr id="29" name="Picture 29"/>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8583616" y="4998517"/>
            <a:ext cx="131621" cy="131621"/>
          </a:xfrm>
          <a:prstGeom prst="rect">
            <a:avLst/>
          </a:prstGeom>
        </p:spPr>
      </p:pic>
      <p:pic>
        <p:nvPicPr>
          <p:cNvPr id="30" name="Picture 30"/>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8385495" y="5152920"/>
            <a:ext cx="131621" cy="131621"/>
          </a:xfrm>
          <a:prstGeom prst="rect">
            <a:avLst/>
          </a:prstGeom>
        </p:spPr>
      </p:pic>
      <p:pic>
        <p:nvPicPr>
          <p:cNvPr id="31" name="Picture 31"/>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rcRect/>
          <a:stretch>
            <a:fillRect/>
          </a:stretch>
        </p:blipFill>
        <p:spPr>
          <a:xfrm>
            <a:off x="8670205" y="5664630"/>
            <a:ext cx="131621" cy="131621"/>
          </a:xfrm>
          <a:prstGeom prst="rect">
            <a:avLst/>
          </a:prstGeom>
        </p:spPr>
      </p:pic>
      <p:pic>
        <p:nvPicPr>
          <p:cNvPr id="32" name="Picture 32"/>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rcRect/>
          <a:stretch>
            <a:fillRect/>
          </a:stretch>
        </p:blipFill>
        <p:spPr>
          <a:xfrm>
            <a:off x="8803730" y="5887200"/>
            <a:ext cx="131621" cy="131621"/>
          </a:xfrm>
          <a:prstGeom prst="rect">
            <a:avLst/>
          </a:prstGeom>
        </p:spPr>
      </p:pic>
      <p:pic>
        <p:nvPicPr>
          <p:cNvPr id="33" name="Picture 33"/>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rcRect/>
          <a:stretch>
            <a:fillRect/>
          </a:stretch>
        </p:blipFill>
        <p:spPr>
          <a:xfrm>
            <a:off x="8869541" y="5683358"/>
            <a:ext cx="131621" cy="131621"/>
          </a:xfrm>
          <a:prstGeom prst="rect">
            <a:avLst/>
          </a:prstGeom>
        </p:spPr>
      </p:pic>
      <p:pic>
        <p:nvPicPr>
          <p:cNvPr id="34" name="Picture 34"/>
          <p:cNvPicPr>
            <a:picLocks noChangeAspect="1"/>
          </p:cNvPicPr>
          <p:nvPr/>
        </p:nvPicPr>
        <p:blipFill>
          <a:blip cstate="print"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230629">
            <a:off x="5466183" y="7319879"/>
            <a:ext cx="557135" cy="413293"/>
          </a:xfrm>
          <a:prstGeom prst="rect">
            <a:avLst/>
          </a:prstGeom>
        </p:spPr>
      </p:pic>
      <p:pic>
        <p:nvPicPr>
          <p:cNvPr id="35" name="Picture 35"/>
          <p:cNvPicPr>
            <a:picLocks noChangeAspect="1"/>
          </p:cNvPicPr>
          <p:nvPr/>
        </p:nvPicPr>
        <p:blipFill>
          <a:blip r:embed="rId42"/>
          <a:srcRect l="1" r="259"/>
          <a:stretch>
            <a:fillRect/>
          </a:stretch>
        </p:blipFill>
        <p:spPr>
          <a:xfrm>
            <a:off x="11412639" y="7032836"/>
            <a:ext cx="2108209" cy="1848225"/>
          </a:xfrm>
          <a:prstGeom prst="rect">
            <a:avLst/>
          </a:prstGeom>
        </p:spPr>
      </p:pic>
      <p:sp>
        <p:nvSpPr>
          <p:cNvPr id="36" name="TextBox 36"/>
          <p:cNvSpPr txBox="1"/>
          <p:nvPr/>
        </p:nvSpPr>
        <p:spPr>
          <a:xfrm>
            <a:off x="5899054" y="7422957"/>
            <a:ext cx="5894836" cy="365741"/>
          </a:xfrm>
          <a:prstGeom prst="rect">
            <a:avLst/>
          </a:prstGeom>
        </p:spPr>
        <p:txBody>
          <a:bodyPr anchor="t" bIns="0" lIns="0" rIns="0" rtlCol="0" tIns="0">
            <a:spAutoFit/>
          </a:bodyPr>
          <a:lstStyle/>
          <a:p>
            <a:pPr lvl="0">
              <a:lnSpc>
                <a:spcPts val="2799"/>
              </a:lnSpc>
            </a:pPr>
            <a:r>
              <a:rPr dirty="0" lang="en-US" spc="27" sz="2799">
                <a:solidFill>
                  <a:srgbClr val="FFFFFF"/>
                </a:solidFill>
                <a:latin typeface="Agrandir Bold"/>
              </a:rPr>
              <a:t>ZENTRALE AUSGABE</a:t>
            </a:r>
          </a:p>
        </p:txBody>
      </p:sp>
      <p:pic>
        <p:nvPicPr>
          <p:cNvPr id="37" name="Picture 37"/>
          <p:cNvPicPr>
            <a:picLocks noChangeAspect="1"/>
          </p:cNvPicPr>
          <p:nvPr/>
        </p:nvPicPr>
        <p:blipFill>
          <a:blip cstate="print"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790057" y="7203830"/>
            <a:ext cx="766904" cy="918949"/>
          </a:xfrm>
          <a:prstGeom prst="rect">
            <a:avLst/>
          </a:prstGeom>
        </p:spPr>
      </p:pic>
      <p:pic>
        <p:nvPicPr>
          <p:cNvPr id="38" name="Picture 38"/>
          <p:cNvPicPr>
            <a:picLocks noChangeAspect="1"/>
          </p:cNvPicPr>
          <p:nvPr/>
        </p:nvPicPr>
        <p:blipFill>
          <a:blip cstate="print"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0370433" y="7193523"/>
            <a:ext cx="775506" cy="929256"/>
          </a:xfrm>
          <a:prstGeom prst="rect">
            <a:avLst/>
          </a:prstGeom>
        </p:spPr>
      </p:pic>
      <p:pic>
        <p:nvPicPr>
          <p:cNvPr id="39" name="Picture 39"/>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rcRect/>
          <a:stretch>
            <a:fillRect/>
          </a:stretch>
        </p:blipFill>
        <p:spPr>
          <a:xfrm>
            <a:off x="11130536" y="7102978"/>
            <a:ext cx="564206" cy="201704"/>
          </a:xfrm>
          <a:prstGeom prst="rect">
            <a:avLst/>
          </a:prstGeom>
        </p:spPr>
      </p:pic>
      <p:sp>
        <p:nvSpPr>
          <p:cNvPr id="40" name="TextBox 40"/>
          <p:cNvSpPr txBox="1"/>
          <p:nvPr/>
        </p:nvSpPr>
        <p:spPr>
          <a:xfrm>
            <a:off x="6630658" y="5448165"/>
            <a:ext cx="264616" cy="452120"/>
          </a:xfrm>
          <a:prstGeom prst="rect">
            <a:avLst/>
          </a:prstGeom>
        </p:spPr>
        <p:txBody>
          <a:bodyPr anchor="t" bIns="0" lIns="0" rIns="0" rtlCol="0" tIns="0">
            <a:spAutoFit/>
          </a:bodyPr>
          <a:lstStyle/>
          <a:p>
            <a:pPr algn="ctr" indent="0" lvl="0" marL="0">
              <a:lnSpc>
                <a:spcPts val="2799"/>
              </a:lnSpc>
              <a:spcBef>
                <a:spcPct val="0"/>
              </a:spcBef>
            </a:pPr>
            <a:r>
              <a:rPr lang="en-US" spc="27" sz="2799" u="none">
                <a:solidFill>
                  <a:srgbClr val="7E6B73"/>
                </a:solidFill>
                <a:latin typeface="Agrandir Bold"/>
              </a:rPr>
              <a:t>A</a:t>
            </a:r>
          </a:p>
        </p:txBody>
      </p:sp>
      <p:pic>
        <p:nvPicPr>
          <p:cNvPr id="41" name="Picture 41"/>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rcRect/>
          <a:stretch>
            <a:fillRect/>
          </a:stretch>
        </p:blipFill>
        <p:spPr>
          <a:xfrm flipH="1">
            <a:off x="13322056" y="7137268"/>
            <a:ext cx="564206" cy="201704"/>
          </a:xfrm>
          <a:prstGeom prst="rect">
            <a:avLst/>
          </a:prstGeom>
        </p:spPr>
      </p:pic>
      <p:pic>
        <p:nvPicPr>
          <p:cNvPr id="42" name="Picture 42"/>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rcRect/>
          <a:stretch>
            <a:fillRect/>
          </a:stretch>
        </p:blipFill>
        <p:spPr>
          <a:xfrm>
            <a:off x="6066452" y="4949213"/>
            <a:ext cx="564206" cy="201704"/>
          </a:xfrm>
          <a:prstGeom prst="rect">
            <a:avLst/>
          </a:prstGeom>
        </p:spPr>
      </p:pic>
      <p:pic>
        <p:nvPicPr>
          <p:cNvPr id="43" name="Picture 43"/>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rcRect/>
          <a:stretch>
            <a:fillRect/>
          </a:stretch>
        </p:blipFill>
        <p:spPr>
          <a:xfrm>
            <a:off x="5702640" y="5619686"/>
            <a:ext cx="564206" cy="201704"/>
          </a:xfrm>
          <a:prstGeom prst="rect">
            <a:avLst/>
          </a:prstGeom>
        </p:spPr>
      </p:pic>
      <p:pic>
        <p:nvPicPr>
          <p:cNvPr id="44" name="Picture 44"/>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rcRect/>
          <a:stretch>
            <a:fillRect/>
          </a:stretch>
        </p:blipFill>
        <p:spPr>
          <a:xfrm flipV="1" rot="-2350267">
            <a:off x="6230700" y="5995965"/>
            <a:ext cx="564206" cy="201704"/>
          </a:xfrm>
          <a:prstGeom prst="rect">
            <a:avLst/>
          </a:prstGeom>
        </p:spPr>
      </p:pic>
      <p:pic>
        <p:nvPicPr>
          <p:cNvPr id="45" name="Picture 45"/>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rcRect/>
          <a:stretch>
            <a:fillRect/>
          </a:stretch>
        </p:blipFill>
        <p:spPr>
          <a:xfrm flipH="1">
            <a:off x="7740324" y="4966870"/>
            <a:ext cx="564206" cy="201704"/>
          </a:xfrm>
          <a:prstGeom prst="rect">
            <a:avLst/>
          </a:prstGeom>
        </p:spPr>
      </p:pic>
      <p:pic>
        <p:nvPicPr>
          <p:cNvPr id="46" name="Picture 46"/>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rcRect/>
          <a:stretch>
            <a:fillRect/>
          </a:stretch>
        </p:blipFill>
        <p:spPr>
          <a:xfrm flipH="1">
            <a:off x="8085220" y="5666056"/>
            <a:ext cx="564206" cy="201704"/>
          </a:xfrm>
          <a:prstGeom prst="rect">
            <a:avLst/>
          </a:prstGeom>
        </p:spPr>
      </p:pic>
      <p:pic>
        <p:nvPicPr>
          <p:cNvPr id="47" name="Picture 47"/>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rcRect/>
          <a:stretch>
            <a:fillRect/>
          </a:stretch>
        </p:blipFill>
        <p:spPr>
          <a:xfrm flipV="1" rot="-2350267">
            <a:off x="7439199" y="6498665"/>
            <a:ext cx="564206" cy="201704"/>
          </a:xfrm>
          <a:prstGeom prst="rect">
            <a:avLst/>
          </a:prstGeom>
        </p:spPr>
      </p:pic>
      <p:pic>
        <p:nvPicPr>
          <p:cNvPr id="48" name="Picture 48"/>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rcRect/>
          <a:stretch>
            <a:fillRect/>
          </a:stretch>
        </p:blipFill>
        <p:spPr>
          <a:xfrm rot="5400000">
            <a:off x="12399013" y="5857759"/>
            <a:ext cx="902104" cy="478115"/>
          </a:xfrm>
          <a:prstGeom prst="rect">
            <a:avLst/>
          </a:prstGeom>
        </p:spPr>
      </p:pic>
      <p:sp>
        <p:nvSpPr>
          <p:cNvPr id="49" name="TextBox 49"/>
          <p:cNvSpPr txBox="1"/>
          <p:nvPr/>
        </p:nvSpPr>
        <p:spPr>
          <a:xfrm>
            <a:off x="7654382" y="5448165"/>
            <a:ext cx="255091" cy="452120"/>
          </a:xfrm>
          <a:prstGeom prst="rect">
            <a:avLst/>
          </a:prstGeom>
        </p:spPr>
        <p:txBody>
          <a:bodyPr anchor="t" bIns="0" lIns="0" rIns="0" rtlCol="0" tIns="0">
            <a:spAutoFit/>
          </a:bodyPr>
          <a:lstStyle/>
          <a:p>
            <a:pPr algn="ctr" indent="0" lvl="0" marL="0">
              <a:lnSpc>
                <a:spcPts val="2799"/>
              </a:lnSpc>
              <a:spcBef>
                <a:spcPct val="0"/>
              </a:spcBef>
            </a:pPr>
            <a:r>
              <a:rPr lang="en-US" spc="27" sz="2799">
                <a:solidFill>
                  <a:srgbClr val="7E6B73"/>
                </a:solidFill>
                <a:latin typeface="Agrandir Bold"/>
              </a:rPr>
              <a:t>B</a:t>
            </a:r>
          </a:p>
        </p:txBody>
      </p:sp>
      <p:sp>
        <p:nvSpPr>
          <p:cNvPr id="50" name="TextBox 50"/>
          <p:cNvSpPr txBox="1"/>
          <p:nvPr/>
        </p:nvSpPr>
        <p:spPr>
          <a:xfrm>
            <a:off x="10618951" y="4256981"/>
            <a:ext cx="7503428" cy="1192634"/>
          </a:xfrm>
          <a:prstGeom prst="rect">
            <a:avLst/>
          </a:prstGeom>
        </p:spPr>
        <p:txBody>
          <a:bodyPr anchor="t" bIns="0" lIns="0" rIns="0" rtlCol="0" tIns="0" wrap="square">
            <a:spAutoFit/>
          </a:bodyPr>
          <a:lstStyle/>
          <a:p>
            <a:pPr>
              <a:lnSpc>
                <a:spcPts val="3079"/>
              </a:lnSpc>
            </a:pPr>
            <a:r>
              <a:rPr dirty="0" lang="de-DE" spc="27" sz="2799">
                <a:solidFill>
                  <a:srgbClr val="FFFFFF"/>
                </a:solidFill>
                <a:latin typeface="Agrandir"/>
              </a:rPr>
              <a:t>Welche werden am meisten berücksichtigt?</a:t>
            </a:r>
          </a:p>
          <a:p>
            <a:pPr>
              <a:lnSpc>
                <a:spcPts val="3079"/>
              </a:lnSpc>
            </a:pPr>
            <a:r>
              <a:rPr dirty="0" lang="de-DE" spc="27" sz="2799">
                <a:solidFill>
                  <a:srgbClr val="FFFFFF"/>
                </a:solidFill>
                <a:latin typeface="Agrandir"/>
              </a:rPr>
              <a:t>Wie sind sie miteinander verknüpft?</a:t>
            </a:r>
          </a:p>
          <a:p>
            <a:pPr>
              <a:lnSpc>
                <a:spcPts val="3079"/>
              </a:lnSpc>
            </a:pPr>
            <a:r>
              <a:rPr dirty="0" lang="de-DE" spc="27" sz="2799">
                <a:solidFill>
                  <a:srgbClr val="FFFFFF"/>
                </a:solidFill>
                <a:latin typeface="Agrandir"/>
              </a:rPr>
              <a:t>Wie können sie integriert werden?</a:t>
            </a:r>
            <a:endParaRPr dirty="0" lang="en-US" spc="27" sz="2799">
              <a:solidFill>
                <a:srgbClr val="FFFFFF"/>
              </a:solidFill>
              <a:latin typeface="Agrandir"/>
            </a:endParaRPr>
          </a:p>
        </p:txBody>
      </p:sp>
      <p:sp>
        <p:nvSpPr>
          <p:cNvPr id="51" name="TextBox 51"/>
          <p:cNvSpPr txBox="1"/>
          <p:nvPr/>
        </p:nvSpPr>
        <p:spPr>
          <a:xfrm>
            <a:off x="14038905" y="7422957"/>
            <a:ext cx="255091" cy="452120"/>
          </a:xfrm>
          <a:prstGeom prst="rect">
            <a:avLst/>
          </a:prstGeom>
        </p:spPr>
        <p:txBody>
          <a:bodyPr anchor="t" bIns="0" lIns="0" rIns="0" rtlCol="0" tIns="0">
            <a:spAutoFit/>
          </a:bodyPr>
          <a:lstStyle/>
          <a:p>
            <a:pPr algn="ctr" indent="0" lvl="0" marL="0">
              <a:lnSpc>
                <a:spcPts val="2799"/>
              </a:lnSpc>
              <a:spcBef>
                <a:spcPct val="0"/>
              </a:spcBef>
            </a:pPr>
            <a:r>
              <a:rPr lang="en-US" spc="27" sz="2799">
                <a:solidFill>
                  <a:srgbClr val="7E6B73"/>
                </a:solidFill>
                <a:latin typeface="Agrandir Bold"/>
              </a:rPr>
              <a:t>B</a:t>
            </a:r>
          </a:p>
        </p:txBody>
      </p:sp>
      <p:sp>
        <p:nvSpPr>
          <p:cNvPr id="52" name="TextBox 52"/>
          <p:cNvSpPr txBox="1"/>
          <p:nvPr/>
        </p:nvSpPr>
        <p:spPr>
          <a:xfrm>
            <a:off x="10625878" y="7430317"/>
            <a:ext cx="264616" cy="452120"/>
          </a:xfrm>
          <a:prstGeom prst="rect">
            <a:avLst/>
          </a:prstGeom>
        </p:spPr>
        <p:txBody>
          <a:bodyPr anchor="t" bIns="0" lIns="0" rIns="0" rtlCol="0" tIns="0">
            <a:spAutoFit/>
          </a:bodyPr>
          <a:lstStyle/>
          <a:p>
            <a:pPr algn="ctr" indent="0" lvl="0" marL="0">
              <a:lnSpc>
                <a:spcPts val="2799"/>
              </a:lnSpc>
              <a:spcBef>
                <a:spcPct val="0"/>
              </a:spcBef>
            </a:pPr>
            <a:r>
              <a:rPr lang="en-US" spc="27" sz="2799" u="none">
                <a:solidFill>
                  <a:srgbClr val="7E6B73"/>
                </a:solidFill>
                <a:latin typeface="Agrandir Bold"/>
              </a:rPr>
              <a:t>A</a:t>
            </a:r>
          </a:p>
        </p:txBody>
      </p:sp>
      <p:sp>
        <p:nvSpPr>
          <p:cNvPr id="53" name="TextBox 53"/>
          <p:cNvSpPr txBox="1"/>
          <p:nvPr/>
        </p:nvSpPr>
        <p:spPr>
          <a:xfrm>
            <a:off x="9565905" y="9000204"/>
            <a:ext cx="7512301" cy="795089"/>
          </a:xfrm>
          <a:prstGeom prst="rect">
            <a:avLst/>
          </a:prstGeom>
        </p:spPr>
        <p:txBody>
          <a:bodyPr anchor="t" bIns="0" lIns="0" rIns="0" rtlCol="0" tIns="0" wrap="square">
            <a:spAutoFit/>
          </a:bodyPr>
          <a:lstStyle/>
          <a:p>
            <a:pPr algn="ctr" lvl="0">
              <a:lnSpc>
                <a:spcPts val="3079"/>
              </a:lnSpc>
              <a:spcBef>
                <a:spcPct val="0"/>
              </a:spcBef>
            </a:pPr>
            <a:r>
              <a:rPr dirty="0" lang="de-DE" spc="27" sz="2799">
                <a:solidFill>
                  <a:srgbClr val="FFFFFF"/>
                </a:solidFill>
                <a:latin typeface="Agrandir"/>
              </a:rPr>
              <a:t>Wie lässt sich das Vorhergehende  zu einer sinnvollen Aussage zusammenfassen?</a:t>
            </a:r>
            <a:endParaRPr dirty="0" lang="en-US" spc="27" sz="2799" u="none">
              <a:solidFill>
                <a:srgbClr val="FFFFFF"/>
              </a:solidFill>
              <a:latin typeface="Agrandir"/>
            </a:endParaRP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004AA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2" t="56"/>
          <a:stretch>
            <a:fillRect/>
          </a:stretch>
        </p:blipFill>
        <p:spPr>
          <a:xfrm>
            <a:off x="6460503" y="3558319"/>
            <a:ext cx="10444664" cy="6942757"/>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71923" y="6607741"/>
            <a:ext cx="2987307" cy="843914"/>
          </a:xfrm>
          <a:prstGeom prst="rect">
            <a:avLst/>
          </a:prstGeom>
        </p:spPr>
      </p:pic>
      <p:sp>
        <p:nvSpPr>
          <p:cNvPr id="4" name="TextBox 4"/>
          <p:cNvSpPr txBox="1"/>
          <p:nvPr/>
        </p:nvSpPr>
        <p:spPr>
          <a:xfrm>
            <a:off x="3425793" y="678665"/>
            <a:ext cx="11436413" cy="1590179"/>
          </a:xfrm>
          <a:prstGeom prst="rect">
            <a:avLst/>
          </a:prstGeom>
        </p:spPr>
        <p:txBody>
          <a:bodyPr anchor="t" bIns="0" lIns="0" rIns="0" rtlCol="0" tIns="0">
            <a:spAutoFit/>
          </a:bodyPr>
          <a:lstStyle/>
          <a:p>
            <a:pPr lvl="0">
              <a:lnSpc>
                <a:spcPts val="3079"/>
              </a:lnSpc>
              <a:spcBef>
                <a:spcPct val="0"/>
              </a:spcBef>
            </a:pPr>
            <a:r>
              <a:rPr dirty="0" lang="de-DE" spc="27" sz="2799">
                <a:solidFill>
                  <a:srgbClr val="FFFFFF"/>
                </a:solidFill>
                <a:latin typeface="Raleway"/>
              </a:rPr>
              <a:t>Ein "Common </a:t>
            </a:r>
            <a:r>
              <a:rPr dirty="0" err="1" lang="de-DE" spc="27" sz="2799">
                <a:solidFill>
                  <a:srgbClr val="FFFFFF"/>
                </a:solidFill>
                <a:latin typeface="Raleway"/>
              </a:rPr>
              <a:t>Thematic</a:t>
            </a:r>
            <a:r>
              <a:rPr dirty="0" lang="de-DE" spc="27" sz="2799">
                <a:solidFill>
                  <a:srgbClr val="FFFFFF"/>
                </a:solidFill>
                <a:latin typeface="Raleway"/>
              </a:rPr>
              <a:t> Framework" (gemeinsamer thematischer Rahmen (CTF)) baut auf der Fähigkeit auf, die verschiedenen Bedürfnisse und Erfahrungen, die mit dem Thema verbunden sind, miteinander zu verknüpfen</a:t>
            </a:r>
            <a:endParaRPr dirty="0" lang="en-US" spc="27" sz="2799">
              <a:solidFill>
                <a:srgbClr val="FFFFFF"/>
              </a:solidFill>
              <a:latin typeface="Raleway"/>
            </a:endParaRPr>
          </a:p>
        </p:txBody>
      </p:sp>
      <p:sp>
        <p:nvSpPr>
          <p:cNvPr id="5" name="TextBox 5"/>
          <p:cNvSpPr txBox="1"/>
          <p:nvPr/>
        </p:nvSpPr>
        <p:spPr>
          <a:xfrm>
            <a:off x="3425792" y="2388717"/>
            <a:ext cx="11436413" cy="1188085"/>
          </a:xfrm>
          <a:prstGeom prst="rect">
            <a:avLst/>
          </a:prstGeom>
        </p:spPr>
        <p:txBody>
          <a:bodyPr anchor="t" bIns="0" lIns="0" rIns="0" rtlCol="0" tIns="0">
            <a:spAutoFit/>
          </a:bodyPr>
          <a:lstStyle/>
          <a:p>
            <a:pPr lvl="0">
              <a:lnSpc>
                <a:spcPts val="3079"/>
              </a:lnSpc>
              <a:spcBef>
                <a:spcPct val="0"/>
              </a:spcBef>
            </a:pPr>
            <a:r>
              <a:rPr dirty="0" lang="de-DE" spc="27" sz="2799">
                <a:solidFill>
                  <a:srgbClr val="FFFFFF"/>
                </a:solidFill>
                <a:latin typeface="Raleway"/>
              </a:rPr>
              <a:t>Sie sollte so umfassend sein, dass sich jeder Partner mit ihr identifizieren kann, und so exklusiv, dass eine zu breite und generische Fokussierung auf das Thema vermieden wird</a:t>
            </a:r>
            <a:endParaRPr dirty="0" lang="en-US" spc="27" sz="2799">
              <a:solidFill>
                <a:srgbClr val="FFFFFF"/>
              </a:solidFill>
              <a:latin typeface="Raleway"/>
            </a:endParaRPr>
          </a:p>
        </p:txBody>
      </p:sp>
      <p:sp>
        <p:nvSpPr>
          <p:cNvPr id="6" name="TextBox 6"/>
          <p:cNvSpPr txBox="1"/>
          <p:nvPr/>
        </p:nvSpPr>
        <p:spPr>
          <a:xfrm>
            <a:off x="1219200" y="6046663"/>
            <a:ext cx="2206593" cy="538609"/>
          </a:xfrm>
          <a:prstGeom prst="rect">
            <a:avLst/>
          </a:prstGeom>
        </p:spPr>
        <p:txBody>
          <a:bodyPr anchor="t" bIns="0" lIns="0" rIns="0" rtlCol="0" tIns="0" wrap="square">
            <a:spAutoFit/>
          </a:bodyPr>
          <a:lstStyle/>
          <a:p>
            <a:pPr algn="l" indent="0" lvl="0" marL="0">
              <a:lnSpc>
                <a:spcPts val="4179"/>
              </a:lnSpc>
              <a:spcBef>
                <a:spcPct val="0"/>
              </a:spcBef>
            </a:pPr>
            <a:r>
              <a:rPr dirty="0" lang="en-US" spc="37" sz="3799">
                <a:solidFill>
                  <a:srgbClr val="FFFFFF"/>
                </a:solidFill>
                <a:latin typeface="Raleway"/>
              </a:rPr>
              <a:t>BEISPIEL</a:t>
            </a:r>
          </a:p>
        </p:txBody>
      </p:sp>
      <p:sp>
        <p:nvSpPr>
          <p:cNvPr id="7" name="Textfeld 6"/>
          <p:cNvSpPr txBox="1"/>
          <p:nvPr/>
        </p:nvSpPr>
        <p:spPr>
          <a:xfrm>
            <a:off x="7848600" y="4731050"/>
            <a:ext cx="8915400" cy="4432304"/>
          </a:xfrm>
          <a:prstGeom prst="rect">
            <a:avLst/>
          </a:prstGeom>
          <a:solidFill>
            <a:schemeClr val="accent1"/>
          </a:solidFill>
        </p:spPr>
        <p:txBody>
          <a:bodyPr rtlCol="0" wrap="square">
            <a:spAutoFit/>
          </a:bodyPr>
          <a:lstStyle/>
          <a:p>
            <a:pPr>
              <a:lnSpc>
                <a:spcPts val="3079"/>
              </a:lnSpc>
              <a:spcBef>
                <a:spcPct val="0"/>
              </a:spcBef>
            </a:pPr>
            <a:r>
              <a:rPr dirty="0" lang="de-DE" spc="27" sz="2000">
                <a:solidFill>
                  <a:srgbClr val="FFFFFF"/>
                </a:solidFill>
                <a:latin typeface="Raleway"/>
              </a:rPr>
              <a:t>Wir sind eine Gruppe von vier Schulen der Oberstufe, die in städtischen oder halbstädtischen Gebieten liegen. Unsere Schulen schnitten beim PISA-Test schlechter ab als andere Schulen in unserer Gegend. Vor allem in den MINT-Fächern waren die Ergebnisse nicht zufriedenstellend. 54 Prozent unserer Schüler lagen unter dem nationalen Durchschnitt. In den letzten Jahren sahen sich alle vier Schulen mit ähnlichen Herausforderungen konfrontiert, wie z. B.: eine große Fluktuation des Schulpersonals, die keine ausreichende Kontinuität im Unterricht ermöglichte; die in den Schulen angewandten Lehrmethoden sind veraltet; es gibt kaum Kenntnisse über andere Methoden, die in anderen europäischen Ländern angewandt werden.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sp>
        <p:nvSpPr>
          <p:cNvPr id="2" name="TextBox 2"/>
          <p:cNvSpPr txBox="1"/>
          <p:nvPr/>
        </p:nvSpPr>
        <p:spPr>
          <a:xfrm>
            <a:off x="536366" y="8022139"/>
            <a:ext cx="11684954" cy="1320874"/>
          </a:xfrm>
          <a:prstGeom prst="rect">
            <a:avLst/>
          </a:prstGeom>
        </p:spPr>
        <p:txBody>
          <a:bodyPr lIns="0" tIns="0" rIns="0" bIns="0" rtlCol="0" anchor="t">
            <a:spAutoFit/>
          </a:bodyPr>
          <a:lstStyle/>
          <a:p>
            <a:pPr>
              <a:lnSpc>
                <a:spcPts val="10340"/>
              </a:lnSpc>
            </a:pPr>
            <a:r>
              <a:rPr lang="en-US" sz="9400" dirty="0">
                <a:solidFill>
                  <a:srgbClr val="FFFFFF"/>
                </a:solidFill>
                <a:latin typeface="Hussar Ekologiczy Italics"/>
              </a:rPr>
              <a:t>TEIL 3</a:t>
            </a:r>
          </a:p>
        </p:txBody>
      </p:sp>
      <p:sp>
        <p:nvSpPr>
          <p:cNvPr id="3" name="AutoShape 3"/>
          <p:cNvSpPr/>
          <p:nvPr/>
        </p:nvSpPr>
        <p:spPr>
          <a:xfrm rot="-1236288">
            <a:off x="11539507" y="-2230165"/>
            <a:ext cx="6235284" cy="14747331"/>
          </a:xfrm>
          <a:prstGeom prst="rect">
            <a:avLst/>
          </a:prstGeom>
          <a:solidFill>
            <a:srgbClr val="FFFFFF"/>
          </a:solidFill>
        </p:spPr>
      </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137052" y="2043312"/>
            <a:ext cx="6615695" cy="657434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sp>
        <p:nvSpPr>
          <p:cNvPr id="2" name="TextBox 2"/>
          <p:cNvSpPr txBox="1"/>
          <p:nvPr/>
        </p:nvSpPr>
        <p:spPr>
          <a:xfrm>
            <a:off x="536366" y="8022139"/>
            <a:ext cx="11684954" cy="1320874"/>
          </a:xfrm>
          <a:prstGeom prst="rect">
            <a:avLst/>
          </a:prstGeom>
        </p:spPr>
        <p:txBody>
          <a:bodyPr lIns="0" tIns="0" rIns="0" bIns="0" rtlCol="0" anchor="t">
            <a:spAutoFit/>
          </a:bodyPr>
          <a:lstStyle/>
          <a:p>
            <a:pPr>
              <a:lnSpc>
                <a:spcPts val="10340"/>
              </a:lnSpc>
            </a:pPr>
            <a:r>
              <a:rPr lang="en-US" sz="9400" dirty="0">
                <a:solidFill>
                  <a:srgbClr val="FFFFFF"/>
                </a:solidFill>
                <a:latin typeface="Hussar Ekologiczy Italics"/>
              </a:rPr>
              <a:t>IDENTIFIZIERUNG</a:t>
            </a:r>
          </a:p>
        </p:txBody>
      </p:sp>
      <p:sp>
        <p:nvSpPr>
          <p:cNvPr id="3" name="AutoShape 3"/>
          <p:cNvSpPr/>
          <p:nvPr/>
        </p:nvSpPr>
        <p:spPr>
          <a:xfrm rot="-1236288">
            <a:off x="11539507" y="-2230165"/>
            <a:ext cx="6235284" cy="14747331"/>
          </a:xfrm>
          <a:prstGeom prst="rect">
            <a:avLst/>
          </a:prstGeom>
          <a:solidFill>
            <a:srgbClr val="FFFFFF"/>
          </a:solidFill>
        </p:spPr>
      </p:sp>
      <p:sp>
        <p:nvSpPr>
          <p:cNvPr id="4" name="TextBox 4"/>
          <p:cNvSpPr txBox="1"/>
          <p:nvPr/>
        </p:nvSpPr>
        <p:spPr>
          <a:xfrm>
            <a:off x="536366" y="2415095"/>
            <a:ext cx="9465293" cy="1788310"/>
          </a:xfrm>
          <a:prstGeom prst="rect">
            <a:avLst/>
          </a:prstGeom>
        </p:spPr>
        <p:txBody>
          <a:bodyPr lIns="0" tIns="0" rIns="0" bIns="0" rtlCol="0" anchor="t">
            <a:spAutoFit/>
          </a:bodyPr>
          <a:lstStyle/>
          <a:p>
            <a:pPr>
              <a:lnSpc>
                <a:spcPts val="6858"/>
              </a:lnSpc>
            </a:pPr>
            <a:r>
              <a:rPr lang="de-DE" sz="6234" dirty="0">
                <a:solidFill>
                  <a:srgbClr val="FFFFFF"/>
                </a:solidFill>
                <a:latin typeface="Ranga"/>
              </a:rPr>
              <a:t>Festlegung der Hauptelemente unseres gemeinsamen Projekts...</a:t>
            </a:r>
            <a:endParaRPr lang="en-US" sz="6234" dirty="0">
              <a:solidFill>
                <a:srgbClr val="FFFFFF"/>
              </a:solidFill>
              <a:latin typeface="Ranga"/>
            </a:endParaRPr>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137052" y="2043312"/>
            <a:ext cx="6615695" cy="6574347"/>
          </a:xfrm>
          <a:prstGeom prst="rect">
            <a:avLst/>
          </a:prstGeom>
        </p:spPr>
      </p:pic>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004AAD"/>
        </a:solidFill>
        <a:effectLst/>
      </p:bgPr>
    </p:bg>
    <p:spTree>
      <p:nvGrpSpPr>
        <p:cNvPr id="1" name=""/>
        <p:cNvGrpSpPr/>
        <p:nvPr/>
      </p:nvGrpSpPr>
      <p:grpSpPr>
        <a:xfrm>
          <a:off x="0" y="0"/>
          <a:ext cx="0" cy="0"/>
          <a:chOff x="0" y="0"/>
          <a:chExt cx="0" cy="0"/>
        </a:xfrm>
      </p:grpSpPr>
      <p:sp>
        <p:nvSpPr>
          <p:cNvPr id="2" name="AutoShape 2"/>
          <p:cNvSpPr/>
          <p:nvPr/>
        </p:nvSpPr>
        <p:spPr>
          <a:xfrm rot="1228934">
            <a:off x="-2340307" y="-2695887"/>
            <a:ext cx="6399279" cy="13437618"/>
          </a:xfrm>
          <a:prstGeom prst="rect">
            <a:avLst/>
          </a:prstGeom>
          <a:solidFill>
            <a:srgbClr val="6CE8F4"/>
          </a:solidFill>
        </p:spPr>
      </p:sp>
      <p:sp>
        <p:nvSpPr>
          <p:cNvPr id="3" name="TextBox 3"/>
          <p:cNvSpPr txBox="1"/>
          <p:nvPr/>
        </p:nvSpPr>
        <p:spPr>
          <a:xfrm>
            <a:off x="8572645" y="1515740"/>
            <a:ext cx="9108956" cy="7848302"/>
          </a:xfrm>
          <a:prstGeom prst="rect">
            <a:avLst/>
          </a:prstGeom>
        </p:spPr>
        <p:txBody>
          <a:bodyPr anchor="t" bIns="0" lIns="0" rIns="0" rtlCol="0" tIns="0">
            <a:spAutoFit/>
          </a:bodyPr>
          <a:lstStyle/>
          <a:p>
            <a:pPr>
              <a:lnSpc>
                <a:spcPts val="5059"/>
              </a:lnSpc>
            </a:pPr>
            <a:r>
              <a:rPr dirty="0" lang="de-DE" spc="137" sz="4599">
                <a:solidFill>
                  <a:srgbClr val="FFFFFF"/>
                </a:solidFill>
                <a:latin typeface="Raleway Bold Italics"/>
              </a:rPr>
              <a:t>Allgemeine Kenntnisse über das Förderprogramm und die Art des Projekts</a:t>
            </a:r>
          </a:p>
          <a:p>
            <a:pPr>
              <a:lnSpc>
                <a:spcPts val="5059"/>
              </a:lnSpc>
            </a:pPr>
            <a:endParaRPr dirty="0" lang="de-DE" spc="137" sz="4599">
              <a:solidFill>
                <a:srgbClr val="FFFFFF"/>
              </a:solidFill>
              <a:latin typeface="Raleway Bold Italics"/>
            </a:endParaRPr>
          </a:p>
          <a:p>
            <a:pPr>
              <a:lnSpc>
                <a:spcPts val="5059"/>
              </a:lnSpc>
            </a:pPr>
            <a:r>
              <a:rPr dirty="0" lang="de-DE" spc="137" sz="4599">
                <a:solidFill>
                  <a:srgbClr val="FFFFFF"/>
                </a:solidFill>
                <a:latin typeface="Raleway Bold Italics"/>
              </a:rPr>
              <a:t>Das Thema steht im Einklang mit den Prioritäten und der Strategie der Schulen</a:t>
            </a:r>
          </a:p>
          <a:p>
            <a:pPr>
              <a:lnSpc>
                <a:spcPts val="5059"/>
              </a:lnSpc>
            </a:pPr>
            <a:endParaRPr dirty="0" lang="de-DE" spc="137" sz="4599">
              <a:solidFill>
                <a:srgbClr val="FFFFFF"/>
              </a:solidFill>
              <a:latin typeface="Raleway Bold Italics"/>
            </a:endParaRPr>
          </a:p>
          <a:p>
            <a:pPr>
              <a:lnSpc>
                <a:spcPts val="5059"/>
              </a:lnSpc>
            </a:pPr>
            <a:r>
              <a:rPr dirty="0" lang="de-DE" spc="137" sz="4599">
                <a:solidFill>
                  <a:srgbClr val="FFFFFF"/>
                </a:solidFill>
                <a:latin typeface="Raleway Bold Italics"/>
              </a:rPr>
              <a:t>Das Thema wird von den internen und externen Stakeholdern als relevant angesehen</a:t>
            </a:r>
            <a:endParaRPr dirty="0" lang="en-US" spc="137" sz="4599">
              <a:solidFill>
                <a:srgbClr val="FFFFFF"/>
              </a:solidFill>
              <a:latin typeface="Raleway Bold Italics"/>
            </a:endParaRPr>
          </a:p>
        </p:txBody>
      </p:sp>
      <p:pic>
        <p:nvPicPr>
          <p:cNvPr id="4" name="Picture 4"/>
          <p:cNvPicPr>
            <a:picLocks noChangeAspect="1"/>
          </p:cNvPicPr>
          <p:nvPr/>
        </p:nvPicPr>
        <p:blipFill>
          <a:blip r:embed="rId2"/>
          <a:srcRect l="6" r="45"/>
          <a:stretch>
            <a:fillRect/>
          </a:stretch>
        </p:blipFill>
        <p:spPr>
          <a:xfrm>
            <a:off x="1493102" y="514350"/>
            <a:ext cx="6263951" cy="9258300"/>
          </a:xfrm>
          <a:prstGeom prst="rect">
            <a:avLst/>
          </a:prstGeom>
        </p:spPr>
      </p:pic>
      <p:sp>
        <p:nvSpPr>
          <p:cNvPr id="5" name="TextBox 5"/>
          <p:cNvSpPr txBox="1"/>
          <p:nvPr/>
        </p:nvSpPr>
        <p:spPr>
          <a:xfrm>
            <a:off x="1724337" y="923925"/>
            <a:ext cx="5801480" cy="957250"/>
          </a:xfrm>
          <a:prstGeom prst="rect">
            <a:avLst/>
          </a:prstGeom>
        </p:spPr>
        <p:txBody>
          <a:bodyPr anchor="t" bIns="0" lIns="0" rIns="0" rtlCol="0" tIns="0">
            <a:spAutoFit/>
          </a:bodyPr>
          <a:lstStyle/>
          <a:p>
            <a:pPr algn="ctr">
              <a:lnSpc>
                <a:spcPts val="8260"/>
              </a:lnSpc>
            </a:pPr>
            <a:r>
              <a:rPr dirty="0" err="1" lang="en-US" sz="4800">
                <a:solidFill>
                  <a:srgbClr val="FFFFFF"/>
                </a:solidFill>
                <a:latin typeface="Open Sans Extra Bold"/>
              </a:rPr>
              <a:t>Vorbedingungen</a:t>
            </a:r>
            <a:endParaRPr dirty="0" lang="en-US" sz="4800">
              <a:solidFill>
                <a:srgbClr val="FFFFFF"/>
              </a:solidFill>
              <a:latin typeface="Open Sans Extra Bo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sp>
        <p:nvSpPr>
          <p:cNvPr id="2" name="AutoShape 2"/>
          <p:cNvSpPr/>
          <p:nvPr/>
        </p:nvSpPr>
        <p:spPr>
          <a:xfrm rot="519840">
            <a:off x="-1237738" y="-1695416"/>
            <a:ext cx="4233780" cy="12330974"/>
          </a:xfrm>
          <a:prstGeom prst="rect">
            <a:avLst/>
          </a:prstGeom>
          <a:solidFill>
            <a:srgbClr val="6CE8F4"/>
          </a:solidFill>
        </p:spPr>
      </p:sp>
      <p:sp>
        <p:nvSpPr>
          <p:cNvPr id="3" name="TextBox 3"/>
          <p:cNvSpPr txBox="1"/>
          <p:nvPr/>
        </p:nvSpPr>
        <p:spPr>
          <a:xfrm>
            <a:off x="4731181" y="899209"/>
            <a:ext cx="12598366" cy="1564531"/>
          </a:xfrm>
          <a:prstGeom prst="rect">
            <a:avLst/>
          </a:prstGeom>
        </p:spPr>
        <p:txBody>
          <a:bodyPr lIns="0" tIns="0" rIns="0" bIns="0" rtlCol="0" anchor="t">
            <a:spAutoFit/>
          </a:bodyPr>
          <a:lstStyle/>
          <a:p>
            <a:pPr>
              <a:lnSpc>
                <a:spcPts val="6106"/>
              </a:lnSpc>
            </a:pPr>
            <a:r>
              <a:rPr lang="en-US" sz="4800" spc="300" dirty="0">
                <a:solidFill>
                  <a:srgbClr val="FFFFFF"/>
                </a:solidFill>
                <a:latin typeface="Hussar Bold Bold Italics"/>
              </a:rPr>
              <a:t>DIE IDENTIFIKATIONSPHASE BEDIENT DEN BEDARF</a:t>
            </a: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891654" y="7497349"/>
            <a:ext cx="1182443" cy="153813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891654" y="5324624"/>
            <a:ext cx="1101690" cy="1538137"/>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191591" y="2681511"/>
            <a:ext cx="801754" cy="1538137"/>
          </a:xfrm>
          <a:prstGeom prst="rect">
            <a:avLst/>
          </a:prstGeom>
        </p:spPr>
      </p:pic>
      <p:sp>
        <p:nvSpPr>
          <p:cNvPr id="7" name="TextBox 7"/>
          <p:cNvSpPr txBox="1"/>
          <p:nvPr/>
        </p:nvSpPr>
        <p:spPr>
          <a:xfrm>
            <a:off x="6063592" y="2771846"/>
            <a:ext cx="11265955" cy="2115964"/>
          </a:xfrm>
          <a:prstGeom prst="rect">
            <a:avLst/>
          </a:prstGeom>
        </p:spPr>
        <p:txBody>
          <a:bodyPr lIns="0" tIns="0" rIns="0" bIns="0" rtlCol="0" anchor="t">
            <a:spAutoFit/>
          </a:bodyPr>
          <a:lstStyle/>
          <a:p>
            <a:pPr lvl="0">
              <a:lnSpc>
                <a:spcPts val="5500"/>
              </a:lnSpc>
            </a:pPr>
            <a:r>
              <a:rPr lang="de-DE" sz="5000" spc="170" dirty="0">
                <a:solidFill>
                  <a:srgbClr val="FFFFFF"/>
                </a:solidFill>
                <a:latin typeface="Raleway Bold"/>
              </a:rPr>
              <a:t>Schwerpunktsetzung auf das zentrale Problem, das angegangen werden soll</a:t>
            </a:r>
            <a:endParaRPr lang="en-US" sz="5000" spc="170" dirty="0">
              <a:solidFill>
                <a:srgbClr val="FFFFFF"/>
              </a:solidFill>
              <a:latin typeface="Raleway Bold"/>
            </a:endParaRPr>
          </a:p>
        </p:txBody>
      </p:sp>
      <p:sp>
        <p:nvSpPr>
          <p:cNvPr id="8" name="TextBox 8"/>
          <p:cNvSpPr txBox="1"/>
          <p:nvPr/>
        </p:nvSpPr>
        <p:spPr>
          <a:xfrm>
            <a:off x="6144344" y="5395191"/>
            <a:ext cx="11185203" cy="2115964"/>
          </a:xfrm>
          <a:prstGeom prst="rect">
            <a:avLst/>
          </a:prstGeom>
        </p:spPr>
        <p:txBody>
          <a:bodyPr lIns="0" tIns="0" rIns="0" bIns="0" rtlCol="0" anchor="t">
            <a:spAutoFit/>
          </a:bodyPr>
          <a:lstStyle/>
          <a:p>
            <a:pPr lvl="0">
              <a:lnSpc>
                <a:spcPts val="5500"/>
              </a:lnSpc>
              <a:spcBef>
                <a:spcPct val="0"/>
              </a:spcBef>
            </a:pPr>
            <a:r>
              <a:rPr lang="de-DE" sz="5000" spc="170" dirty="0">
                <a:solidFill>
                  <a:srgbClr val="FFFFFF"/>
                </a:solidFill>
                <a:latin typeface="Raleway Bold"/>
              </a:rPr>
              <a:t>Die verschiedenen Ursachen des Problems/der Probleme in Beziehung setzen und analysieren</a:t>
            </a:r>
            <a:endParaRPr lang="en-US" sz="5000" spc="170" dirty="0">
              <a:solidFill>
                <a:srgbClr val="FFFFFF"/>
              </a:solidFill>
              <a:latin typeface="Raleway Bold"/>
            </a:endParaRPr>
          </a:p>
        </p:txBody>
      </p:sp>
      <p:sp>
        <p:nvSpPr>
          <p:cNvPr id="9" name="TextBox 9"/>
          <p:cNvSpPr txBox="1"/>
          <p:nvPr/>
        </p:nvSpPr>
        <p:spPr>
          <a:xfrm>
            <a:off x="6144344" y="7567916"/>
            <a:ext cx="11529698" cy="1425578"/>
          </a:xfrm>
          <a:prstGeom prst="rect">
            <a:avLst/>
          </a:prstGeom>
        </p:spPr>
        <p:txBody>
          <a:bodyPr lIns="0" tIns="0" rIns="0" bIns="0" rtlCol="0" anchor="t">
            <a:spAutoFit/>
          </a:bodyPr>
          <a:lstStyle/>
          <a:p>
            <a:pPr lvl="0">
              <a:lnSpc>
                <a:spcPts val="5500"/>
              </a:lnSpc>
              <a:spcBef>
                <a:spcPct val="0"/>
              </a:spcBef>
            </a:pPr>
            <a:r>
              <a:rPr lang="de-DE" sz="5000" spc="170" dirty="0">
                <a:solidFill>
                  <a:srgbClr val="FFFFFF"/>
                </a:solidFill>
                <a:latin typeface="Raleway Bold"/>
              </a:rPr>
              <a:t>Entwicklung einer kohärenten, bedarfsorientierten Strategie</a:t>
            </a:r>
            <a:endParaRPr lang="en-US" sz="5000" u="none" spc="170" dirty="0">
              <a:solidFill>
                <a:srgbClr val="FFFFFF"/>
              </a:solidFill>
              <a:latin typeface="Raleway Bold"/>
            </a:endParaR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4AAD"/>
        </a:solidFill>
        <a:effectLst/>
      </p:bgPr>
    </p:bg>
    <p:spTree>
      <p:nvGrpSpPr>
        <p:cNvPr id="1" name=""/>
        <p:cNvGrpSpPr/>
        <p:nvPr/>
      </p:nvGrpSpPr>
      <p:grpSpPr>
        <a:xfrm>
          <a:off x="0" y="0"/>
          <a:ext cx="0" cy="0"/>
          <a:chOff x="0" y="0"/>
          <a:chExt cx="0" cy="0"/>
        </a:xfrm>
      </p:grpSpPr>
      <p:sp>
        <p:nvSpPr>
          <p:cNvPr id="2" name="AutoShape 2"/>
          <p:cNvSpPr/>
          <p:nvPr/>
        </p:nvSpPr>
        <p:spPr>
          <a:xfrm rot="1228934">
            <a:off x="-2340307" y="-2695887"/>
            <a:ext cx="6399279" cy="13437618"/>
          </a:xfrm>
          <a:prstGeom prst="rect">
            <a:avLst/>
          </a:prstGeom>
          <a:solidFill>
            <a:srgbClr val="6CE8F4"/>
          </a:solidFill>
        </p:spPr>
      </p:sp>
      <p:pic>
        <p:nvPicPr>
          <p:cNvPr id="3" name="Picture 3"/>
          <p:cNvPicPr>
            <a:picLocks noChangeAspect="1"/>
          </p:cNvPicPr>
          <p:nvPr/>
        </p:nvPicPr>
        <p:blipFill>
          <a:blip r:embed="rId2"/>
          <a:srcRect l="92" r="41"/>
          <a:stretch>
            <a:fillRect/>
          </a:stretch>
        </p:blipFill>
        <p:spPr>
          <a:xfrm>
            <a:off x="1493102" y="514350"/>
            <a:ext cx="6263951" cy="9258300"/>
          </a:xfrm>
          <a:prstGeom prst="rect">
            <a:avLst/>
          </a:prstGeom>
        </p:spPr>
      </p:pic>
      <p:sp>
        <p:nvSpPr>
          <p:cNvPr id="4" name="TextBox 4"/>
          <p:cNvSpPr txBox="1"/>
          <p:nvPr/>
        </p:nvSpPr>
        <p:spPr>
          <a:xfrm>
            <a:off x="8001000" y="4041972"/>
            <a:ext cx="9811835" cy="3154710"/>
          </a:xfrm>
          <a:prstGeom prst="rect">
            <a:avLst/>
          </a:prstGeom>
        </p:spPr>
        <p:txBody>
          <a:bodyPr anchor="t" bIns="0" lIns="0" rIns="0" rtlCol="0" tIns="0" wrap="square">
            <a:spAutoFit/>
          </a:bodyPr>
          <a:lstStyle/>
          <a:p>
            <a:pPr>
              <a:lnSpc>
                <a:spcPts val="12272"/>
              </a:lnSpc>
            </a:pPr>
            <a:r>
              <a:rPr dirty="0" lang="en-US" spc="603" sz="10400">
                <a:solidFill>
                  <a:srgbClr val="FFFFFF"/>
                </a:solidFill>
                <a:latin typeface="Hussar Bold"/>
              </a:rPr>
              <a:t>WAS IST EIN PROJEKT?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sp>
        <p:nvSpPr>
          <p:cNvPr id="3" name="AutoShape 3"/>
          <p:cNvSpPr/>
          <p:nvPr/>
        </p:nvSpPr>
        <p:spPr>
          <a:xfrm rot="4048819">
            <a:off x="4043760" y="-6436379"/>
            <a:ext cx="10187268" cy="21881650"/>
          </a:xfrm>
          <a:prstGeom prst="rect">
            <a:avLst/>
          </a:prstGeom>
          <a:solidFill>
            <a:srgbClr val="6CE8F4"/>
          </a:solidFill>
        </p:spPr>
      </p:sp>
      <p:sp>
        <p:nvSpPr>
          <p:cNvPr id="4" name="TextBox 4"/>
          <p:cNvSpPr txBox="1"/>
          <p:nvPr/>
        </p:nvSpPr>
        <p:spPr>
          <a:xfrm>
            <a:off x="0" y="3590923"/>
            <a:ext cx="18288000" cy="5321970"/>
          </a:xfrm>
          <a:prstGeom prst="rect">
            <a:avLst/>
          </a:prstGeom>
        </p:spPr>
        <p:txBody>
          <a:bodyPr lIns="0" tIns="0" rIns="0" bIns="0" rtlCol="0" anchor="t">
            <a:spAutoFit/>
          </a:bodyPr>
          <a:lstStyle/>
          <a:p>
            <a:pPr algn="ctr">
              <a:lnSpc>
                <a:spcPts val="8250"/>
              </a:lnSpc>
            </a:pPr>
            <a:r>
              <a:rPr lang="en-US" sz="7500" spc="217" dirty="0">
                <a:solidFill>
                  <a:srgbClr val="004AAD"/>
                </a:solidFill>
                <a:latin typeface="Montserrat Classic Bold"/>
              </a:rPr>
              <a:t>LOGICAL FRAMEWORK METHODOLOGY</a:t>
            </a:r>
          </a:p>
          <a:p>
            <a:pPr algn="ctr">
              <a:lnSpc>
                <a:spcPts val="8250"/>
              </a:lnSpc>
            </a:pPr>
            <a:r>
              <a:rPr lang="en-US" sz="7500" spc="217" dirty="0">
                <a:solidFill>
                  <a:srgbClr val="004AAD"/>
                </a:solidFill>
                <a:latin typeface="Montserrat Classic Bold"/>
              </a:rPr>
              <a:t>(LFM)</a:t>
            </a:r>
          </a:p>
          <a:p>
            <a:pPr algn="ctr">
              <a:lnSpc>
                <a:spcPts val="8250"/>
              </a:lnSpc>
            </a:pPr>
            <a:r>
              <a:rPr lang="de-DE" sz="7500" spc="217" dirty="0">
                <a:solidFill>
                  <a:srgbClr val="004AAD"/>
                </a:solidFill>
                <a:latin typeface="Montserrat Classic Bold"/>
              </a:rPr>
              <a:t>(die Methode des „logischen Rahmens“)</a:t>
            </a:r>
            <a:endParaRPr lang="en-US" sz="7500" spc="217" dirty="0">
              <a:solidFill>
                <a:srgbClr val="004AAD"/>
              </a:solidFill>
              <a:latin typeface="Montserrat Classic Bo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sp>
        <p:nvSpPr>
          <p:cNvPr id="3" name="AutoShape 3"/>
          <p:cNvSpPr/>
          <p:nvPr/>
        </p:nvSpPr>
        <p:spPr>
          <a:xfrm rot="648147">
            <a:off x="-2335936" y="-2286123"/>
            <a:ext cx="16526355" cy="13740795"/>
          </a:xfrm>
          <a:prstGeom prst="rect">
            <a:avLst/>
          </a:prstGeom>
          <a:solidFill>
            <a:srgbClr val="6CE8F4"/>
          </a:solidFill>
        </p:spPr>
      </p:sp>
      <p:sp>
        <p:nvSpPr>
          <p:cNvPr id="4" name="TextBox 4"/>
          <p:cNvSpPr txBox="1"/>
          <p:nvPr/>
        </p:nvSpPr>
        <p:spPr>
          <a:xfrm>
            <a:off x="481275" y="3037605"/>
            <a:ext cx="12598366" cy="2346796"/>
          </a:xfrm>
          <a:prstGeom prst="rect">
            <a:avLst/>
          </a:prstGeom>
        </p:spPr>
        <p:txBody>
          <a:bodyPr lIns="0" tIns="0" rIns="0" bIns="0" rtlCol="0" anchor="t">
            <a:spAutoFit/>
          </a:bodyPr>
          <a:lstStyle/>
          <a:p>
            <a:pPr>
              <a:lnSpc>
                <a:spcPts val="6106"/>
              </a:lnSpc>
            </a:pPr>
            <a:r>
              <a:rPr lang="de-DE" sz="5175" spc="300" dirty="0">
                <a:solidFill>
                  <a:srgbClr val="004AAD"/>
                </a:solidFill>
                <a:latin typeface="Hussar Bold Bold Italics"/>
              </a:rPr>
              <a:t>ALLE PROBLEME, DIE SICH UM DAS THEMA DREHEN, BERÜCKSICHTIGEN</a:t>
            </a:r>
            <a:endParaRPr lang="en-US" sz="5175" spc="300" dirty="0">
              <a:solidFill>
                <a:srgbClr val="004AAD"/>
              </a:solidFill>
              <a:latin typeface="Hussar Bold Bold Italics"/>
            </a:endParaRPr>
          </a:p>
        </p:txBody>
      </p:sp>
      <p:sp>
        <p:nvSpPr>
          <p:cNvPr id="5" name="TextBox 5"/>
          <p:cNvSpPr txBox="1"/>
          <p:nvPr/>
        </p:nvSpPr>
        <p:spPr>
          <a:xfrm>
            <a:off x="481275" y="2052220"/>
            <a:ext cx="7905459" cy="913712"/>
          </a:xfrm>
          <a:prstGeom prst="rect">
            <a:avLst/>
          </a:prstGeom>
        </p:spPr>
        <p:txBody>
          <a:bodyPr lIns="0" tIns="0" rIns="0" bIns="0" rtlCol="0" anchor="t">
            <a:spAutoFit/>
          </a:bodyPr>
          <a:lstStyle/>
          <a:p>
            <a:pPr marL="0" lvl="0" indent="0" algn="l">
              <a:lnSpc>
                <a:spcPts val="7080"/>
              </a:lnSpc>
              <a:spcBef>
                <a:spcPct val="0"/>
              </a:spcBef>
            </a:pPr>
            <a:r>
              <a:rPr lang="en-US" sz="6000" spc="348" dirty="0">
                <a:solidFill>
                  <a:srgbClr val="000000"/>
                </a:solidFill>
                <a:latin typeface="Hussar Bold"/>
              </a:rPr>
              <a:t>SCHRITT 1</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2000"/>
          </a:blip>
          <a:srcRect b="52" l="25" r="4" t="5"/>
          <a:stretch>
            <a:fillRect/>
          </a:stretch>
        </p:blipFill>
        <p:spPr>
          <a:xfrm>
            <a:off x="0" y="0"/>
            <a:ext cx="18288000" cy="10287000"/>
          </a:xfrm>
          <a:prstGeom prst="rect">
            <a:avLst/>
          </a:prstGeom>
        </p:spPr>
      </p:pic>
      <p:grpSp>
        <p:nvGrpSpPr>
          <p:cNvPr id="3" name="Group 3"/>
          <p:cNvGrpSpPr/>
          <p:nvPr/>
        </p:nvGrpSpPr>
        <p:grpSpPr>
          <a:xfrm>
            <a:off x="5688743" y="6472606"/>
            <a:ext cx="2521053" cy="2701874"/>
            <a:chOff x="0" y="0"/>
            <a:chExt cx="3361404" cy="3602498"/>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13" t="13"/>
            <a:stretch>
              <a:fillRect/>
            </a:stretch>
          </p:blipFill>
          <p:spPr>
            <a:xfrm>
              <a:off x="0" y="0"/>
              <a:ext cx="3361404" cy="3602498"/>
            </a:xfrm>
            <a:prstGeom prst="rect">
              <a:avLst/>
            </a:prstGeom>
          </p:spPr>
        </p:pic>
        <p:sp>
          <p:nvSpPr>
            <p:cNvPr id="5" name="TextBox 5"/>
            <p:cNvSpPr txBox="1"/>
            <p:nvPr/>
          </p:nvSpPr>
          <p:spPr>
            <a:xfrm>
              <a:off x="199593" y="1105520"/>
              <a:ext cx="2962217" cy="2059538"/>
            </a:xfrm>
            <a:prstGeom prst="rect">
              <a:avLst/>
            </a:prstGeom>
          </p:spPr>
          <p:txBody>
            <a:bodyPr anchor="t" bIns="0" lIns="0" rIns="0" rtlCol="0" tIns="0">
              <a:spAutoFit/>
            </a:bodyPr>
            <a:lstStyle/>
            <a:p>
              <a:pPr algn="ctr" lvl="0">
                <a:lnSpc>
                  <a:spcPts val="2400"/>
                </a:lnSpc>
                <a:spcBef>
                  <a:spcPct val="0"/>
                </a:spcBef>
              </a:pPr>
              <a:r>
                <a:rPr dirty="0" lang="de-DE" sz="2400">
                  <a:solidFill>
                    <a:srgbClr val="000000"/>
                  </a:solidFill>
                  <a:latin typeface="Agrandir Medium"/>
                </a:rPr>
                <a:t>Unzureichende digitale und CLIL-Kenntnisse der Lehrkräfte</a:t>
              </a:r>
              <a:endParaRPr dirty="0" lang="en-US" sz="2400" u="none">
                <a:solidFill>
                  <a:srgbClr val="000000"/>
                </a:solidFill>
                <a:latin typeface="Agrandir Medium"/>
              </a:endParaRPr>
            </a:p>
          </p:txBody>
        </p:sp>
      </p:grpSp>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416971" y="4468634"/>
            <a:ext cx="2705867" cy="2543515"/>
          </a:xfrm>
          <a:prstGeom prst="rect">
            <a:avLst/>
          </a:prstGeom>
        </p:spPr>
      </p:pic>
      <p:sp>
        <p:nvSpPr>
          <p:cNvPr id="7" name="TextBox 7"/>
          <p:cNvSpPr txBox="1"/>
          <p:nvPr/>
        </p:nvSpPr>
        <p:spPr>
          <a:xfrm>
            <a:off x="2802627" y="5105400"/>
            <a:ext cx="1934555" cy="1236877"/>
          </a:xfrm>
          <a:prstGeom prst="rect">
            <a:avLst/>
          </a:prstGeom>
        </p:spPr>
        <p:txBody>
          <a:bodyPr anchor="t" bIns="0" lIns="0" rIns="0" rtlCol="0" tIns="0">
            <a:spAutoFit/>
          </a:bodyPr>
          <a:lstStyle/>
          <a:p>
            <a:pPr algn="ctr" lvl="0">
              <a:lnSpc>
                <a:spcPts val="2400"/>
              </a:lnSpc>
              <a:spcBef>
                <a:spcPct val="0"/>
              </a:spcBef>
            </a:pPr>
            <a:r>
              <a:rPr dirty="0" err="1" lang="en-US" sz="2400">
                <a:solidFill>
                  <a:srgbClr val="000000"/>
                </a:solidFill>
                <a:latin typeface="Agrandir Medium"/>
              </a:rPr>
              <a:t>Begrenzte</a:t>
            </a:r>
            <a:r>
              <a:rPr dirty="0" lang="en-US" sz="2400">
                <a:solidFill>
                  <a:srgbClr val="000000"/>
                </a:solidFill>
                <a:latin typeface="Agrandir Medium"/>
              </a:rPr>
              <a:t> </a:t>
            </a:r>
            <a:r>
              <a:rPr dirty="0" err="1" lang="en-US" sz="2400">
                <a:solidFill>
                  <a:srgbClr val="000000"/>
                </a:solidFill>
                <a:latin typeface="Agrandir Medium"/>
              </a:rPr>
              <a:t>Lernerfahrung</a:t>
            </a:r>
            <a:r>
              <a:rPr dirty="0" lang="en-US" sz="2400">
                <a:solidFill>
                  <a:srgbClr val="000000"/>
                </a:solidFill>
                <a:latin typeface="Agrandir Medium"/>
              </a:rPr>
              <a:t> in MINT-</a:t>
            </a:r>
            <a:r>
              <a:rPr dirty="0" err="1" lang="en-US" sz="2400">
                <a:solidFill>
                  <a:srgbClr val="000000"/>
                </a:solidFill>
                <a:latin typeface="Agrandir Medium"/>
              </a:rPr>
              <a:t>Fächern</a:t>
            </a:r>
            <a:endParaRPr dirty="0" lang="en-US" sz="2400" u="none">
              <a:solidFill>
                <a:srgbClr val="000000"/>
              </a:solidFill>
              <a:latin typeface="Agrandir Medium"/>
            </a:endParaRPr>
          </a:p>
        </p:txBody>
      </p:sp>
      <p:grpSp>
        <p:nvGrpSpPr>
          <p:cNvPr id="8" name="Group 8"/>
          <p:cNvGrpSpPr/>
          <p:nvPr/>
        </p:nvGrpSpPr>
        <p:grpSpPr>
          <a:xfrm>
            <a:off x="8696181" y="936086"/>
            <a:ext cx="2196996" cy="2441865"/>
            <a:chOff x="0" y="269980"/>
            <a:chExt cx="2929328" cy="3255820"/>
          </a:xfrm>
        </p:grpSpPr>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540" t="540"/>
            <a:stretch>
              <a:fillRect/>
            </a:stretch>
          </p:blipFill>
          <p:spPr>
            <a:xfrm>
              <a:off x="0" y="269980"/>
              <a:ext cx="2929328" cy="3255820"/>
            </a:xfrm>
            <a:prstGeom prst="rect">
              <a:avLst/>
            </a:prstGeom>
          </p:spPr>
        </p:pic>
        <p:sp>
          <p:nvSpPr>
            <p:cNvPr id="10" name="TextBox 10"/>
            <p:cNvSpPr txBox="1"/>
            <p:nvPr/>
          </p:nvSpPr>
          <p:spPr>
            <a:xfrm>
              <a:off x="149176" y="1230876"/>
              <a:ext cx="2630975" cy="1641475"/>
            </a:xfrm>
            <a:prstGeom prst="rect">
              <a:avLst/>
            </a:prstGeom>
          </p:spPr>
          <p:txBody>
            <a:bodyPr anchor="t" bIns="0" lIns="0" rIns="0" rtlCol="0" tIns="0">
              <a:spAutoFit/>
            </a:bodyPr>
            <a:lstStyle/>
            <a:p>
              <a:pPr algn="ctr" lvl="0">
                <a:lnSpc>
                  <a:spcPts val="2400"/>
                </a:lnSpc>
                <a:spcBef>
                  <a:spcPct val="0"/>
                </a:spcBef>
              </a:pPr>
              <a:r>
                <a:rPr dirty="0" err="1" lang="en-US" sz="2400">
                  <a:solidFill>
                    <a:srgbClr val="000000"/>
                  </a:solidFill>
                  <a:latin typeface="Agrandir Medium"/>
                </a:rPr>
                <a:t>Geringe</a:t>
              </a:r>
              <a:r>
                <a:rPr dirty="0" lang="en-US" sz="2400">
                  <a:solidFill>
                    <a:srgbClr val="000000"/>
                  </a:solidFill>
                  <a:latin typeface="Agrandir Medium"/>
                </a:rPr>
                <a:t> Motivation der </a:t>
              </a:r>
              <a:r>
                <a:rPr dirty="0" err="1" lang="en-US" sz="2400">
                  <a:solidFill>
                    <a:srgbClr val="000000"/>
                  </a:solidFill>
                  <a:latin typeface="Agrandir Medium"/>
                </a:rPr>
                <a:t>Schüler:innen</a:t>
              </a:r>
              <a:endParaRPr dirty="0" lang="en-US" sz="2400" u="none">
                <a:solidFill>
                  <a:srgbClr val="000000"/>
                </a:solidFill>
                <a:latin typeface="Agrandir Medium"/>
              </a:endParaRPr>
            </a:p>
          </p:txBody>
        </p:sp>
      </p:grpSp>
      <p:grpSp>
        <p:nvGrpSpPr>
          <p:cNvPr id="11" name="Group 11"/>
          <p:cNvGrpSpPr/>
          <p:nvPr/>
        </p:nvGrpSpPr>
        <p:grpSpPr>
          <a:xfrm>
            <a:off x="9467096" y="6862864"/>
            <a:ext cx="2186432" cy="2549775"/>
            <a:chOff x="0" y="0"/>
            <a:chExt cx="2915243" cy="3399700"/>
          </a:xfrm>
        </p:grpSpPr>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0" y="0"/>
              <a:ext cx="2915243" cy="3399700"/>
            </a:xfrm>
            <a:prstGeom prst="rect">
              <a:avLst/>
            </a:prstGeom>
          </p:spPr>
        </p:pic>
        <p:sp>
          <p:nvSpPr>
            <p:cNvPr id="13" name="TextBox 13"/>
            <p:cNvSpPr txBox="1"/>
            <p:nvPr/>
          </p:nvSpPr>
          <p:spPr>
            <a:xfrm>
              <a:off x="0" y="992775"/>
              <a:ext cx="2915243" cy="2222831"/>
            </a:xfrm>
            <a:prstGeom prst="rect">
              <a:avLst/>
            </a:prstGeom>
          </p:spPr>
          <p:txBody>
            <a:bodyPr anchor="t" bIns="0" lIns="0" rIns="0" rtlCol="0" tIns="0">
              <a:spAutoFit/>
            </a:bodyPr>
            <a:lstStyle/>
            <a:p>
              <a:pPr algn="ctr" lvl="0">
                <a:lnSpc>
                  <a:spcPts val="2640"/>
                </a:lnSpc>
                <a:spcBef>
                  <a:spcPct val="0"/>
                </a:spcBef>
              </a:pPr>
              <a:r>
                <a:rPr dirty="0" lang="de-DE" sz="2400">
                  <a:solidFill>
                    <a:srgbClr val="000000"/>
                  </a:solidFill>
                  <a:latin typeface="Agrandir Medium"/>
                </a:rPr>
                <a:t>Mangelnde Fähigkeiten zum kritischen Denken bei </a:t>
              </a:r>
              <a:r>
                <a:rPr dirty="0" err="1" lang="de-DE" sz="2400">
                  <a:solidFill>
                    <a:srgbClr val="000000"/>
                  </a:solidFill>
                  <a:latin typeface="Agrandir Medium"/>
                </a:rPr>
                <a:t>Schüler:innen</a:t>
              </a:r>
              <a:r>
                <a:rPr dirty="0" lang="de-DE" sz="2400">
                  <a:solidFill>
                    <a:srgbClr val="000000"/>
                  </a:solidFill>
                  <a:latin typeface="Agrandir Medium"/>
                </a:rPr>
                <a:t> </a:t>
              </a:r>
              <a:endParaRPr dirty="0" lang="en-US" sz="2400" u="none">
                <a:solidFill>
                  <a:srgbClr val="000000"/>
                </a:solidFill>
                <a:latin typeface="Agrandir Medium"/>
              </a:endParaRPr>
            </a:p>
          </p:txBody>
        </p:sp>
      </p:grpSp>
      <p:grpSp>
        <p:nvGrpSpPr>
          <p:cNvPr id="14" name="Group 14"/>
          <p:cNvGrpSpPr/>
          <p:nvPr/>
        </p:nvGrpSpPr>
        <p:grpSpPr>
          <a:xfrm>
            <a:off x="5993822" y="3504400"/>
            <a:ext cx="6300356" cy="2623239"/>
            <a:chOff x="53597" y="132962"/>
            <a:chExt cx="8400475" cy="3497652"/>
          </a:xfrm>
        </p:grpSpPr>
        <p:pic>
          <p:nvPicPr>
            <p:cNvPr id="15" name="Picture 1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09570">
              <a:off x="53597" y="132962"/>
              <a:ext cx="8400475" cy="3497652"/>
            </a:xfrm>
            <a:prstGeom prst="rect">
              <a:avLst/>
            </a:prstGeom>
          </p:spPr>
        </p:pic>
        <p:sp>
          <p:nvSpPr>
            <p:cNvPr id="16" name="TextBox 16"/>
            <p:cNvSpPr txBox="1"/>
            <p:nvPr/>
          </p:nvSpPr>
          <p:spPr>
            <a:xfrm rot="21393391">
              <a:off x="597496" y="1141756"/>
              <a:ext cx="7318728" cy="1632755"/>
            </a:xfrm>
            <a:prstGeom prst="rect">
              <a:avLst/>
            </a:prstGeom>
          </p:spPr>
          <p:txBody>
            <a:bodyPr anchor="t" bIns="0" lIns="0" rIns="0" rtlCol="0" tIns="0">
              <a:spAutoFit/>
            </a:bodyPr>
            <a:lstStyle/>
            <a:p>
              <a:pPr algn="ctr" lvl="0">
                <a:lnSpc>
                  <a:spcPts val="4648"/>
                </a:lnSpc>
              </a:pPr>
              <a:r>
                <a:rPr dirty="0" lang="en-US" spc="-114" sz="4998">
                  <a:solidFill>
                    <a:srgbClr val="151417"/>
                  </a:solidFill>
                  <a:latin typeface="WC Mano Negra Bold"/>
                </a:rPr>
                <a:t>SCHÜLERLEISTUNGEN IN DEN MINT-FÄCHERN</a:t>
              </a:r>
            </a:p>
          </p:txBody>
        </p:sp>
      </p:grpSp>
      <p:grpSp>
        <p:nvGrpSpPr>
          <p:cNvPr id="17" name="Group 17"/>
          <p:cNvGrpSpPr/>
          <p:nvPr/>
        </p:nvGrpSpPr>
        <p:grpSpPr>
          <a:xfrm>
            <a:off x="13593783" y="2171763"/>
            <a:ext cx="2813038" cy="2560435"/>
            <a:chOff x="0" y="0"/>
            <a:chExt cx="3750717" cy="3413914"/>
          </a:xfrm>
        </p:grpSpPr>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b="39" t="39"/>
            <a:stretch>
              <a:fillRect/>
            </a:stretch>
          </p:blipFill>
          <p:spPr>
            <a:xfrm>
              <a:off x="0" y="0"/>
              <a:ext cx="3750717" cy="3413914"/>
            </a:xfrm>
            <a:prstGeom prst="rect">
              <a:avLst/>
            </a:prstGeom>
          </p:spPr>
        </p:pic>
        <p:sp>
          <p:nvSpPr>
            <p:cNvPr id="19" name="TextBox 19"/>
            <p:cNvSpPr txBox="1"/>
            <p:nvPr/>
          </p:nvSpPr>
          <p:spPr>
            <a:xfrm>
              <a:off x="242017" y="990818"/>
              <a:ext cx="3266682" cy="2059539"/>
            </a:xfrm>
            <a:prstGeom prst="rect">
              <a:avLst/>
            </a:prstGeom>
          </p:spPr>
          <p:txBody>
            <a:bodyPr anchor="t" bIns="0" lIns="0" rIns="0" rtlCol="0" tIns="0">
              <a:spAutoFit/>
            </a:bodyPr>
            <a:lstStyle/>
            <a:p>
              <a:pPr algn="ctr" lvl="0">
                <a:lnSpc>
                  <a:spcPts val="2400"/>
                </a:lnSpc>
                <a:spcBef>
                  <a:spcPct val="0"/>
                </a:spcBef>
              </a:pPr>
              <a:r>
                <a:rPr dirty="0" lang="de-DE" sz="2400">
                  <a:solidFill>
                    <a:srgbClr val="000000"/>
                  </a:solidFill>
                  <a:latin typeface="Agrandir Medium"/>
                </a:rPr>
                <a:t>Unzureichende Fähigkeit der </a:t>
              </a:r>
              <a:r>
                <a:rPr dirty="0" err="1" lang="de-DE" sz="2400">
                  <a:solidFill>
                    <a:srgbClr val="000000"/>
                  </a:solidFill>
                  <a:latin typeface="Agrandir Medium"/>
                </a:rPr>
                <a:t>Schüler:innen</a:t>
              </a:r>
              <a:r>
                <a:rPr dirty="0" lang="de-DE" sz="2400">
                  <a:solidFill>
                    <a:srgbClr val="000000"/>
                  </a:solidFill>
                  <a:latin typeface="Agrandir Medium"/>
                </a:rPr>
                <a:t>, in Teams zu arbeiten</a:t>
              </a:r>
              <a:endParaRPr dirty="0" lang="en-US" sz="2400" u="none">
                <a:solidFill>
                  <a:srgbClr val="000000"/>
                </a:solidFill>
                <a:latin typeface="Agrandir Medium"/>
              </a:endParaRPr>
            </a:p>
          </p:txBody>
        </p:sp>
      </p:grpSp>
      <p:grpSp>
        <p:nvGrpSpPr>
          <p:cNvPr id="20" name="Group 20"/>
          <p:cNvGrpSpPr/>
          <p:nvPr/>
        </p:nvGrpSpPr>
        <p:grpSpPr>
          <a:xfrm>
            <a:off x="12914184" y="6342277"/>
            <a:ext cx="2554415" cy="2425955"/>
            <a:chOff x="0" y="34272"/>
            <a:chExt cx="2950586" cy="3234606"/>
          </a:xfrm>
        </p:grpSpPr>
        <p:pic>
          <p:nvPicPr>
            <p:cNvPr id="21" name="Picture 21"/>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33057" y="34272"/>
              <a:ext cx="2708983" cy="3234606"/>
            </a:xfrm>
            <a:prstGeom prst="rect">
              <a:avLst/>
            </a:prstGeom>
          </p:spPr>
        </p:pic>
        <p:sp>
          <p:nvSpPr>
            <p:cNvPr id="22" name="TextBox 22"/>
            <p:cNvSpPr txBox="1"/>
            <p:nvPr/>
          </p:nvSpPr>
          <p:spPr>
            <a:xfrm>
              <a:off x="0" y="892133"/>
              <a:ext cx="2950586" cy="828432"/>
            </a:xfrm>
            <a:prstGeom prst="rect">
              <a:avLst/>
            </a:prstGeom>
          </p:spPr>
          <p:txBody>
            <a:bodyPr anchor="t" bIns="0" lIns="0" rIns="0" rtlCol="0" tIns="0">
              <a:spAutoFit/>
            </a:bodyPr>
            <a:lstStyle/>
            <a:p>
              <a:pPr algn="ctr" lvl="0">
                <a:lnSpc>
                  <a:spcPts val="2400"/>
                </a:lnSpc>
                <a:spcBef>
                  <a:spcPct val="0"/>
                </a:spcBef>
              </a:pPr>
              <a:r>
                <a:rPr dirty="0" err="1" lang="en-US" sz="2400">
                  <a:solidFill>
                    <a:srgbClr val="000000"/>
                  </a:solidFill>
                  <a:latin typeface="Agrandir Medium"/>
                </a:rPr>
                <a:t>Veraltete</a:t>
              </a:r>
              <a:r>
                <a:rPr dirty="0" lang="en-US" sz="2400">
                  <a:solidFill>
                    <a:srgbClr val="000000"/>
                  </a:solidFill>
                  <a:latin typeface="Agrandir Medium"/>
                </a:rPr>
                <a:t> </a:t>
              </a:r>
              <a:r>
                <a:rPr dirty="0" err="1" lang="en-US" sz="2400">
                  <a:solidFill>
                    <a:srgbClr val="000000"/>
                  </a:solidFill>
                  <a:latin typeface="Agrandir Medium"/>
                </a:rPr>
                <a:t>Lehrstrategien</a:t>
              </a:r>
              <a:endParaRPr dirty="0" lang="en-US" sz="2400" u="none">
                <a:solidFill>
                  <a:srgbClr val="000000"/>
                </a:solidFill>
                <a:latin typeface="Agrandir Medium"/>
              </a:endParaRPr>
            </a:p>
          </p:txBody>
        </p:sp>
      </p:grpSp>
      <p:pic>
        <p:nvPicPr>
          <p:cNvPr id="23" name="Picture 23"/>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2823192" y="1220527"/>
            <a:ext cx="2434607" cy="2637664"/>
          </a:xfrm>
          <a:prstGeom prst="rect">
            <a:avLst/>
          </a:prstGeom>
        </p:spPr>
      </p:pic>
      <p:sp>
        <p:nvSpPr>
          <p:cNvPr id="24" name="TextBox 24"/>
          <p:cNvSpPr txBox="1"/>
          <p:nvPr/>
        </p:nvSpPr>
        <p:spPr>
          <a:xfrm>
            <a:off x="2905392" y="1556379"/>
            <a:ext cx="2217445" cy="1544654"/>
          </a:xfrm>
          <a:prstGeom prst="rect">
            <a:avLst/>
          </a:prstGeom>
        </p:spPr>
        <p:txBody>
          <a:bodyPr anchor="t" bIns="0" lIns="0" rIns="0" rtlCol="0" tIns="0" wrap="square">
            <a:spAutoFit/>
          </a:bodyPr>
          <a:lstStyle/>
          <a:p>
            <a:pPr algn="ctr" lvl="0">
              <a:lnSpc>
                <a:spcPts val="2400"/>
              </a:lnSpc>
            </a:pPr>
            <a:r>
              <a:rPr dirty="0" lang="de-DE" sz="2400">
                <a:solidFill>
                  <a:srgbClr val="000000"/>
                </a:solidFill>
                <a:latin typeface="Agrandir Medium"/>
              </a:rPr>
              <a:t>Mangelnde Kenntnis der Lehrmethoden in anderen Ländern</a:t>
            </a:r>
            <a:endParaRPr dirty="0" lang="en-US" sz="2400" u="none">
              <a:solidFill>
                <a:srgbClr val="000000"/>
              </a:solidFill>
              <a:latin typeface="Agrandir Medium"/>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sp>
        <p:nvSpPr>
          <p:cNvPr id="3" name="AutoShape 3"/>
          <p:cNvSpPr/>
          <p:nvPr/>
        </p:nvSpPr>
        <p:spPr>
          <a:xfrm rot="648147">
            <a:off x="-2335936" y="-2286123"/>
            <a:ext cx="16526355" cy="13740795"/>
          </a:xfrm>
          <a:prstGeom prst="rect">
            <a:avLst/>
          </a:prstGeom>
          <a:solidFill>
            <a:srgbClr val="6CE8F4"/>
          </a:solidFill>
        </p:spPr>
      </p:sp>
      <p:sp>
        <p:nvSpPr>
          <p:cNvPr id="4" name="TextBox 4"/>
          <p:cNvSpPr txBox="1"/>
          <p:nvPr/>
        </p:nvSpPr>
        <p:spPr>
          <a:xfrm>
            <a:off x="481275" y="3037605"/>
            <a:ext cx="12598366" cy="2346796"/>
          </a:xfrm>
          <a:prstGeom prst="rect">
            <a:avLst/>
          </a:prstGeom>
        </p:spPr>
        <p:txBody>
          <a:bodyPr lIns="0" tIns="0" rIns="0" bIns="0" rtlCol="0" anchor="t">
            <a:spAutoFit/>
          </a:bodyPr>
          <a:lstStyle/>
          <a:p>
            <a:pPr>
              <a:lnSpc>
                <a:spcPts val="6106"/>
              </a:lnSpc>
            </a:pPr>
            <a:r>
              <a:rPr lang="de-DE" sz="5175" spc="300" dirty="0">
                <a:solidFill>
                  <a:srgbClr val="004AAD"/>
                </a:solidFill>
                <a:latin typeface="Hussar Bold Bold Italics"/>
              </a:rPr>
              <a:t>SCHWERPUNKTSETZUNG AUF DAS WICHTIGSTE PROBLEM, DAS ANGEGANGEN WERDEN SOLL</a:t>
            </a:r>
            <a:endParaRPr lang="en-US" sz="5175" spc="300" dirty="0">
              <a:solidFill>
                <a:srgbClr val="004AAD"/>
              </a:solidFill>
              <a:latin typeface="Hussar Bold Bold Italics"/>
            </a:endParaRPr>
          </a:p>
        </p:txBody>
      </p:sp>
      <p:sp>
        <p:nvSpPr>
          <p:cNvPr id="5" name="TextBox 5"/>
          <p:cNvSpPr txBox="1"/>
          <p:nvPr/>
        </p:nvSpPr>
        <p:spPr>
          <a:xfrm>
            <a:off x="481275" y="2052220"/>
            <a:ext cx="7905459" cy="913712"/>
          </a:xfrm>
          <a:prstGeom prst="rect">
            <a:avLst/>
          </a:prstGeom>
        </p:spPr>
        <p:txBody>
          <a:bodyPr lIns="0" tIns="0" rIns="0" bIns="0" rtlCol="0" anchor="t">
            <a:spAutoFit/>
          </a:bodyPr>
          <a:lstStyle/>
          <a:p>
            <a:pPr marL="0" lvl="0" indent="0" algn="l">
              <a:lnSpc>
                <a:spcPts val="7080"/>
              </a:lnSpc>
              <a:spcBef>
                <a:spcPct val="0"/>
              </a:spcBef>
            </a:pPr>
            <a:r>
              <a:rPr lang="en-US" sz="6000" spc="348" dirty="0">
                <a:solidFill>
                  <a:srgbClr val="000000"/>
                </a:solidFill>
                <a:latin typeface="Hussar Bold"/>
              </a:rPr>
              <a:t>SCHRITT 2</a:t>
            </a:r>
          </a:p>
        </p:txBody>
      </p:sp>
      <p:pic>
        <p:nvPicPr>
          <p:cNvPr id="6" name="Picture 6"/>
          <p:cNvPicPr>
            <a:picLocks noChangeAspect="1"/>
          </p:cNvPicPr>
          <p:nvPr/>
        </p:nvPicPr>
        <p:blipFill>
          <a:blip r:embed="rId3"/>
          <a:srcRect/>
          <a:stretch>
            <a:fillRect/>
          </a:stretch>
        </p:blipFill>
        <p:spPr>
          <a:xfrm flipH="1">
            <a:off x="1206504" y="5456074"/>
            <a:ext cx="5553172" cy="4338415"/>
          </a:xfrm>
          <a:prstGeom prst="rect">
            <a:avLst/>
          </a:prstGeom>
        </p:spPr>
      </p:pic>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2000"/>
          </a:blip>
          <a:srcRect b="52" l="25" r="4" t="5"/>
          <a:stretch>
            <a:fillRect/>
          </a:stretch>
        </p:blipFill>
        <p:spPr>
          <a:xfrm>
            <a:off x="0" y="0"/>
            <a:ext cx="18288000" cy="10287000"/>
          </a:xfrm>
          <a:prstGeom prst="rect">
            <a:avLst/>
          </a:prstGeom>
        </p:spPr>
      </p:pic>
      <p:grpSp>
        <p:nvGrpSpPr>
          <p:cNvPr id="3" name="Group 3"/>
          <p:cNvGrpSpPr/>
          <p:nvPr/>
        </p:nvGrpSpPr>
        <p:grpSpPr>
          <a:xfrm>
            <a:off x="5688743" y="6472606"/>
            <a:ext cx="2521053" cy="2701874"/>
            <a:chOff x="0" y="0"/>
            <a:chExt cx="3361404" cy="3602498"/>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13" t="13"/>
            <a:stretch>
              <a:fillRect/>
            </a:stretch>
          </p:blipFill>
          <p:spPr>
            <a:xfrm>
              <a:off x="0" y="0"/>
              <a:ext cx="3361404" cy="3602498"/>
            </a:xfrm>
            <a:prstGeom prst="rect">
              <a:avLst/>
            </a:prstGeom>
          </p:spPr>
        </p:pic>
        <p:sp>
          <p:nvSpPr>
            <p:cNvPr id="5" name="TextBox 5"/>
            <p:cNvSpPr txBox="1"/>
            <p:nvPr/>
          </p:nvSpPr>
          <p:spPr>
            <a:xfrm>
              <a:off x="199593" y="1105520"/>
              <a:ext cx="2962217" cy="2059538"/>
            </a:xfrm>
            <a:prstGeom prst="rect">
              <a:avLst/>
            </a:prstGeom>
          </p:spPr>
          <p:txBody>
            <a:bodyPr anchor="t" bIns="0" lIns="0" rIns="0" rtlCol="0" tIns="0">
              <a:spAutoFit/>
            </a:bodyPr>
            <a:lstStyle/>
            <a:p>
              <a:pPr algn="ctr" lvl="0">
                <a:lnSpc>
                  <a:spcPts val="2400"/>
                </a:lnSpc>
                <a:spcBef>
                  <a:spcPct val="0"/>
                </a:spcBef>
              </a:pPr>
              <a:r>
                <a:rPr dirty="0" lang="de-DE" sz="2400">
                  <a:solidFill>
                    <a:srgbClr val="000000"/>
                  </a:solidFill>
                  <a:latin typeface="Agrandir Medium"/>
                </a:rPr>
                <a:t>Unzureichende digitale und CLIL-Kenntnisse der Lehrkräfte</a:t>
              </a:r>
              <a:endParaRPr dirty="0" lang="en-US" sz="2400" u="none">
                <a:solidFill>
                  <a:srgbClr val="000000"/>
                </a:solidFill>
                <a:latin typeface="Agrandir Medium"/>
              </a:endParaRPr>
            </a:p>
          </p:txBody>
        </p:sp>
      </p:grpSp>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416971" y="4468634"/>
            <a:ext cx="2705867" cy="2543515"/>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74022">
            <a:off x="1173561" y="4355705"/>
            <a:ext cx="5110047" cy="2742325"/>
          </a:xfrm>
          <a:prstGeom prst="rect">
            <a:avLst/>
          </a:prstGeom>
        </p:spPr>
      </p:pic>
      <p:sp>
        <p:nvSpPr>
          <p:cNvPr id="8" name="TextBox 8"/>
          <p:cNvSpPr txBox="1"/>
          <p:nvPr/>
        </p:nvSpPr>
        <p:spPr>
          <a:xfrm>
            <a:off x="2609799" y="5108428"/>
            <a:ext cx="2320210" cy="1236877"/>
          </a:xfrm>
          <a:prstGeom prst="rect">
            <a:avLst/>
          </a:prstGeom>
        </p:spPr>
        <p:txBody>
          <a:bodyPr anchor="t" bIns="0" lIns="0" rIns="0" rtlCol="0" tIns="0" wrap="square">
            <a:spAutoFit/>
          </a:bodyPr>
          <a:lstStyle/>
          <a:p>
            <a:pPr algn="ctr" lvl="0">
              <a:lnSpc>
                <a:spcPts val="2400"/>
              </a:lnSpc>
              <a:spcBef>
                <a:spcPct val="0"/>
              </a:spcBef>
            </a:pPr>
            <a:r>
              <a:rPr dirty="0" err="1" lang="en-US" sz="2400">
                <a:solidFill>
                  <a:srgbClr val="000000"/>
                </a:solidFill>
                <a:latin typeface="Agrandir Medium Bold"/>
              </a:rPr>
              <a:t>Begrenzte</a:t>
            </a:r>
            <a:r>
              <a:rPr dirty="0" lang="en-US" sz="2400">
                <a:solidFill>
                  <a:srgbClr val="000000"/>
                </a:solidFill>
                <a:latin typeface="Agrandir Medium Bold"/>
              </a:rPr>
              <a:t> </a:t>
            </a:r>
            <a:r>
              <a:rPr dirty="0" err="1" lang="en-US" sz="2400">
                <a:solidFill>
                  <a:srgbClr val="000000"/>
                </a:solidFill>
                <a:latin typeface="Agrandir Medium Bold"/>
              </a:rPr>
              <a:t>Lernerfahrung</a:t>
            </a:r>
            <a:r>
              <a:rPr dirty="0" lang="en-US" sz="2400">
                <a:solidFill>
                  <a:srgbClr val="000000"/>
                </a:solidFill>
                <a:latin typeface="Agrandir Medium Bold"/>
              </a:rPr>
              <a:t> in MINT-</a:t>
            </a:r>
            <a:r>
              <a:rPr dirty="0" err="1" lang="en-US" sz="2400">
                <a:solidFill>
                  <a:srgbClr val="000000"/>
                </a:solidFill>
                <a:latin typeface="Agrandir Medium Bold"/>
              </a:rPr>
              <a:t>Fächern</a:t>
            </a:r>
            <a:endParaRPr dirty="0" lang="en-US" sz="2400" u="none">
              <a:solidFill>
                <a:srgbClr val="000000"/>
              </a:solidFill>
              <a:latin typeface="Agrandir Medium Bold"/>
            </a:endParaRPr>
          </a:p>
        </p:txBody>
      </p:sp>
      <p:grpSp>
        <p:nvGrpSpPr>
          <p:cNvPr id="9" name="Group 9"/>
          <p:cNvGrpSpPr/>
          <p:nvPr/>
        </p:nvGrpSpPr>
        <p:grpSpPr>
          <a:xfrm>
            <a:off x="8696181" y="733601"/>
            <a:ext cx="2196996" cy="2441865"/>
            <a:chOff x="0" y="0"/>
            <a:chExt cx="2929328" cy="3255820"/>
          </a:xfrm>
        </p:grpSpPr>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b="540" t="540"/>
            <a:stretch>
              <a:fillRect/>
            </a:stretch>
          </p:blipFill>
          <p:spPr>
            <a:xfrm>
              <a:off x="0" y="0"/>
              <a:ext cx="2929328" cy="3255820"/>
            </a:xfrm>
            <a:prstGeom prst="rect">
              <a:avLst/>
            </a:prstGeom>
          </p:spPr>
        </p:pic>
        <p:sp>
          <p:nvSpPr>
            <p:cNvPr id="11" name="TextBox 11"/>
            <p:cNvSpPr txBox="1"/>
            <p:nvPr/>
          </p:nvSpPr>
          <p:spPr>
            <a:xfrm>
              <a:off x="140067" y="1068720"/>
              <a:ext cx="2630975" cy="1649169"/>
            </a:xfrm>
            <a:prstGeom prst="rect">
              <a:avLst/>
            </a:prstGeom>
          </p:spPr>
          <p:txBody>
            <a:bodyPr anchor="t" bIns="0" lIns="0" rIns="0" rtlCol="0" tIns="0">
              <a:spAutoFit/>
            </a:bodyPr>
            <a:lstStyle/>
            <a:p>
              <a:pPr algn="ctr" lvl="0">
                <a:lnSpc>
                  <a:spcPts val="2400"/>
                </a:lnSpc>
                <a:spcBef>
                  <a:spcPct val="0"/>
                </a:spcBef>
              </a:pPr>
              <a:r>
                <a:rPr dirty="0" err="1" lang="en-US" sz="2400">
                  <a:solidFill>
                    <a:srgbClr val="000000"/>
                  </a:solidFill>
                  <a:latin typeface="Agrandir Medium"/>
                </a:rPr>
                <a:t>Geringe</a:t>
              </a:r>
              <a:r>
                <a:rPr dirty="0" lang="en-US" sz="2400">
                  <a:solidFill>
                    <a:srgbClr val="000000"/>
                  </a:solidFill>
                  <a:latin typeface="Agrandir Medium"/>
                </a:rPr>
                <a:t> Motivation der </a:t>
              </a:r>
              <a:r>
                <a:rPr dirty="0" err="1" lang="en-US" sz="2400">
                  <a:solidFill>
                    <a:srgbClr val="000000"/>
                  </a:solidFill>
                  <a:latin typeface="Agrandir Medium"/>
                </a:rPr>
                <a:t>Schüler:innen</a:t>
              </a:r>
              <a:endParaRPr dirty="0" lang="en-US" sz="2400">
                <a:solidFill>
                  <a:srgbClr val="000000"/>
                </a:solidFill>
                <a:latin typeface="Agrandir Medium"/>
              </a:endParaRPr>
            </a:p>
          </p:txBody>
        </p:sp>
      </p:grpSp>
      <p:grpSp>
        <p:nvGrpSpPr>
          <p:cNvPr id="12" name="Group 12"/>
          <p:cNvGrpSpPr/>
          <p:nvPr/>
        </p:nvGrpSpPr>
        <p:grpSpPr>
          <a:xfrm>
            <a:off x="9467096" y="6862864"/>
            <a:ext cx="2186432" cy="2549775"/>
            <a:chOff x="0" y="0"/>
            <a:chExt cx="2915243" cy="3399700"/>
          </a:xfrm>
        </p:grpSpPr>
        <p:pic>
          <p:nvPicPr>
            <p:cNvPr id="13" name="Picture 13"/>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0" y="0"/>
              <a:ext cx="2915243" cy="3399700"/>
            </a:xfrm>
            <a:prstGeom prst="rect">
              <a:avLst/>
            </a:prstGeom>
          </p:spPr>
        </p:pic>
        <p:sp>
          <p:nvSpPr>
            <p:cNvPr id="14" name="TextBox 14"/>
            <p:cNvSpPr txBox="1"/>
            <p:nvPr/>
          </p:nvSpPr>
          <p:spPr>
            <a:xfrm>
              <a:off x="0" y="992775"/>
              <a:ext cx="2915243" cy="2222831"/>
            </a:xfrm>
            <a:prstGeom prst="rect">
              <a:avLst/>
            </a:prstGeom>
          </p:spPr>
          <p:txBody>
            <a:bodyPr anchor="t" bIns="0" lIns="0" rIns="0" rtlCol="0" tIns="0">
              <a:spAutoFit/>
            </a:bodyPr>
            <a:lstStyle/>
            <a:p>
              <a:pPr algn="ctr" lvl="0">
                <a:lnSpc>
                  <a:spcPts val="2640"/>
                </a:lnSpc>
                <a:spcBef>
                  <a:spcPct val="0"/>
                </a:spcBef>
              </a:pPr>
              <a:r>
                <a:rPr dirty="0" lang="de-DE" sz="2400">
                  <a:solidFill>
                    <a:srgbClr val="000000"/>
                  </a:solidFill>
                  <a:latin typeface="Agrandir Medium"/>
                </a:rPr>
                <a:t>Mangelnde Fähigkeiten zum kritischen Denken bei </a:t>
              </a:r>
              <a:r>
                <a:rPr dirty="0" err="1" lang="de-DE" sz="2400">
                  <a:solidFill>
                    <a:srgbClr val="000000"/>
                  </a:solidFill>
                  <a:latin typeface="Agrandir Medium"/>
                </a:rPr>
                <a:t>Schüler:innen</a:t>
              </a:r>
              <a:r>
                <a:rPr dirty="0" lang="de-DE" sz="2400">
                  <a:solidFill>
                    <a:srgbClr val="000000"/>
                  </a:solidFill>
                  <a:latin typeface="Agrandir Medium"/>
                </a:rPr>
                <a:t> </a:t>
              </a:r>
              <a:endParaRPr dirty="0" lang="en-US" sz="2400" u="none">
                <a:solidFill>
                  <a:srgbClr val="000000"/>
                </a:solidFill>
                <a:latin typeface="Agrandir Medium"/>
              </a:endParaRPr>
            </a:p>
          </p:txBody>
        </p:sp>
      </p:grpSp>
      <p:grpSp>
        <p:nvGrpSpPr>
          <p:cNvPr id="15" name="Group 15"/>
          <p:cNvGrpSpPr/>
          <p:nvPr/>
        </p:nvGrpSpPr>
        <p:grpSpPr>
          <a:xfrm>
            <a:off x="5953624" y="3404678"/>
            <a:ext cx="6380752" cy="2822682"/>
            <a:chOff x="0" y="0"/>
            <a:chExt cx="8507669" cy="3763576"/>
          </a:xfrm>
        </p:grpSpPr>
        <p:pic>
          <p:nvPicPr>
            <p:cNvPr id="16" name="Picture 16"/>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09570">
              <a:off x="53597" y="132962"/>
              <a:ext cx="8400475" cy="3497652"/>
            </a:xfrm>
            <a:prstGeom prst="rect">
              <a:avLst/>
            </a:prstGeom>
          </p:spPr>
        </p:pic>
        <p:sp>
          <p:nvSpPr>
            <p:cNvPr id="17" name="TextBox 17"/>
            <p:cNvSpPr txBox="1"/>
            <p:nvPr/>
          </p:nvSpPr>
          <p:spPr>
            <a:xfrm rot="-206609">
              <a:off x="597496" y="748502"/>
              <a:ext cx="7318728" cy="2419261"/>
            </a:xfrm>
            <a:prstGeom prst="rect">
              <a:avLst/>
            </a:prstGeom>
          </p:spPr>
          <p:txBody>
            <a:bodyPr anchor="t" bIns="0" lIns="0" rIns="0" rtlCol="0" tIns="0">
              <a:spAutoFit/>
            </a:bodyPr>
            <a:lstStyle/>
            <a:p>
              <a:pPr algn="ctr" indent="0" lvl="0" marL="0">
                <a:lnSpc>
                  <a:spcPts val="4648"/>
                </a:lnSpc>
              </a:pPr>
              <a:r>
                <a:rPr lang="en-US" spc="-114" sz="4998">
                  <a:solidFill>
                    <a:srgbClr val="151417"/>
                  </a:solidFill>
                  <a:latin typeface="WC Mano Negra Bold"/>
                </a:rPr>
                <a:t>STUDENT PERFORMANCE IN STEM SUBJECTS</a:t>
              </a:r>
            </a:p>
          </p:txBody>
        </p:sp>
      </p:grpSp>
      <p:grpSp>
        <p:nvGrpSpPr>
          <p:cNvPr id="18" name="Group 18"/>
          <p:cNvGrpSpPr/>
          <p:nvPr/>
        </p:nvGrpSpPr>
        <p:grpSpPr>
          <a:xfrm>
            <a:off x="13593783" y="2171763"/>
            <a:ext cx="2813038" cy="2560435"/>
            <a:chOff x="0" y="0"/>
            <a:chExt cx="3750717" cy="3413914"/>
          </a:xfrm>
        </p:grpSpPr>
        <p:pic>
          <p:nvPicPr>
            <p:cNvPr id="19" name="Picture 19"/>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b="39" t="39"/>
            <a:stretch>
              <a:fillRect/>
            </a:stretch>
          </p:blipFill>
          <p:spPr>
            <a:xfrm>
              <a:off x="0" y="0"/>
              <a:ext cx="3750717" cy="3413914"/>
            </a:xfrm>
            <a:prstGeom prst="rect">
              <a:avLst/>
            </a:prstGeom>
          </p:spPr>
        </p:pic>
        <p:sp>
          <p:nvSpPr>
            <p:cNvPr id="20" name="TextBox 20"/>
            <p:cNvSpPr txBox="1"/>
            <p:nvPr/>
          </p:nvSpPr>
          <p:spPr>
            <a:xfrm>
              <a:off x="242017" y="990818"/>
              <a:ext cx="3266682" cy="2059539"/>
            </a:xfrm>
            <a:prstGeom prst="rect">
              <a:avLst/>
            </a:prstGeom>
          </p:spPr>
          <p:txBody>
            <a:bodyPr anchor="t" bIns="0" lIns="0" rIns="0" rtlCol="0" tIns="0">
              <a:spAutoFit/>
            </a:bodyPr>
            <a:lstStyle/>
            <a:p>
              <a:pPr algn="ctr" lvl="0">
                <a:lnSpc>
                  <a:spcPts val="2400"/>
                </a:lnSpc>
                <a:spcBef>
                  <a:spcPct val="0"/>
                </a:spcBef>
              </a:pPr>
              <a:r>
                <a:rPr dirty="0" lang="de-DE" sz="2400">
                  <a:solidFill>
                    <a:srgbClr val="000000"/>
                  </a:solidFill>
                  <a:latin typeface="Agrandir Medium"/>
                </a:rPr>
                <a:t>Unzureichende Fähigkeit der </a:t>
              </a:r>
              <a:r>
                <a:rPr dirty="0" err="1" lang="de-DE" sz="2400">
                  <a:solidFill>
                    <a:srgbClr val="000000"/>
                  </a:solidFill>
                  <a:latin typeface="Agrandir Medium"/>
                </a:rPr>
                <a:t>Schüler:innen</a:t>
              </a:r>
              <a:r>
                <a:rPr dirty="0" lang="de-DE" sz="2400">
                  <a:solidFill>
                    <a:srgbClr val="000000"/>
                  </a:solidFill>
                  <a:latin typeface="Agrandir Medium"/>
                </a:rPr>
                <a:t>, in Teams zu arbeiten</a:t>
              </a:r>
              <a:endParaRPr dirty="0" lang="en-US" sz="2400">
                <a:solidFill>
                  <a:srgbClr val="000000"/>
                </a:solidFill>
                <a:latin typeface="Agrandir Medium"/>
              </a:endParaRPr>
            </a:p>
          </p:txBody>
        </p:sp>
      </p:grpSp>
      <p:grpSp>
        <p:nvGrpSpPr>
          <p:cNvPr id="21" name="Group 21"/>
          <p:cNvGrpSpPr/>
          <p:nvPr/>
        </p:nvGrpSpPr>
        <p:grpSpPr>
          <a:xfrm>
            <a:off x="13004786" y="6316573"/>
            <a:ext cx="2311413" cy="2425955"/>
            <a:chOff x="120801" y="0"/>
            <a:chExt cx="3081883" cy="3234606"/>
          </a:xfrm>
        </p:grpSpPr>
        <p:pic>
          <p:nvPicPr>
            <p:cNvPr id="22" name="Picture 22"/>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20801" y="0"/>
              <a:ext cx="3081883" cy="3234606"/>
            </a:xfrm>
            <a:prstGeom prst="rect">
              <a:avLst/>
            </a:prstGeom>
          </p:spPr>
        </p:pic>
        <p:sp>
          <p:nvSpPr>
            <p:cNvPr id="23" name="TextBox 23"/>
            <p:cNvSpPr txBox="1"/>
            <p:nvPr/>
          </p:nvSpPr>
          <p:spPr>
            <a:xfrm>
              <a:off x="186449" y="900253"/>
              <a:ext cx="2950585" cy="828432"/>
            </a:xfrm>
            <a:prstGeom prst="rect">
              <a:avLst/>
            </a:prstGeom>
          </p:spPr>
          <p:txBody>
            <a:bodyPr anchor="t" bIns="0" lIns="0" rIns="0" rtlCol="0" tIns="0">
              <a:spAutoFit/>
            </a:bodyPr>
            <a:lstStyle/>
            <a:p>
              <a:pPr algn="ctr" lvl="0">
                <a:lnSpc>
                  <a:spcPts val="2400"/>
                </a:lnSpc>
                <a:spcBef>
                  <a:spcPct val="0"/>
                </a:spcBef>
              </a:pPr>
              <a:r>
                <a:rPr dirty="0" err="1" lang="en-US" sz="2400">
                  <a:solidFill>
                    <a:srgbClr val="000000"/>
                  </a:solidFill>
                  <a:latin typeface="Agrandir Medium"/>
                </a:rPr>
                <a:t>Veraltete</a:t>
              </a:r>
              <a:r>
                <a:rPr dirty="0" lang="en-US" sz="2400">
                  <a:solidFill>
                    <a:srgbClr val="000000"/>
                  </a:solidFill>
                  <a:latin typeface="Agrandir Medium"/>
                </a:rPr>
                <a:t> </a:t>
              </a:r>
              <a:r>
                <a:rPr dirty="0" err="1" lang="en-US" sz="2400">
                  <a:solidFill>
                    <a:srgbClr val="000000"/>
                  </a:solidFill>
                  <a:latin typeface="Agrandir Medium"/>
                </a:rPr>
                <a:t>Lehrstrategien</a:t>
              </a:r>
              <a:endParaRPr dirty="0" lang="en-US" sz="2400">
                <a:solidFill>
                  <a:srgbClr val="000000"/>
                </a:solidFill>
                <a:latin typeface="Agrandir Medium"/>
              </a:endParaRPr>
            </a:p>
          </p:txBody>
        </p:sp>
      </p:grpSp>
      <p:pic>
        <p:nvPicPr>
          <p:cNvPr id="24" name="Picture 24"/>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2823192" y="1220527"/>
            <a:ext cx="2299645" cy="2637664"/>
          </a:xfrm>
          <a:prstGeom prst="rect">
            <a:avLst/>
          </a:prstGeom>
        </p:spPr>
      </p:pic>
      <p:sp>
        <p:nvSpPr>
          <p:cNvPr id="25" name="TextBox 25"/>
          <p:cNvSpPr txBox="1"/>
          <p:nvPr/>
        </p:nvSpPr>
        <p:spPr>
          <a:xfrm>
            <a:off x="2905393" y="1556379"/>
            <a:ext cx="2217444" cy="1544654"/>
          </a:xfrm>
          <a:prstGeom prst="rect">
            <a:avLst/>
          </a:prstGeom>
        </p:spPr>
        <p:txBody>
          <a:bodyPr anchor="t" bIns="0" lIns="0" rIns="0" rtlCol="0" tIns="0" wrap="square">
            <a:spAutoFit/>
          </a:bodyPr>
          <a:lstStyle/>
          <a:p>
            <a:pPr algn="ctr" lvl="0">
              <a:lnSpc>
                <a:spcPts val="2400"/>
              </a:lnSpc>
            </a:pPr>
            <a:r>
              <a:rPr dirty="0" lang="de-DE" sz="2400">
                <a:solidFill>
                  <a:srgbClr val="000000"/>
                </a:solidFill>
                <a:latin typeface="Agrandir Medium"/>
              </a:rPr>
              <a:t>Mangelnde Kenntnis der Lehrmethoden in anderen Ländern</a:t>
            </a:r>
            <a:endParaRPr dirty="0" lang="en-US" sz="2400">
              <a:solidFill>
                <a:srgbClr val="000000"/>
              </a:solidFill>
              <a:latin typeface="Agrandir Medium"/>
            </a:endParaRPr>
          </a:p>
        </p:txBody>
      </p:sp>
      <p:pic>
        <p:nvPicPr>
          <p:cNvPr id="26" name="Picture 26"/>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rot="-4073757">
            <a:off x="1804340" y="3700697"/>
            <a:ext cx="1225261" cy="1225261"/>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sp>
        <p:nvSpPr>
          <p:cNvPr id="3" name="AutoShape 3"/>
          <p:cNvSpPr/>
          <p:nvPr/>
        </p:nvSpPr>
        <p:spPr>
          <a:xfrm rot="648147">
            <a:off x="-2335936" y="-2286123"/>
            <a:ext cx="16526355" cy="13740795"/>
          </a:xfrm>
          <a:prstGeom prst="rect">
            <a:avLst/>
          </a:prstGeom>
          <a:solidFill>
            <a:srgbClr val="6CE8F4"/>
          </a:solidFill>
        </p:spPr>
      </p:sp>
      <p:sp>
        <p:nvSpPr>
          <p:cNvPr id="4" name="TextBox 4"/>
          <p:cNvSpPr txBox="1"/>
          <p:nvPr/>
        </p:nvSpPr>
        <p:spPr>
          <a:xfrm>
            <a:off x="481275" y="3037605"/>
            <a:ext cx="12598366" cy="1564531"/>
          </a:xfrm>
          <a:prstGeom prst="rect">
            <a:avLst/>
          </a:prstGeom>
        </p:spPr>
        <p:txBody>
          <a:bodyPr lIns="0" tIns="0" rIns="0" bIns="0" rtlCol="0" anchor="t">
            <a:spAutoFit/>
          </a:bodyPr>
          <a:lstStyle/>
          <a:p>
            <a:pPr>
              <a:lnSpc>
                <a:spcPts val="6106"/>
              </a:lnSpc>
            </a:pPr>
            <a:r>
              <a:rPr lang="de-DE" sz="5175" spc="300" dirty="0">
                <a:solidFill>
                  <a:srgbClr val="004AAD"/>
                </a:solidFill>
                <a:latin typeface="Hussar Bold Bold Italics"/>
              </a:rPr>
              <a:t>ANALYSE VON URSACHEN UND WIRKUNGEN </a:t>
            </a:r>
            <a:endParaRPr lang="en-US" sz="5175" spc="300" dirty="0">
              <a:solidFill>
                <a:srgbClr val="004AAD"/>
              </a:solidFill>
              <a:latin typeface="Hussar Bold Bold Italics"/>
            </a:endParaRPr>
          </a:p>
        </p:txBody>
      </p:sp>
      <p:sp>
        <p:nvSpPr>
          <p:cNvPr id="5" name="TextBox 5"/>
          <p:cNvSpPr txBox="1"/>
          <p:nvPr/>
        </p:nvSpPr>
        <p:spPr>
          <a:xfrm>
            <a:off x="481275" y="2052220"/>
            <a:ext cx="7905459" cy="913712"/>
          </a:xfrm>
          <a:prstGeom prst="rect">
            <a:avLst/>
          </a:prstGeom>
        </p:spPr>
        <p:txBody>
          <a:bodyPr lIns="0" tIns="0" rIns="0" bIns="0" rtlCol="0" anchor="t">
            <a:spAutoFit/>
          </a:bodyPr>
          <a:lstStyle/>
          <a:p>
            <a:pPr marL="0" lvl="0" indent="0" algn="l">
              <a:lnSpc>
                <a:spcPts val="7080"/>
              </a:lnSpc>
              <a:spcBef>
                <a:spcPct val="0"/>
              </a:spcBef>
            </a:pPr>
            <a:r>
              <a:rPr lang="en-US" sz="6000" spc="348" dirty="0">
                <a:solidFill>
                  <a:srgbClr val="000000"/>
                </a:solidFill>
                <a:latin typeface="Hussar Bold"/>
              </a:rPr>
              <a:t>SCHRITT 3</a:t>
            </a:r>
          </a:p>
        </p:txBody>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2" r="22"/>
          <a:stretch>
            <a:fillRect/>
          </a:stretch>
        </p:blipFill>
        <p:spPr>
          <a:xfrm>
            <a:off x="0" y="12897"/>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582291" y="3370976"/>
            <a:ext cx="3621910" cy="2907356"/>
          </a:xfrm>
          <a:prstGeom prst="rect">
            <a:avLst/>
          </a:prstGeom>
        </p:spPr>
      </p:pic>
      <p:sp>
        <p:nvSpPr>
          <p:cNvPr id="4" name="TextBox 4"/>
          <p:cNvSpPr txBox="1"/>
          <p:nvPr/>
        </p:nvSpPr>
        <p:spPr>
          <a:xfrm>
            <a:off x="6027837" y="3987339"/>
            <a:ext cx="2708723" cy="1987724"/>
          </a:xfrm>
          <a:prstGeom prst="rect">
            <a:avLst/>
          </a:prstGeom>
        </p:spPr>
        <p:txBody>
          <a:bodyPr anchor="t" bIns="0" lIns="0" rIns="0" rtlCol="0" tIns="0" wrap="square">
            <a:spAutoFit/>
          </a:bodyPr>
          <a:lstStyle/>
          <a:p>
            <a:pPr algn="ctr">
              <a:lnSpc>
                <a:spcPts val="3079"/>
              </a:lnSpc>
              <a:spcBef>
                <a:spcPct val="0"/>
              </a:spcBef>
            </a:pPr>
            <a:r>
              <a:rPr dirty="0" err="1" lang="en-US" sz="2800">
                <a:solidFill>
                  <a:srgbClr val="000000"/>
                </a:solidFill>
                <a:latin typeface="Agrandir Medium Bold"/>
              </a:rPr>
              <a:t>Begrenzte</a:t>
            </a:r>
            <a:r>
              <a:rPr dirty="0" lang="en-US" sz="2800">
                <a:solidFill>
                  <a:srgbClr val="000000"/>
                </a:solidFill>
                <a:latin typeface="Agrandir Medium Bold"/>
              </a:rPr>
              <a:t> </a:t>
            </a:r>
            <a:r>
              <a:rPr dirty="0" err="1" lang="en-US" sz="2800">
                <a:solidFill>
                  <a:srgbClr val="000000"/>
                </a:solidFill>
                <a:latin typeface="Agrandir Medium Bold"/>
              </a:rPr>
              <a:t>Lernerfahrung</a:t>
            </a:r>
            <a:r>
              <a:rPr dirty="0" lang="en-US" sz="2800">
                <a:solidFill>
                  <a:srgbClr val="000000"/>
                </a:solidFill>
                <a:latin typeface="Agrandir Medium Bold"/>
              </a:rPr>
              <a:t> in MINT-</a:t>
            </a:r>
            <a:r>
              <a:rPr dirty="0" err="1" lang="en-US" sz="2800">
                <a:solidFill>
                  <a:srgbClr val="000000"/>
                </a:solidFill>
                <a:latin typeface="Agrandir Medium Bold"/>
              </a:rPr>
              <a:t>Fächern</a:t>
            </a:r>
            <a:endParaRPr dirty="0" lang="en-US" sz="2800">
              <a:solidFill>
                <a:srgbClr val="000000"/>
              </a:solidFill>
              <a:latin typeface="Agrandir Medium Bold"/>
            </a:endParaRPr>
          </a:p>
          <a:p>
            <a:pPr algn="ctr">
              <a:lnSpc>
                <a:spcPts val="3079"/>
              </a:lnSpc>
              <a:spcBef>
                <a:spcPct val="0"/>
              </a:spcBef>
            </a:pPr>
            <a:endParaRPr dirty="0" lang="en-US" sz="2800">
              <a:solidFill>
                <a:srgbClr val="000000"/>
              </a:solidFill>
              <a:latin typeface="Agrandir Medium Bold"/>
            </a:endParaRPr>
          </a:p>
        </p:txBody>
      </p:sp>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814201" y="3370976"/>
            <a:ext cx="5112684" cy="2907839"/>
          </a:xfrm>
          <a:prstGeom prst="rect">
            <a:avLst/>
          </a:prstGeom>
        </p:spPr>
      </p:pic>
      <p:grpSp>
        <p:nvGrpSpPr>
          <p:cNvPr id="6" name="Group 6"/>
          <p:cNvGrpSpPr/>
          <p:nvPr/>
        </p:nvGrpSpPr>
        <p:grpSpPr>
          <a:xfrm>
            <a:off x="12700029" y="1236966"/>
            <a:ext cx="4225802" cy="8096066"/>
            <a:chOff x="0" y="-85725"/>
            <a:chExt cx="5634402" cy="10794754"/>
          </a:xfrm>
        </p:grpSpPr>
        <p:pic>
          <p:nvPicPr>
            <p:cNvPr id="7" name="Picture 7"/>
            <p:cNvPicPr>
              <a:picLocks noChangeAspect="1"/>
            </p:cNvPicPr>
            <p:nvPr/>
          </p:nvPicPr>
          <p:blipFill>
            <a:blip cstate="print"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471117">
              <a:off x="3539871" y="1636786"/>
              <a:ext cx="2094531" cy="2137406"/>
            </a:xfrm>
            <a:prstGeom prst="rect">
              <a:avLst/>
            </a:prstGeom>
          </p:spPr>
        </p:pic>
        <p:sp>
          <p:nvSpPr>
            <p:cNvPr id="8" name="TextBox 8"/>
            <p:cNvSpPr txBox="1"/>
            <p:nvPr/>
          </p:nvSpPr>
          <p:spPr>
            <a:xfrm>
              <a:off x="0" y="4739148"/>
              <a:ext cx="5570394" cy="1258570"/>
            </a:xfrm>
            <a:prstGeom prst="rect">
              <a:avLst/>
            </a:prstGeom>
          </p:spPr>
          <p:txBody>
            <a:bodyPr anchor="t" bIns="0" lIns="0" rIns="0" rtlCol="0" tIns="0">
              <a:spAutoFit/>
            </a:bodyPr>
            <a:lstStyle/>
            <a:p>
              <a:pPr algn="ctr" lvl="0">
                <a:lnSpc>
                  <a:spcPts val="3599"/>
                </a:lnSpc>
              </a:pPr>
              <a:r>
                <a:rPr dirty="0" err="1" lang="en-US" sz="3599">
                  <a:solidFill>
                    <a:srgbClr val="FFFFFF"/>
                  </a:solidFill>
                  <a:latin typeface="Permanent Marker"/>
                </a:rPr>
                <a:t>Zentrale</a:t>
              </a:r>
              <a:r>
                <a:rPr dirty="0" lang="en-US" sz="3599">
                  <a:solidFill>
                    <a:srgbClr val="FFFFFF"/>
                  </a:solidFill>
                  <a:latin typeface="Permanent Marker"/>
                </a:rPr>
                <a:t> </a:t>
              </a:r>
              <a:r>
                <a:rPr dirty="0" err="1" lang="en-US" sz="3599">
                  <a:solidFill>
                    <a:srgbClr val="FFFFFF"/>
                  </a:solidFill>
                  <a:latin typeface="Permanent Marker"/>
                </a:rPr>
                <a:t>Frage</a:t>
              </a:r>
              <a:r>
                <a:rPr dirty="0" lang="en-US" sz="3599">
                  <a:solidFill>
                    <a:srgbClr val="FFFFFF"/>
                  </a:solidFill>
                  <a:latin typeface="Permanent Marker"/>
                </a:rPr>
                <a:t>/Problem</a:t>
              </a:r>
              <a:endParaRPr dirty="0" lang="en-US" sz="3599" u="none">
                <a:solidFill>
                  <a:srgbClr val="FFFFFF"/>
                </a:solidFill>
                <a:latin typeface="Permanent Marker"/>
              </a:endParaRPr>
            </a:p>
          </p:txBody>
        </p:sp>
        <p:sp>
          <p:nvSpPr>
            <p:cNvPr id="9" name="TextBox 9"/>
            <p:cNvSpPr txBox="1"/>
            <p:nvPr/>
          </p:nvSpPr>
          <p:spPr>
            <a:xfrm>
              <a:off x="2370628" y="9854094"/>
              <a:ext cx="3199766" cy="854935"/>
            </a:xfrm>
            <a:prstGeom prst="rect">
              <a:avLst/>
            </a:prstGeom>
          </p:spPr>
          <p:txBody>
            <a:bodyPr anchor="t" bIns="0" lIns="0" rIns="0" rtlCol="0" tIns="0" wrap="square">
              <a:spAutoFit/>
            </a:bodyPr>
            <a:lstStyle/>
            <a:p>
              <a:pPr algn="ctr" indent="0" lvl="0" marL="0">
                <a:lnSpc>
                  <a:spcPts val="5039"/>
                </a:lnSpc>
                <a:spcBef>
                  <a:spcPct val="0"/>
                </a:spcBef>
              </a:pPr>
              <a:r>
                <a:rPr dirty="0" err="1" lang="en-US" sz="3599" u="none">
                  <a:solidFill>
                    <a:srgbClr val="FFFFFF"/>
                  </a:solidFill>
                  <a:latin typeface="Permanent Marker"/>
                </a:rPr>
                <a:t>uRSACHEN</a:t>
              </a:r>
              <a:endParaRPr dirty="0" lang="en-US" sz="3599" u="none">
                <a:solidFill>
                  <a:srgbClr val="FFFFFF"/>
                </a:solidFill>
                <a:latin typeface="Permanent Marker"/>
              </a:endParaRPr>
            </a:p>
          </p:txBody>
        </p:sp>
        <p:sp>
          <p:nvSpPr>
            <p:cNvPr id="10" name="TextBox 10"/>
            <p:cNvSpPr txBox="1"/>
            <p:nvPr/>
          </p:nvSpPr>
          <p:spPr>
            <a:xfrm>
              <a:off x="2068409" y="-85725"/>
              <a:ext cx="3501986" cy="854935"/>
            </a:xfrm>
            <a:prstGeom prst="rect">
              <a:avLst/>
            </a:prstGeom>
          </p:spPr>
          <p:txBody>
            <a:bodyPr anchor="t" bIns="0" lIns="0" rIns="0" rtlCol="0" tIns="0" wrap="square">
              <a:spAutoFit/>
            </a:bodyPr>
            <a:lstStyle/>
            <a:p>
              <a:pPr algn="ctr">
                <a:lnSpc>
                  <a:spcPts val="5039"/>
                </a:lnSpc>
              </a:pPr>
              <a:r>
                <a:rPr dirty="0" err="1" lang="en-US" sz="3599">
                  <a:solidFill>
                    <a:srgbClr val="FFFFFF"/>
                  </a:solidFill>
                  <a:latin typeface="Permanent Marker"/>
                </a:rPr>
                <a:t>Wirkung</a:t>
              </a:r>
              <a:endParaRPr dirty="0" lang="en-US" sz="3599">
                <a:solidFill>
                  <a:srgbClr val="FFFFFF"/>
                </a:solidFill>
                <a:latin typeface="Permanent Marker"/>
              </a:endParaRPr>
            </a:p>
          </p:txBody>
        </p:sp>
        <p:pic>
          <p:nvPicPr>
            <p:cNvPr id="11" name="Picture 11"/>
            <p:cNvPicPr>
              <a:picLocks noChangeAspect="1"/>
            </p:cNvPicPr>
            <p:nvPr/>
          </p:nvPicPr>
          <p:blipFill>
            <a:blip cstate="print"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471117">
              <a:off x="3539871" y="6900066"/>
              <a:ext cx="2094531" cy="2137406"/>
            </a:xfrm>
            <a:prstGeom prst="rect">
              <a:avLst/>
            </a:prstGeom>
          </p:spPr>
        </p:pic>
      </p:grpSp>
      <p:grpSp>
        <p:nvGrpSpPr>
          <p:cNvPr id="12" name="Group 12"/>
          <p:cNvGrpSpPr/>
          <p:nvPr/>
        </p:nvGrpSpPr>
        <p:grpSpPr>
          <a:xfrm>
            <a:off x="381124" y="5143500"/>
            <a:ext cx="2521053" cy="2785694"/>
            <a:chOff x="0" y="0"/>
            <a:chExt cx="3361404" cy="3714258"/>
          </a:xfrm>
        </p:grpSpPr>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0" y="0"/>
              <a:ext cx="3361404" cy="3714258"/>
            </a:xfrm>
            <a:prstGeom prst="rect">
              <a:avLst/>
            </a:prstGeom>
          </p:spPr>
        </p:pic>
        <p:sp>
          <p:nvSpPr>
            <p:cNvPr id="14" name="TextBox 14"/>
            <p:cNvSpPr txBox="1"/>
            <p:nvPr/>
          </p:nvSpPr>
          <p:spPr>
            <a:xfrm>
              <a:off x="199593" y="1086470"/>
              <a:ext cx="2962217" cy="2222830"/>
            </a:xfrm>
            <a:prstGeom prst="rect">
              <a:avLst/>
            </a:prstGeom>
          </p:spPr>
          <p:txBody>
            <a:bodyPr anchor="t" bIns="0" lIns="0" rIns="0" rtlCol="0" tIns="0">
              <a:spAutoFit/>
            </a:bodyPr>
            <a:lstStyle/>
            <a:p>
              <a:pPr algn="ctr" lvl="0">
                <a:lnSpc>
                  <a:spcPts val="2640"/>
                </a:lnSpc>
                <a:spcBef>
                  <a:spcPct val="0"/>
                </a:spcBef>
              </a:pPr>
              <a:r>
                <a:rPr dirty="0" lang="de-DE" sz="2400">
                  <a:solidFill>
                    <a:srgbClr val="000000"/>
                  </a:solidFill>
                  <a:latin typeface="Agrandir Medium"/>
                </a:rPr>
                <a:t>Unzureichende digitale und CLIL-Kenntnisse der Lehrkräfte</a:t>
              </a:r>
              <a:endParaRPr dirty="0" lang="en-US" sz="2400" u="none">
                <a:solidFill>
                  <a:srgbClr val="000000"/>
                </a:solidFill>
                <a:latin typeface="Agrandir Medium"/>
              </a:endParaRPr>
            </a:p>
          </p:txBody>
        </p:sp>
      </p:grpSp>
      <p:grpSp>
        <p:nvGrpSpPr>
          <p:cNvPr id="15" name="Group 15"/>
          <p:cNvGrpSpPr/>
          <p:nvPr/>
        </p:nvGrpSpPr>
        <p:grpSpPr>
          <a:xfrm>
            <a:off x="2292014" y="6911458"/>
            <a:ext cx="2186432" cy="2549775"/>
            <a:chOff x="0" y="0"/>
            <a:chExt cx="2915243" cy="3399700"/>
          </a:xfrm>
        </p:grpSpPr>
        <p:pic>
          <p:nvPicPr>
            <p:cNvPr id="16"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0" y="0"/>
              <a:ext cx="2915243" cy="3399700"/>
            </a:xfrm>
            <a:prstGeom prst="rect">
              <a:avLst/>
            </a:prstGeom>
          </p:spPr>
        </p:pic>
        <p:sp>
          <p:nvSpPr>
            <p:cNvPr id="17" name="TextBox 17"/>
            <p:cNvSpPr txBox="1"/>
            <p:nvPr/>
          </p:nvSpPr>
          <p:spPr>
            <a:xfrm>
              <a:off x="0" y="992775"/>
              <a:ext cx="2915243" cy="2222831"/>
            </a:xfrm>
            <a:prstGeom prst="rect">
              <a:avLst/>
            </a:prstGeom>
          </p:spPr>
          <p:txBody>
            <a:bodyPr anchor="t" bIns="0" lIns="0" rIns="0" rtlCol="0" tIns="0">
              <a:spAutoFit/>
            </a:bodyPr>
            <a:lstStyle/>
            <a:p>
              <a:pPr algn="ctr" lvl="0">
                <a:lnSpc>
                  <a:spcPts val="2640"/>
                </a:lnSpc>
                <a:spcBef>
                  <a:spcPct val="0"/>
                </a:spcBef>
              </a:pPr>
              <a:r>
                <a:rPr dirty="0" lang="de-DE" sz="2400">
                  <a:solidFill>
                    <a:srgbClr val="000000"/>
                  </a:solidFill>
                  <a:latin typeface="Agrandir Medium"/>
                </a:rPr>
                <a:t>Mangelnde Fähigkeiten zum kritischen Denken bei </a:t>
              </a:r>
              <a:r>
                <a:rPr dirty="0" err="1" lang="de-DE" sz="2400">
                  <a:solidFill>
                    <a:srgbClr val="000000"/>
                  </a:solidFill>
                  <a:latin typeface="Agrandir Medium"/>
                </a:rPr>
                <a:t>Schüler:innen</a:t>
              </a:r>
              <a:endParaRPr dirty="0" lang="en-US" sz="2400" u="none">
                <a:solidFill>
                  <a:srgbClr val="000000"/>
                </a:solidFill>
                <a:latin typeface="Agrandir Medium"/>
              </a:endParaRPr>
            </a:p>
          </p:txBody>
        </p:sp>
      </p:grpSp>
      <p:grpSp>
        <p:nvGrpSpPr>
          <p:cNvPr id="18" name="Group 18"/>
          <p:cNvGrpSpPr/>
          <p:nvPr/>
        </p:nvGrpSpPr>
        <p:grpSpPr>
          <a:xfrm rot="206250">
            <a:off x="4794502" y="7496741"/>
            <a:ext cx="2212940" cy="2425955"/>
            <a:chOff x="0" y="0"/>
            <a:chExt cx="2950586" cy="3234606"/>
          </a:xfrm>
        </p:grpSpPr>
        <p:pic>
          <p:nvPicPr>
            <p:cNvPr id="19" name="Picture 1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20802" y="0"/>
              <a:ext cx="2708983" cy="3234606"/>
            </a:xfrm>
            <a:prstGeom prst="rect">
              <a:avLst/>
            </a:prstGeom>
          </p:spPr>
        </p:pic>
        <p:sp>
          <p:nvSpPr>
            <p:cNvPr id="20" name="TextBox 20"/>
            <p:cNvSpPr txBox="1"/>
            <p:nvPr/>
          </p:nvSpPr>
          <p:spPr>
            <a:xfrm>
              <a:off x="0" y="921879"/>
              <a:ext cx="2950586" cy="1333698"/>
            </a:xfrm>
            <a:prstGeom prst="rect">
              <a:avLst/>
            </a:prstGeom>
          </p:spPr>
          <p:txBody>
            <a:bodyPr anchor="t" bIns="0" lIns="0" rIns="0" rtlCol="0" tIns="0">
              <a:spAutoFit/>
            </a:bodyPr>
            <a:lstStyle/>
            <a:p>
              <a:pPr algn="ctr" lvl="0">
                <a:lnSpc>
                  <a:spcPts val="2640"/>
                </a:lnSpc>
                <a:spcBef>
                  <a:spcPct val="0"/>
                </a:spcBef>
              </a:pPr>
              <a:r>
                <a:rPr dirty="0" err="1" lang="en-US" sz="2400">
                  <a:solidFill>
                    <a:srgbClr val="000000"/>
                  </a:solidFill>
                  <a:latin typeface="Agrandir Medium"/>
                </a:rPr>
                <a:t>Veraltete</a:t>
              </a:r>
              <a:r>
                <a:rPr dirty="0" lang="en-US" sz="2400">
                  <a:solidFill>
                    <a:srgbClr val="000000"/>
                  </a:solidFill>
                  <a:latin typeface="Agrandir Medium"/>
                </a:rPr>
                <a:t> Lehr-</a:t>
              </a:r>
              <a:r>
                <a:rPr dirty="0" err="1" lang="en-US" sz="2400">
                  <a:solidFill>
                    <a:srgbClr val="000000"/>
                  </a:solidFill>
                  <a:latin typeface="Agrandir Medium"/>
                </a:rPr>
                <a:t>strategien</a:t>
              </a:r>
              <a:endParaRPr dirty="0" lang="en-US" sz="2400" u="none">
                <a:solidFill>
                  <a:srgbClr val="000000"/>
                </a:solidFill>
                <a:latin typeface="Agrandir Medium"/>
              </a:endParaRPr>
            </a:p>
          </p:txBody>
        </p:sp>
      </p:grpSp>
      <p:grpSp>
        <p:nvGrpSpPr>
          <p:cNvPr id="21" name="Group 21"/>
          <p:cNvGrpSpPr/>
          <p:nvPr/>
        </p:nvGrpSpPr>
        <p:grpSpPr>
          <a:xfrm rot="-202749">
            <a:off x="7089332" y="6974061"/>
            <a:ext cx="2196996" cy="2468535"/>
            <a:chOff x="0" y="0"/>
            <a:chExt cx="2929328" cy="3291380"/>
          </a:xfrm>
        </p:grpSpPr>
        <p:pic>
          <p:nvPicPr>
            <p:cNvPr id="22" name="Picture 22"/>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0" y="0"/>
              <a:ext cx="2929328" cy="3291380"/>
            </a:xfrm>
            <a:prstGeom prst="rect">
              <a:avLst/>
            </a:prstGeom>
          </p:spPr>
        </p:pic>
        <p:sp>
          <p:nvSpPr>
            <p:cNvPr id="23" name="TextBox 23"/>
            <p:cNvSpPr txBox="1"/>
            <p:nvPr/>
          </p:nvSpPr>
          <p:spPr>
            <a:xfrm>
              <a:off x="149177" y="975036"/>
              <a:ext cx="2630975" cy="1778264"/>
            </a:xfrm>
            <a:prstGeom prst="rect">
              <a:avLst/>
            </a:prstGeom>
          </p:spPr>
          <p:txBody>
            <a:bodyPr anchor="t" bIns="0" lIns="0" rIns="0" rtlCol="0" tIns="0">
              <a:spAutoFit/>
            </a:bodyPr>
            <a:lstStyle/>
            <a:p>
              <a:pPr algn="ctr" lvl="0">
                <a:lnSpc>
                  <a:spcPts val="2640"/>
                </a:lnSpc>
                <a:spcBef>
                  <a:spcPct val="0"/>
                </a:spcBef>
              </a:pPr>
              <a:r>
                <a:rPr dirty="0" err="1" lang="en-US" sz="2400">
                  <a:solidFill>
                    <a:srgbClr val="000000"/>
                  </a:solidFill>
                  <a:latin typeface="Agrandir Medium"/>
                </a:rPr>
                <a:t>Geringe</a:t>
              </a:r>
              <a:r>
                <a:rPr dirty="0" lang="en-US" sz="2400">
                  <a:solidFill>
                    <a:srgbClr val="000000"/>
                  </a:solidFill>
                  <a:latin typeface="Agrandir Medium"/>
                </a:rPr>
                <a:t> Motivation der </a:t>
              </a:r>
              <a:r>
                <a:rPr dirty="0" err="1" lang="en-US" sz="2400">
                  <a:solidFill>
                    <a:srgbClr val="000000"/>
                  </a:solidFill>
                  <a:latin typeface="Agrandir Medium"/>
                </a:rPr>
                <a:t>Schüler:innen</a:t>
              </a:r>
              <a:endParaRPr dirty="0" lang="en-US" sz="2400" u="none">
                <a:solidFill>
                  <a:srgbClr val="000000"/>
                </a:solidFill>
                <a:latin typeface="Agrandir Medium"/>
              </a:endParaRPr>
            </a:p>
          </p:txBody>
        </p:sp>
      </p:grpSp>
      <p:grpSp>
        <p:nvGrpSpPr>
          <p:cNvPr id="24" name="Group 24"/>
          <p:cNvGrpSpPr/>
          <p:nvPr/>
        </p:nvGrpSpPr>
        <p:grpSpPr>
          <a:xfrm rot="262556">
            <a:off x="8994235" y="6886201"/>
            <a:ext cx="2813038" cy="2644255"/>
            <a:chOff x="0" y="0"/>
            <a:chExt cx="3750717" cy="3525674"/>
          </a:xfrm>
        </p:grpSpPr>
        <p:pic>
          <p:nvPicPr>
            <p:cNvPr id="25" name="Picture 25"/>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0" y="0"/>
              <a:ext cx="3750717" cy="3525674"/>
            </a:xfrm>
            <a:prstGeom prst="rect">
              <a:avLst/>
            </a:prstGeom>
          </p:spPr>
        </p:pic>
        <p:sp>
          <p:nvSpPr>
            <p:cNvPr id="26" name="TextBox 26"/>
            <p:cNvSpPr txBox="1"/>
            <p:nvPr/>
          </p:nvSpPr>
          <p:spPr>
            <a:xfrm>
              <a:off x="242017" y="798247"/>
              <a:ext cx="3266682" cy="2222831"/>
            </a:xfrm>
            <a:prstGeom prst="rect">
              <a:avLst/>
            </a:prstGeom>
          </p:spPr>
          <p:txBody>
            <a:bodyPr anchor="t" bIns="0" lIns="0" rIns="0" rtlCol="0" tIns="0">
              <a:spAutoFit/>
            </a:bodyPr>
            <a:lstStyle/>
            <a:p>
              <a:pPr algn="ctr" lvl="0">
                <a:lnSpc>
                  <a:spcPts val="2640"/>
                </a:lnSpc>
              </a:pPr>
              <a:r>
                <a:rPr dirty="0" lang="de-DE" sz="2400">
                  <a:solidFill>
                    <a:srgbClr val="000000"/>
                  </a:solidFill>
                  <a:latin typeface="Agrandir Medium"/>
                </a:rPr>
                <a:t>Unzureichende Fähigkeit der </a:t>
              </a:r>
              <a:r>
                <a:rPr dirty="0" err="1" lang="de-DE" sz="2400">
                  <a:solidFill>
                    <a:srgbClr val="000000"/>
                  </a:solidFill>
                  <a:latin typeface="Agrandir Medium"/>
                </a:rPr>
                <a:t>Schüler:innen</a:t>
              </a:r>
              <a:r>
                <a:rPr dirty="0" lang="de-DE" sz="2400">
                  <a:solidFill>
                    <a:srgbClr val="000000"/>
                  </a:solidFill>
                  <a:latin typeface="Agrandir Medium"/>
                </a:rPr>
                <a:t>, in Teams zu arbeiten</a:t>
              </a:r>
              <a:endParaRPr dirty="0" lang="en-US" sz="2400" u="none">
                <a:solidFill>
                  <a:srgbClr val="000000"/>
                </a:solidFill>
                <a:latin typeface="Agrandir Medium"/>
              </a:endParaRPr>
            </a:p>
          </p:txBody>
        </p:sp>
      </p:grpSp>
      <p:pic>
        <p:nvPicPr>
          <p:cNvPr id="27" name="Picture 27"/>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11904050" y="7138442"/>
            <a:ext cx="2347285" cy="2637664"/>
          </a:xfrm>
          <a:prstGeom prst="rect">
            <a:avLst/>
          </a:prstGeom>
        </p:spPr>
      </p:pic>
      <p:pic>
        <p:nvPicPr>
          <p:cNvPr id="28" name="Picture 28"/>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3471157" y="679149"/>
            <a:ext cx="8432894" cy="2500517"/>
          </a:xfrm>
          <a:prstGeom prst="rect">
            <a:avLst/>
          </a:prstGeom>
        </p:spPr>
      </p:pic>
      <p:sp>
        <p:nvSpPr>
          <p:cNvPr id="29" name="TextBox 29"/>
          <p:cNvSpPr txBox="1"/>
          <p:nvPr/>
        </p:nvSpPr>
        <p:spPr>
          <a:xfrm rot="-206609">
            <a:off x="4332063" y="1075243"/>
            <a:ext cx="6869869" cy="1769715"/>
          </a:xfrm>
          <a:prstGeom prst="rect">
            <a:avLst/>
          </a:prstGeom>
        </p:spPr>
        <p:txBody>
          <a:bodyPr anchor="t" bIns="0" lIns="0" rIns="0" rtlCol="0" tIns="0" wrap="square">
            <a:spAutoFit/>
          </a:bodyPr>
          <a:lstStyle/>
          <a:p>
            <a:pPr algn="ctr" lvl="0">
              <a:lnSpc>
                <a:spcPts val="4648"/>
              </a:lnSpc>
            </a:pPr>
            <a:r>
              <a:rPr dirty="0" lang="en-US" spc="-114" sz="4998">
                <a:solidFill>
                  <a:srgbClr val="BE1931"/>
                </a:solidFill>
                <a:latin typeface="WC Mano Negra Bold"/>
              </a:rPr>
              <a:t>SCHLECHTE SCHÜLER:INNENERGEBNISSE IN MINT-FÄCHERN</a:t>
            </a:r>
          </a:p>
        </p:txBody>
      </p:sp>
      <p:sp>
        <p:nvSpPr>
          <p:cNvPr id="30" name="TextBox 30"/>
          <p:cNvSpPr txBox="1"/>
          <p:nvPr/>
        </p:nvSpPr>
        <p:spPr>
          <a:xfrm>
            <a:off x="11986250" y="7474294"/>
            <a:ext cx="2151749" cy="1544654"/>
          </a:xfrm>
          <a:prstGeom prst="rect">
            <a:avLst/>
          </a:prstGeom>
        </p:spPr>
        <p:txBody>
          <a:bodyPr anchor="t" bIns="0" lIns="0" rIns="0" rtlCol="0" tIns="0" wrap="square">
            <a:spAutoFit/>
          </a:bodyPr>
          <a:lstStyle/>
          <a:p>
            <a:pPr algn="ctr" lvl="0">
              <a:lnSpc>
                <a:spcPts val="2400"/>
              </a:lnSpc>
            </a:pPr>
            <a:r>
              <a:rPr dirty="0" lang="de-DE" sz="2400">
                <a:solidFill>
                  <a:srgbClr val="000000"/>
                </a:solidFill>
                <a:latin typeface="Agrandir Medium"/>
              </a:rPr>
              <a:t>Mangelnde Kenntnis der Lehrmethoden in anderen Ländern</a:t>
            </a:r>
            <a:endParaRPr dirty="0" lang="en-US" sz="2400" u="none">
              <a:solidFill>
                <a:srgbClr val="000000"/>
              </a:solidFill>
              <a:latin typeface="Agrandir Medium"/>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sp>
        <p:nvSpPr>
          <p:cNvPr id="3" name="AutoShape 3"/>
          <p:cNvSpPr/>
          <p:nvPr/>
        </p:nvSpPr>
        <p:spPr>
          <a:xfrm rot="648147">
            <a:off x="-2335936" y="-2286123"/>
            <a:ext cx="16526355" cy="13740795"/>
          </a:xfrm>
          <a:prstGeom prst="rect">
            <a:avLst/>
          </a:prstGeom>
          <a:solidFill>
            <a:srgbClr val="6CE8F4"/>
          </a:solidFill>
        </p:spPr>
      </p:sp>
      <p:sp>
        <p:nvSpPr>
          <p:cNvPr id="4" name="TextBox 4"/>
          <p:cNvSpPr txBox="1"/>
          <p:nvPr/>
        </p:nvSpPr>
        <p:spPr>
          <a:xfrm>
            <a:off x="481275" y="3037605"/>
            <a:ext cx="12598366" cy="3129062"/>
          </a:xfrm>
          <a:prstGeom prst="rect">
            <a:avLst/>
          </a:prstGeom>
        </p:spPr>
        <p:txBody>
          <a:bodyPr lIns="0" tIns="0" rIns="0" bIns="0" rtlCol="0" anchor="t">
            <a:spAutoFit/>
          </a:bodyPr>
          <a:lstStyle/>
          <a:p>
            <a:pPr>
              <a:lnSpc>
                <a:spcPts val="6106"/>
              </a:lnSpc>
            </a:pPr>
            <a:r>
              <a:rPr lang="de-DE" sz="5175" spc="300" dirty="0">
                <a:solidFill>
                  <a:srgbClr val="004AAD"/>
                </a:solidFill>
                <a:latin typeface="Hussar Bold Bold Italics"/>
              </a:rPr>
              <a:t>EINEN „PROBLEMBAUM“ ERSTELLEN, DER IHRE GEMEINSAME ANALYSE DER REALITÄT WIDERSPIEGELT</a:t>
            </a:r>
            <a:endParaRPr lang="en-US" sz="5175" spc="300" dirty="0">
              <a:solidFill>
                <a:srgbClr val="004AAD"/>
              </a:solidFill>
              <a:latin typeface="Hussar Bold Bold Italics"/>
            </a:endParaRPr>
          </a:p>
        </p:txBody>
      </p:sp>
      <p:sp>
        <p:nvSpPr>
          <p:cNvPr id="5" name="TextBox 5"/>
          <p:cNvSpPr txBox="1"/>
          <p:nvPr/>
        </p:nvSpPr>
        <p:spPr>
          <a:xfrm>
            <a:off x="481275" y="2052220"/>
            <a:ext cx="7905459" cy="913712"/>
          </a:xfrm>
          <a:prstGeom prst="rect">
            <a:avLst/>
          </a:prstGeom>
        </p:spPr>
        <p:txBody>
          <a:bodyPr lIns="0" tIns="0" rIns="0" bIns="0" rtlCol="0" anchor="t">
            <a:spAutoFit/>
          </a:bodyPr>
          <a:lstStyle/>
          <a:p>
            <a:pPr marL="0" lvl="0" indent="0" algn="l">
              <a:lnSpc>
                <a:spcPts val="7080"/>
              </a:lnSpc>
              <a:spcBef>
                <a:spcPct val="0"/>
              </a:spcBef>
            </a:pPr>
            <a:r>
              <a:rPr lang="en-US" sz="6000" spc="348" dirty="0">
                <a:solidFill>
                  <a:srgbClr val="000000"/>
                </a:solidFill>
                <a:latin typeface="Hussar Bold"/>
              </a:rPr>
              <a:t>SCHRITT 4</a:t>
            </a:r>
          </a:p>
        </p:txBody>
      </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2" r="22"/>
          <a:stretch>
            <a:fillRect/>
          </a:stretch>
        </p:blipFill>
        <p:spPr>
          <a:xfrm>
            <a:off x="0" y="6539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137" t="137"/>
          <a:stretch>
            <a:fillRect/>
          </a:stretch>
        </p:blipFill>
        <p:spPr>
          <a:xfrm>
            <a:off x="9259679" y="2827628"/>
            <a:ext cx="2387752" cy="2238295"/>
          </a:xfrm>
          <a:prstGeom prst="rect">
            <a:avLst/>
          </a:prstGeom>
        </p:spPr>
      </p:pic>
      <p:sp>
        <p:nvSpPr>
          <p:cNvPr id="4" name="TextBox 4"/>
          <p:cNvSpPr txBox="1"/>
          <p:nvPr/>
        </p:nvSpPr>
        <p:spPr>
          <a:xfrm>
            <a:off x="9535689" y="3287588"/>
            <a:ext cx="1872044" cy="1231106"/>
          </a:xfrm>
          <a:prstGeom prst="rect">
            <a:avLst/>
          </a:prstGeom>
        </p:spPr>
        <p:txBody>
          <a:bodyPr anchor="t" bIns="0" lIns="0" rIns="0" rtlCol="0" tIns="0">
            <a:spAutoFit/>
          </a:bodyPr>
          <a:lstStyle/>
          <a:p>
            <a:pPr algn="ctr" lvl="0">
              <a:lnSpc>
                <a:spcPts val="2419"/>
              </a:lnSpc>
              <a:spcBef>
                <a:spcPct val="0"/>
              </a:spcBef>
            </a:pPr>
            <a:r>
              <a:rPr dirty="0" err="1" lang="en-US" sz="2199">
                <a:solidFill>
                  <a:srgbClr val="000000"/>
                </a:solidFill>
                <a:latin typeface="Agrandir Medium Bold"/>
              </a:rPr>
              <a:t>Begrenzte</a:t>
            </a:r>
            <a:r>
              <a:rPr dirty="0" lang="en-US" sz="2199">
                <a:solidFill>
                  <a:srgbClr val="000000"/>
                </a:solidFill>
                <a:latin typeface="Agrandir Medium Bold"/>
              </a:rPr>
              <a:t> </a:t>
            </a:r>
            <a:r>
              <a:rPr dirty="0" err="1" lang="en-US" sz="2199">
                <a:solidFill>
                  <a:srgbClr val="000000"/>
                </a:solidFill>
                <a:latin typeface="Agrandir Medium Bold"/>
              </a:rPr>
              <a:t>Lernerfahrung</a:t>
            </a:r>
            <a:r>
              <a:rPr dirty="0" lang="en-US" sz="2199">
                <a:solidFill>
                  <a:srgbClr val="000000"/>
                </a:solidFill>
                <a:latin typeface="Agrandir Medium Bold"/>
              </a:rPr>
              <a:t> in MINT-</a:t>
            </a:r>
            <a:r>
              <a:rPr dirty="0" err="1" lang="en-US" sz="2199">
                <a:solidFill>
                  <a:srgbClr val="000000"/>
                </a:solidFill>
                <a:latin typeface="Agrandir Medium Bold"/>
              </a:rPr>
              <a:t>Fächern</a:t>
            </a:r>
            <a:endParaRPr dirty="0" lang="en-US" sz="2199">
              <a:solidFill>
                <a:srgbClr val="000000"/>
              </a:solidFill>
              <a:latin typeface="Agrandir Medium Bold"/>
            </a:endParaRPr>
          </a:p>
        </p:txBody>
      </p:sp>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2097" t="2097"/>
          <a:stretch>
            <a:fillRect/>
          </a:stretch>
        </p:blipFill>
        <p:spPr>
          <a:xfrm rot="-378618">
            <a:off x="5909182" y="6946627"/>
            <a:ext cx="2430201" cy="2572675"/>
          </a:xfrm>
          <a:prstGeom prst="rect">
            <a:avLst/>
          </a:prstGeom>
        </p:spPr>
      </p:pic>
      <p:grpSp>
        <p:nvGrpSpPr>
          <p:cNvPr id="6" name="Group 6"/>
          <p:cNvGrpSpPr/>
          <p:nvPr/>
        </p:nvGrpSpPr>
        <p:grpSpPr>
          <a:xfrm>
            <a:off x="13935036" y="7422499"/>
            <a:ext cx="2186432" cy="2432935"/>
            <a:chOff x="0" y="0"/>
            <a:chExt cx="2915243" cy="3243913"/>
          </a:xfrm>
        </p:grpSpPr>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2291" t="2291"/>
            <a:stretch>
              <a:fillRect/>
            </a:stretch>
          </p:blipFill>
          <p:spPr>
            <a:xfrm>
              <a:off x="0" y="0"/>
              <a:ext cx="2915243" cy="3243913"/>
            </a:xfrm>
            <a:prstGeom prst="rect">
              <a:avLst/>
            </a:prstGeom>
          </p:spPr>
        </p:pic>
        <p:sp>
          <p:nvSpPr>
            <p:cNvPr id="8" name="TextBox 8"/>
            <p:cNvSpPr txBox="1"/>
            <p:nvPr/>
          </p:nvSpPr>
          <p:spPr>
            <a:xfrm>
              <a:off x="0" y="1002299"/>
              <a:ext cx="2915243" cy="1759029"/>
            </a:xfrm>
            <a:prstGeom prst="rect">
              <a:avLst/>
            </a:prstGeom>
          </p:spPr>
          <p:txBody>
            <a:bodyPr anchor="t" bIns="0" lIns="0" rIns="0" rtlCol="0" tIns="0">
              <a:spAutoFit/>
            </a:bodyPr>
            <a:lstStyle/>
            <a:p>
              <a:pPr algn="ctr" lvl="0">
                <a:lnSpc>
                  <a:spcPts val="2640"/>
                </a:lnSpc>
                <a:spcBef>
                  <a:spcPct val="0"/>
                </a:spcBef>
              </a:pPr>
              <a:r>
                <a:rPr dirty="0" lang="de-DE" sz="2000">
                  <a:solidFill>
                    <a:srgbClr val="000000"/>
                  </a:solidFill>
                  <a:latin typeface="Agrandir Medium"/>
                </a:rPr>
                <a:t>Mangelnde Fähigkeiten zum kritischen Denken bei </a:t>
              </a:r>
              <a:r>
                <a:rPr dirty="0" err="1" lang="de-DE" sz="2000">
                  <a:solidFill>
                    <a:srgbClr val="000000"/>
                  </a:solidFill>
                  <a:latin typeface="Agrandir Medium"/>
                </a:rPr>
                <a:t>Schüler:innen</a:t>
              </a:r>
              <a:endParaRPr dirty="0" lang="en-US" sz="2000">
                <a:solidFill>
                  <a:srgbClr val="000000"/>
                </a:solidFill>
                <a:latin typeface="Agrandir Medium"/>
              </a:endParaRPr>
            </a:p>
          </p:txBody>
        </p:sp>
      </p:grpSp>
      <p:pic>
        <p:nvPicPr>
          <p:cNvPr id="9" name="Picture 9"/>
          <p:cNvPicPr>
            <a:picLocks noChangeAspect="1"/>
          </p:cNvPicPr>
          <p:nvPr/>
        </p:nvPicPr>
        <p:blipFill>
          <a:blip cstate="print"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124383" y="4296856"/>
            <a:ext cx="1932965" cy="2133563"/>
          </a:xfrm>
          <a:prstGeom prst="rect">
            <a:avLst/>
          </a:prstGeom>
        </p:spPr>
      </p:pic>
      <p:grpSp>
        <p:nvGrpSpPr>
          <p:cNvPr id="10" name="Group 10"/>
          <p:cNvGrpSpPr/>
          <p:nvPr/>
        </p:nvGrpSpPr>
        <p:grpSpPr>
          <a:xfrm>
            <a:off x="9450435" y="6230121"/>
            <a:ext cx="2196996" cy="2408845"/>
            <a:chOff x="0" y="0"/>
            <a:chExt cx="2929328" cy="3211794"/>
          </a:xfrm>
        </p:grpSpPr>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b="1209" t="1209"/>
            <a:stretch>
              <a:fillRect/>
            </a:stretch>
          </p:blipFill>
          <p:spPr>
            <a:xfrm>
              <a:off x="0" y="0"/>
              <a:ext cx="2929328" cy="3211794"/>
            </a:xfrm>
            <a:prstGeom prst="rect">
              <a:avLst/>
            </a:prstGeom>
          </p:spPr>
        </p:pic>
        <p:sp>
          <p:nvSpPr>
            <p:cNvPr id="12" name="TextBox 12"/>
            <p:cNvSpPr txBox="1"/>
            <p:nvPr/>
          </p:nvSpPr>
          <p:spPr>
            <a:xfrm>
              <a:off x="88771" y="1071710"/>
              <a:ext cx="2630975" cy="1314463"/>
            </a:xfrm>
            <a:prstGeom prst="rect">
              <a:avLst/>
            </a:prstGeom>
          </p:spPr>
          <p:txBody>
            <a:bodyPr anchor="t" bIns="0" lIns="0" rIns="0" rtlCol="0" tIns="0">
              <a:spAutoFit/>
            </a:bodyPr>
            <a:lstStyle/>
            <a:p>
              <a:pPr algn="ctr" lvl="0">
                <a:lnSpc>
                  <a:spcPts val="2640"/>
                </a:lnSpc>
                <a:spcBef>
                  <a:spcPct val="0"/>
                </a:spcBef>
              </a:pPr>
              <a:r>
                <a:rPr dirty="0" err="1" lang="en-US" sz="2000">
                  <a:solidFill>
                    <a:srgbClr val="000000"/>
                  </a:solidFill>
                  <a:latin typeface="Agrandir Medium"/>
                </a:rPr>
                <a:t>Geringe</a:t>
              </a:r>
              <a:r>
                <a:rPr dirty="0" lang="en-US" sz="2000">
                  <a:solidFill>
                    <a:srgbClr val="000000"/>
                  </a:solidFill>
                  <a:latin typeface="Agrandir Medium"/>
                </a:rPr>
                <a:t> Motivation der </a:t>
              </a:r>
              <a:r>
                <a:rPr dirty="0" err="1" lang="en-US" sz="2000">
                  <a:solidFill>
                    <a:srgbClr val="000000"/>
                  </a:solidFill>
                  <a:latin typeface="Agrandir Medium"/>
                </a:rPr>
                <a:t>Schüler:innen</a:t>
              </a:r>
              <a:endParaRPr dirty="0" lang="en-US" sz="2000">
                <a:solidFill>
                  <a:srgbClr val="000000"/>
                </a:solidFill>
                <a:latin typeface="Agrandir Medium"/>
              </a:endParaRPr>
            </a:p>
          </p:txBody>
        </p:sp>
      </p:grpSp>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4705" r="4705"/>
          <a:stretch>
            <a:fillRect/>
          </a:stretch>
        </p:blipFill>
        <p:spPr>
          <a:xfrm>
            <a:off x="13448894" y="4543068"/>
            <a:ext cx="2195805" cy="2278478"/>
          </a:xfrm>
          <a:prstGeom prst="rect">
            <a:avLst/>
          </a:prstGeom>
        </p:spPr>
      </p:pic>
      <p:pic>
        <p:nvPicPr>
          <p:cNvPr id="14" name="Picture 14"/>
          <p:cNvPicPr>
            <a:picLocks noChangeAspect="1"/>
          </p:cNvPicPr>
          <p:nvPr/>
        </p:nvPicPr>
        <p:blipFill>
          <a:blip cstate="print"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flipH="1" flipV="1" rot="1315845">
            <a:off x="11606593" y="3730553"/>
            <a:ext cx="2263799" cy="784784"/>
          </a:xfrm>
          <a:prstGeom prst="rect">
            <a:avLst/>
          </a:prstGeom>
        </p:spPr>
      </p:pic>
      <p:pic>
        <p:nvPicPr>
          <p:cNvPr id="15" name="Picture 15"/>
          <p:cNvPicPr>
            <a:picLocks noChangeAspect="1"/>
          </p:cNvPicPr>
          <p:nvPr/>
        </p:nvPicPr>
        <p:blipFill>
          <a:blip cstate="print"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flipV="1" rot="-1309755">
            <a:off x="7041091" y="3443980"/>
            <a:ext cx="2111676" cy="732048"/>
          </a:xfrm>
          <a:prstGeom prst="rect">
            <a:avLst/>
          </a:prstGeom>
        </p:spPr>
      </p:pic>
      <p:pic>
        <p:nvPicPr>
          <p:cNvPr id="16" name="Picture 16"/>
          <p:cNvPicPr>
            <a:picLocks noChangeAspect="1"/>
          </p:cNvPicPr>
          <p:nvPr/>
        </p:nvPicPr>
        <p:blipFill>
          <a:blip cstate="print"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5400000">
            <a:off x="9893690" y="5510085"/>
            <a:ext cx="1119730" cy="649443"/>
          </a:xfrm>
          <a:prstGeom prst="rect">
            <a:avLst/>
          </a:prstGeom>
        </p:spPr>
      </p:pic>
      <p:sp>
        <p:nvSpPr>
          <p:cNvPr id="17" name="TextBox 17"/>
          <p:cNvSpPr txBox="1"/>
          <p:nvPr/>
        </p:nvSpPr>
        <p:spPr>
          <a:xfrm>
            <a:off x="6013451" y="7760659"/>
            <a:ext cx="2221663" cy="1319272"/>
          </a:xfrm>
          <a:prstGeom prst="rect">
            <a:avLst/>
          </a:prstGeom>
        </p:spPr>
        <p:txBody>
          <a:bodyPr anchor="t" bIns="0" lIns="0" rIns="0" rtlCol="0" tIns="0">
            <a:spAutoFit/>
          </a:bodyPr>
          <a:lstStyle/>
          <a:p>
            <a:pPr algn="ctr" lvl="0">
              <a:lnSpc>
                <a:spcPts val="2640"/>
              </a:lnSpc>
              <a:spcBef>
                <a:spcPct val="0"/>
              </a:spcBef>
            </a:pPr>
            <a:r>
              <a:rPr dirty="0" lang="de-DE" sz="2000">
                <a:solidFill>
                  <a:srgbClr val="000000"/>
                </a:solidFill>
                <a:latin typeface="Agrandir Medium"/>
              </a:rPr>
              <a:t>Unzureichende digitale und CLIL-Kenntnisse der Lehrkräfte</a:t>
            </a:r>
            <a:endParaRPr dirty="0" lang="en-US" sz="2000">
              <a:solidFill>
                <a:srgbClr val="000000"/>
              </a:solidFill>
              <a:latin typeface="Agrandir Medium"/>
            </a:endParaRPr>
          </a:p>
        </p:txBody>
      </p:sp>
      <p:sp>
        <p:nvSpPr>
          <p:cNvPr id="18" name="TextBox 18"/>
          <p:cNvSpPr txBox="1"/>
          <p:nvPr/>
        </p:nvSpPr>
        <p:spPr>
          <a:xfrm>
            <a:off x="4965649" y="4870326"/>
            <a:ext cx="2212940" cy="923330"/>
          </a:xfrm>
          <a:prstGeom prst="rect">
            <a:avLst/>
          </a:prstGeom>
        </p:spPr>
        <p:txBody>
          <a:bodyPr anchor="t" bIns="0" lIns="0" rIns="0" rtlCol="0" tIns="0">
            <a:spAutoFit/>
          </a:bodyPr>
          <a:lstStyle/>
          <a:p>
            <a:pPr algn="ctr">
              <a:lnSpc>
                <a:spcPts val="2420"/>
              </a:lnSpc>
              <a:spcBef>
                <a:spcPct val="0"/>
              </a:spcBef>
            </a:pPr>
            <a:r>
              <a:rPr dirty="0" err="1" lang="en-US" sz="2000">
                <a:solidFill>
                  <a:srgbClr val="000000"/>
                </a:solidFill>
                <a:latin typeface="Agrandir Medium"/>
              </a:rPr>
              <a:t>Veraltete</a:t>
            </a:r>
            <a:r>
              <a:rPr dirty="0" lang="en-US" sz="2000">
                <a:solidFill>
                  <a:srgbClr val="000000"/>
                </a:solidFill>
                <a:latin typeface="Agrandir Medium"/>
              </a:rPr>
              <a:t> </a:t>
            </a:r>
          </a:p>
          <a:p>
            <a:pPr algn="ctr">
              <a:lnSpc>
                <a:spcPts val="2420"/>
              </a:lnSpc>
              <a:spcBef>
                <a:spcPct val="0"/>
              </a:spcBef>
            </a:pPr>
            <a:r>
              <a:rPr dirty="0" lang="en-US" sz="2000">
                <a:solidFill>
                  <a:srgbClr val="000000"/>
                </a:solidFill>
                <a:latin typeface="Agrandir Medium"/>
              </a:rPr>
              <a:t>Lehr-</a:t>
            </a:r>
            <a:r>
              <a:rPr dirty="0" err="1" lang="en-US" sz="2000">
                <a:solidFill>
                  <a:srgbClr val="000000"/>
                </a:solidFill>
                <a:latin typeface="Agrandir Medium"/>
              </a:rPr>
              <a:t>strategien</a:t>
            </a:r>
            <a:endParaRPr dirty="0" lang="en-US" sz="2000">
              <a:solidFill>
                <a:srgbClr val="000000"/>
              </a:solidFill>
              <a:latin typeface="Agrandir Medium"/>
            </a:endParaRPr>
          </a:p>
          <a:p>
            <a:pPr algn="ctr" indent="0" lvl="0" marL="0">
              <a:lnSpc>
                <a:spcPts val="2420"/>
              </a:lnSpc>
              <a:spcBef>
                <a:spcPct val="0"/>
              </a:spcBef>
            </a:pPr>
            <a:endParaRPr dirty="0" lang="en-US" sz="2200" u="none">
              <a:solidFill>
                <a:srgbClr val="000000"/>
              </a:solidFill>
              <a:latin typeface="Agrandir Medium"/>
            </a:endParaRPr>
          </a:p>
        </p:txBody>
      </p:sp>
      <p:sp>
        <p:nvSpPr>
          <p:cNvPr id="19" name="TextBox 19"/>
          <p:cNvSpPr txBox="1"/>
          <p:nvPr/>
        </p:nvSpPr>
        <p:spPr>
          <a:xfrm>
            <a:off x="13486106" y="5136334"/>
            <a:ext cx="2121379" cy="1652697"/>
          </a:xfrm>
          <a:prstGeom prst="rect">
            <a:avLst/>
          </a:prstGeom>
        </p:spPr>
        <p:txBody>
          <a:bodyPr anchor="t" bIns="0" lIns="0" rIns="0" rtlCol="0" tIns="0">
            <a:spAutoFit/>
          </a:bodyPr>
          <a:lstStyle/>
          <a:p>
            <a:pPr algn="ctr" lvl="0">
              <a:lnSpc>
                <a:spcPts val="2640"/>
              </a:lnSpc>
            </a:pPr>
            <a:r>
              <a:rPr dirty="0" lang="de-DE" sz="2000">
                <a:solidFill>
                  <a:srgbClr val="000000"/>
                </a:solidFill>
                <a:latin typeface="Agrandir Medium"/>
              </a:rPr>
              <a:t>Unzureichende Fähigkeit der </a:t>
            </a:r>
            <a:r>
              <a:rPr dirty="0" err="1" lang="de-DE" sz="2000">
                <a:solidFill>
                  <a:srgbClr val="000000"/>
                </a:solidFill>
                <a:latin typeface="Agrandir Medium"/>
              </a:rPr>
              <a:t>Schüler:innen</a:t>
            </a:r>
            <a:r>
              <a:rPr dirty="0" lang="de-DE" sz="2000">
                <a:solidFill>
                  <a:srgbClr val="000000"/>
                </a:solidFill>
                <a:latin typeface="Agrandir Medium"/>
              </a:rPr>
              <a:t>, in Teams zu arbeiten</a:t>
            </a:r>
            <a:endParaRPr dirty="0" lang="en-US" sz="2000">
              <a:solidFill>
                <a:srgbClr val="000000"/>
              </a:solidFill>
              <a:latin typeface="Agrandir Medium"/>
            </a:endParaRPr>
          </a:p>
        </p:txBody>
      </p:sp>
      <p:pic>
        <p:nvPicPr>
          <p:cNvPr id="20" name="Picture 20"/>
          <p:cNvPicPr>
            <a:picLocks noChangeAspect="1"/>
          </p:cNvPicPr>
          <p:nvPr/>
        </p:nvPicPr>
        <p:blipFill>
          <a:blip cstate="print"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flipV="1" rot="-1309755">
            <a:off x="11457797" y="5864097"/>
            <a:ext cx="2111676" cy="732048"/>
          </a:xfrm>
          <a:prstGeom prst="rect">
            <a:avLst/>
          </a:prstGeom>
        </p:spPr>
      </p:pic>
      <p:pic>
        <p:nvPicPr>
          <p:cNvPr id="21" name="Picture 21"/>
          <p:cNvPicPr>
            <a:picLocks noChangeAspect="1"/>
          </p:cNvPicPr>
          <p:nvPr/>
        </p:nvPicPr>
        <p:blipFill>
          <a:blip cstate="print"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flipV="1" rot="-1309755">
            <a:off x="3616552" y="6205143"/>
            <a:ext cx="1772368" cy="614421"/>
          </a:xfrm>
          <a:prstGeom prst="rect">
            <a:avLst/>
          </a:prstGeom>
        </p:spPr>
      </p:pic>
      <p:pic>
        <p:nvPicPr>
          <p:cNvPr id="22" name="Picture 22"/>
          <p:cNvPicPr>
            <a:picLocks noChangeAspect="1"/>
          </p:cNvPicPr>
          <p:nvPr/>
        </p:nvPicPr>
        <p:blipFill>
          <a:blip cstate="print"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flipH="1" flipV="1" rot="4238882">
            <a:off x="6737799" y="6537446"/>
            <a:ext cx="1639036" cy="568199"/>
          </a:xfrm>
          <a:prstGeom prst="rect">
            <a:avLst/>
          </a:prstGeom>
        </p:spPr>
      </p:pic>
      <p:pic>
        <p:nvPicPr>
          <p:cNvPr id="23" name="Picture 23"/>
          <p:cNvPicPr>
            <a:picLocks noChangeAspect="1"/>
          </p:cNvPicPr>
          <p:nvPr/>
        </p:nvPicPr>
        <p:blipFill>
          <a:blip cstate="print"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flipH="1" rot="1315845">
            <a:off x="11712075" y="7816852"/>
            <a:ext cx="2263799" cy="784784"/>
          </a:xfrm>
          <a:prstGeom prst="rect">
            <a:avLst/>
          </a:prstGeom>
        </p:spPr>
      </p:pic>
      <p:pic>
        <p:nvPicPr>
          <p:cNvPr id="24" name="Picture 24"/>
          <p:cNvPicPr>
            <a:picLocks noChangeAspect="1"/>
          </p:cNvPicPr>
          <p:nvPr/>
        </p:nvPicPr>
        <p:blipFill>
          <a:blip cstate="print"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5400000">
            <a:off x="14468387" y="7056008"/>
            <a:ext cx="1119730" cy="649443"/>
          </a:xfrm>
          <a:prstGeom prst="rect">
            <a:avLst/>
          </a:prstGeom>
        </p:spPr>
      </p:pic>
      <p:pic>
        <p:nvPicPr>
          <p:cNvPr id="25" name="Picture 25"/>
          <p:cNvPicPr>
            <a:picLocks noChangeAspect="1"/>
          </p:cNvPicPr>
          <p:nvPr/>
        </p:nvPicPr>
        <p:blipFill>
          <a:blip cstate="print"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5400000">
            <a:off x="9893690" y="2451613"/>
            <a:ext cx="1119730" cy="649443"/>
          </a:xfrm>
          <a:prstGeom prst="rect">
            <a:avLst/>
          </a:prstGeom>
        </p:spPr>
      </p:pic>
      <p:pic>
        <p:nvPicPr>
          <p:cNvPr id="26" name="Picture 26"/>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7888308" y="376984"/>
            <a:ext cx="7885091" cy="1543162"/>
          </a:xfrm>
          <a:prstGeom prst="rect">
            <a:avLst/>
          </a:prstGeom>
        </p:spPr>
      </p:pic>
      <p:sp>
        <p:nvSpPr>
          <p:cNvPr id="27" name="TextBox 27"/>
          <p:cNvSpPr txBox="1"/>
          <p:nvPr/>
        </p:nvSpPr>
        <p:spPr>
          <a:xfrm rot="-206609">
            <a:off x="8515382" y="269180"/>
            <a:ext cx="6838949" cy="1769715"/>
          </a:xfrm>
          <a:prstGeom prst="rect">
            <a:avLst/>
          </a:prstGeom>
        </p:spPr>
        <p:txBody>
          <a:bodyPr anchor="t" bIns="0" lIns="0" rIns="0" rtlCol="0" tIns="0" wrap="square">
            <a:spAutoFit/>
          </a:bodyPr>
          <a:lstStyle/>
          <a:p>
            <a:pPr algn="ctr" lvl="0">
              <a:lnSpc>
                <a:spcPts val="4648"/>
              </a:lnSpc>
            </a:pPr>
            <a:r>
              <a:rPr dirty="0" lang="en-US" spc="-114" sz="4000">
                <a:solidFill>
                  <a:srgbClr val="BE1931"/>
                </a:solidFill>
                <a:latin typeface="WC Mano Negra Bold"/>
              </a:rPr>
              <a:t>SCHLECHTE SCHÜLER:INNENERGEBNISSE IN MINT-FÄCHERN</a:t>
            </a:r>
          </a:p>
        </p:txBody>
      </p:sp>
      <p:pic>
        <p:nvPicPr>
          <p:cNvPr id="28" name="Picture 28"/>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1796628" y="6914132"/>
            <a:ext cx="2209044" cy="2637664"/>
          </a:xfrm>
          <a:prstGeom prst="rect">
            <a:avLst/>
          </a:prstGeom>
        </p:spPr>
      </p:pic>
      <p:sp>
        <p:nvSpPr>
          <p:cNvPr id="29" name="TextBox 29"/>
          <p:cNvSpPr txBox="1"/>
          <p:nvPr/>
        </p:nvSpPr>
        <p:spPr>
          <a:xfrm>
            <a:off x="1878828" y="7256969"/>
            <a:ext cx="2044644" cy="1544654"/>
          </a:xfrm>
          <a:prstGeom prst="rect">
            <a:avLst/>
          </a:prstGeom>
        </p:spPr>
        <p:txBody>
          <a:bodyPr anchor="t" bIns="0" lIns="0" rIns="0" rtlCol="0" tIns="0">
            <a:spAutoFit/>
          </a:bodyPr>
          <a:lstStyle/>
          <a:p>
            <a:pPr algn="ctr" lvl="0">
              <a:lnSpc>
                <a:spcPts val="2400"/>
              </a:lnSpc>
            </a:pPr>
            <a:r>
              <a:rPr dirty="0" lang="de-DE" sz="2000">
                <a:solidFill>
                  <a:srgbClr val="000000"/>
                </a:solidFill>
                <a:latin typeface="Agrandir Medium"/>
              </a:rPr>
              <a:t>Mangelnde Kenntnis der Lehrmethoden in anderen Ländern</a:t>
            </a:r>
            <a:endParaRPr dirty="0" lang="en-US" sz="2000">
              <a:solidFill>
                <a:srgbClr val="000000"/>
              </a:solidFill>
              <a:latin typeface="Agrandir Medium"/>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sp>
        <p:nvSpPr>
          <p:cNvPr id="3" name="AutoShape 3"/>
          <p:cNvSpPr/>
          <p:nvPr/>
        </p:nvSpPr>
        <p:spPr>
          <a:xfrm rot="648147">
            <a:off x="-2335936" y="-2286123"/>
            <a:ext cx="16526355" cy="13740795"/>
          </a:xfrm>
          <a:prstGeom prst="rect">
            <a:avLst/>
          </a:prstGeom>
          <a:solidFill>
            <a:srgbClr val="6CE8F4"/>
          </a:solidFill>
        </p:spPr>
      </p:sp>
      <p:sp>
        <p:nvSpPr>
          <p:cNvPr id="4" name="TextBox 4"/>
          <p:cNvSpPr txBox="1"/>
          <p:nvPr/>
        </p:nvSpPr>
        <p:spPr>
          <a:xfrm>
            <a:off x="481275" y="3037605"/>
            <a:ext cx="12598366" cy="2346796"/>
          </a:xfrm>
          <a:prstGeom prst="rect">
            <a:avLst/>
          </a:prstGeom>
        </p:spPr>
        <p:txBody>
          <a:bodyPr lIns="0" tIns="0" rIns="0" bIns="0" rtlCol="0" anchor="t">
            <a:spAutoFit/>
          </a:bodyPr>
          <a:lstStyle/>
          <a:p>
            <a:pPr>
              <a:lnSpc>
                <a:spcPts val="6106"/>
              </a:lnSpc>
            </a:pPr>
            <a:r>
              <a:rPr lang="de-DE" sz="5175" spc="300" dirty="0">
                <a:solidFill>
                  <a:srgbClr val="004AAD"/>
                </a:solidFill>
                <a:latin typeface="Hussar Bold Bold Italics"/>
              </a:rPr>
              <a:t>DAS PROBLEM IN EIN ZIEL UND DIE URSACHEN IN ERGEBNISSE VERWANDELN</a:t>
            </a:r>
            <a:endParaRPr lang="en-US" sz="5175" spc="300" dirty="0">
              <a:solidFill>
                <a:srgbClr val="004AAD"/>
              </a:solidFill>
              <a:latin typeface="Hussar Bold Bold Italics"/>
            </a:endParaRPr>
          </a:p>
        </p:txBody>
      </p:sp>
      <p:sp>
        <p:nvSpPr>
          <p:cNvPr id="5" name="TextBox 5"/>
          <p:cNvSpPr txBox="1"/>
          <p:nvPr/>
        </p:nvSpPr>
        <p:spPr>
          <a:xfrm>
            <a:off x="481275" y="2052220"/>
            <a:ext cx="7905459" cy="913712"/>
          </a:xfrm>
          <a:prstGeom prst="rect">
            <a:avLst/>
          </a:prstGeom>
        </p:spPr>
        <p:txBody>
          <a:bodyPr lIns="0" tIns="0" rIns="0" bIns="0" rtlCol="0" anchor="t">
            <a:spAutoFit/>
          </a:bodyPr>
          <a:lstStyle/>
          <a:p>
            <a:pPr marL="0" lvl="0" indent="0" algn="l">
              <a:lnSpc>
                <a:spcPts val="7080"/>
              </a:lnSpc>
              <a:spcBef>
                <a:spcPct val="0"/>
              </a:spcBef>
            </a:pPr>
            <a:r>
              <a:rPr lang="en-US" sz="6000" spc="348" dirty="0">
                <a:solidFill>
                  <a:srgbClr val="000000"/>
                </a:solidFill>
                <a:latin typeface="Hussar Bold"/>
              </a:rPr>
              <a:t>SCHRITT 5</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4AAD"/>
        </a:solidFill>
        <a:effectLst/>
      </p:bgPr>
    </p:bg>
    <p:spTree>
      <p:nvGrpSpPr>
        <p:cNvPr id="1" name=""/>
        <p:cNvGrpSpPr/>
        <p:nvPr/>
      </p:nvGrpSpPr>
      <p:grpSpPr>
        <a:xfrm>
          <a:off x="0" y="0"/>
          <a:ext cx="0" cy="0"/>
          <a:chOff x="0" y="0"/>
          <a:chExt cx="0" cy="0"/>
        </a:xfrm>
      </p:grpSpPr>
      <p:sp>
        <p:nvSpPr>
          <p:cNvPr id="2" name="AutoShape 2"/>
          <p:cNvSpPr/>
          <p:nvPr/>
        </p:nvSpPr>
        <p:spPr>
          <a:xfrm rot="1228934">
            <a:off x="-2340307" y="-2695887"/>
            <a:ext cx="6399279" cy="13437618"/>
          </a:xfrm>
          <a:prstGeom prst="rect">
            <a:avLst/>
          </a:prstGeom>
          <a:solidFill>
            <a:srgbClr val="6CE8F4"/>
          </a:solidFill>
        </p:spPr>
      </p:sp>
      <p:sp>
        <p:nvSpPr>
          <p:cNvPr id="3" name="TextBox 3"/>
          <p:cNvSpPr txBox="1"/>
          <p:nvPr/>
        </p:nvSpPr>
        <p:spPr>
          <a:xfrm>
            <a:off x="8726714" y="2274024"/>
            <a:ext cx="8532586" cy="565150"/>
          </a:xfrm>
          <a:prstGeom prst="rect">
            <a:avLst/>
          </a:prstGeom>
        </p:spPr>
        <p:txBody>
          <a:bodyPr anchor="t" bIns="0" lIns="0" rIns="0" rtlCol="0" tIns="0">
            <a:spAutoFit/>
          </a:bodyPr>
          <a:lstStyle/>
          <a:p>
            <a:pPr lvl="0">
              <a:lnSpc>
                <a:spcPts val="4399"/>
              </a:lnSpc>
              <a:spcBef>
                <a:spcPct val="0"/>
              </a:spcBef>
            </a:pPr>
            <a:r>
              <a:rPr dirty="0" lang="en-US" spc="115" sz="3999">
                <a:solidFill>
                  <a:srgbClr val="FFFFFF"/>
                </a:solidFill>
                <a:latin typeface="Montserrat Classic Bold"/>
              </a:rPr>
              <a:t>WAS MEINEN WIR DAMIT?</a:t>
            </a:r>
            <a:endParaRPr dirty="0" lang="en-US" spc="115" sz="3999" u="none">
              <a:solidFill>
                <a:srgbClr val="FFFFFF"/>
              </a:solidFill>
              <a:latin typeface="Montserrat Classic Bold"/>
            </a:endParaRPr>
          </a:p>
        </p:txBody>
      </p:sp>
      <p:sp>
        <p:nvSpPr>
          <p:cNvPr id="4" name="TextBox 4"/>
          <p:cNvSpPr txBox="1"/>
          <p:nvPr/>
        </p:nvSpPr>
        <p:spPr>
          <a:xfrm>
            <a:off x="8726714" y="4061022"/>
            <a:ext cx="8115300" cy="2257028"/>
          </a:xfrm>
          <a:prstGeom prst="rect">
            <a:avLst/>
          </a:prstGeom>
        </p:spPr>
        <p:txBody>
          <a:bodyPr anchor="t" bIns="0" lIns="0" rIns="0" rtlCol="0" tIns="0">
            <a:spAutoFit/>
          </a:bodyPr>
          <a:lstStyle/>
          <a:p>
            <a:pPr lvl="0">
              <a:lnSpc>
                <a:spcPts val="4399"/>
              </a:lnSpc>
            </a:pPr>
            <a:r>
              <a:rPr dirty="0" lang="de-DE" spc="115" sz="3999">
                <a:solidFill>
                  <a:srgbClr val="FFFFFF"/>
                </a:solidFill>
                <a:latin typeface="Montserrat Classic Bold"/>
              </a:rPr>
              <a:t>WAS UNTERSCHEIDET EIN PROJEKT VON ANDEREN MENSCHLICHEN AKTIVITÄTEN? </a:t>
            </a:r>
            <a:endParaRPr dirty="0" lang="en-US" spc="115" sz="3999" u="none">
              <a:solidFill>
                <a:srgbClr val="FFFFFF"/>
              </a:solidFill>
              <a:latin typeface="Montserrat Classic Bold"/>
            </a:endParaRPr>
          </a:p>
        </p:txBody>
      </p:sp>
      <p:sp>
        <p:nvSpPr>
          <p:cNvPr id="5" name="TextBox 5"/>
          <p:cNvSpPr txBox="1"/>
          <p:nvPr/>
        </p:nvSpPr>
        <p:spPr>
          <a:xfrm>
            <a:off x="8726714" y="7157917"/>
            <a:ext cx="7817649" cy="564257"/>
          </a:xfrm>
          <a:prstGeom prst="rect">
            <a:avLst/>
          </a:prstGeom>
        </p:spPr>
        <p:txBody>
          <a:bodyPr anchor="t" bIns="0" lIns="0" rIns="0" rtlCol="0" tIns="0">
            <a:spAutoFit/>
          </a:bodyPr>
          <a:lstStyle/>
          <a:p>
            <a:pPr lvl="0">
              <a:lnSpc>
                <a:spcPts val="4399"/>
              </a:lnSpc>
              <a:spcBef>
                <a:spcPct val="0"/>
              </a:spcBef>
            </a:pPr>
            <a:r>
              <a:rPr dirty="0" lang="en-US" spc="115" sz="3999">
                <a:solidFill>
                  <a:srgbClr val="FFFFFF"/>
                </a:solidFill>
                <a:latin typeface="Montserrat Classic Bold"/>
              </a:rPr>
              <a:t>WO BEGINNT ALLES?</a:t>
            </a:r>
            <a:endParaRPr dirty="0" lang="en-US" spc="115" sz="3999" u="none">
              <a:solidFill>
                <a:srgbClr val="FFFFFF"/>
              </a:solidFill>
              <a:latin typeface="Montserrat Classic Bold"/>
            </a:endParaRPr>
          </a:p>
        </p:txBody>
      </p:sp>
      <p:pic>
        <p:nvPicPr>
          <p:cNvPr id="6" name="Picture 6"/>
          <p:cNvPicPr>
            <a:picLocks noChangeAspect="1"/>
          </p:cNvPicPr>
          <p:nvPr/>
        </p:nvPicPr>
        <p:blipFill>
          <a:blip r:embed="rId2"/>
          <a:srcRect l="92" r="41"/>
          <a:stretch>
            <a:fillRect/>
          </a:stretch>
        </p:blipFill>
        <p:spPr>
          <a:xfrm>
            <a:off x="1493102" y="514350"/>
            <a:ext cx="6263951" cy="9258300"/>
          </a:xfrm>
          <a:prstGeom prst="rect">
            <a:avLst/>
          </a:prstGeom>
        </p:spPr>
      </p:pic>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2" r="22"/>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8" t="8"/>
          <a:stretch>
            <a:fillRect/>
          </a:stretch>
        </p:blipFill>
        <p:spPr>
          <a:xfrm>
            <a:off x="9259679" y="2827628"/>
            <a:ext cx="2387752" cy="2238295"/>
          </a:xfrm>
          <a:prstGeom prst="rect">
            <a:avLst/>
          </a:prstGeom>
        </p:spPr>
      </p:pic>
      <p:sp>
        <p:nvSpPr>
          <p:cNvPr id="4" name="TextBox 4"/>
          <p:cNvSpPr txBox="1"/>
          <p:nvPr/>
        </p:nvSpPr>
        <p:spPr>
          <a:xfrm>
            <a:off x="9535689" y="3287588"/>
            <a:ext cx="1872044" cy="1231106"/>
          </a:xfrm>
          <a:prstGeom prst="rect">
            <a:avLst/>
          </a:prstGeom>
        </p:spPr>
        <p:txBody>
          <a:bodyPr anchor="t" bIns="0" lIns="0" rIns="0" rtlCol="0" tIns="0">
            <a:spAutoFit/>
          </a:bodyPr>
          <a:lstStyle/>
          <a:p>
            <a:pPr algn="ctr" lvl="0">
              <a:lnSpc>
                <a:spcPts val="2419"/>
              </a:lnSpc>
              <a:spcBef>
                <a:spcPct val="0"/>
              </a:spcBef>
            </a:pPr>
            <a:r>
              <a:rPr dirty="0" err="1" lang="en-US" sz="2199">
                <a:solidFill>
                  <a:srgbClr val="000000"/>
                </a:solidFill>
                <a:latin typeface="Agrandir Medium Bold"/>
              </a:rPr>
              <a:t>Breitere</a:t>
            </a:r>
            <a:r>
              <a:rPr dirty="0" lang="en-US" sz="2199">
                <a:solidFill>
                  <a:srgbClr val="000000"/>
                </a:solidFill>
                <a:latin typeface="Agrandir Medium Bold"/>
              </a:rPr>
              <a:t> </a:t>
            </a:r>
            <a:r>
              <a:rPr dirty="0" err="1" lang="en-US" sz="2199">
                <a:solidFill>
                  <a:srgbClr val="000000"/>
                </a:solidFill>
                <a:latin typeface="Agrandir Medium Bold"/>
              </a:rPr>
              <a:t>Lernerfahrung</a:t>
            </a:r>
            <a:r>
              <a:rPr dirty="0" lang="en-US" sz="2199">
                <a:solidFill>
                  <a:srgbClr val="000000"/>
                </a:solidFill>
                <a:latin typeface="Agrandir Medium Bold"/>
              </a:rPr>
              <a:t> in MINT-</a:t>
            </a:r>
            <a:r>
              <a:rPr dirty="0" err="1" lang="en-US" sz="2199">
                <a:solidFill>
                  <a:srgbClr val="000000"/>
                </a:solidFill>
                <a:latin typeface="Agrandir Medium Bold"/>
              </a:rPr>
              <a:t>Fächern</a:t>
            </a:r>
            <a:endParaRPr dirty="0" lang="en-US" sz="2199">
              <a:solidFill>
                <a:srgbClr val="000000"/>
              </a:solidFill>
              <a:latin typeface="Agrandir Medium Bold"/>
            </a:endParaRPr>
          </a:p>
        </p:txBody>
      </p:sp>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9" t="9"/>
          <a:stretch>
            <a:fillRect/>
          </a:stretch>
        </p:blipFill>
        <p:spPr>
          <a:xfrm rot="-378618">
            <a:off x="5909182" y="6946627"/>
            <a:ext cx="2430201" cy="2572675"/>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19" t="19"/>
          <a:stretch>
            <a:fillRect/>
          </a:stretch>
        </p:blipFill>
        <p:spPr>
          <a:xfrm>
            <a:off x="13935036" y="7422499"/>
            <a:ext cx="2186432" cy="2432935"/>
          </a:xfrm>
          <a:prstGeom prst="rect">
            <a:avLst/>
          </a:prstGeom>
        </p:spPr>
      </p:pic>
      <p:sp>
        <p:nvSpPr>
          <p:cNvPr id="7" name="TextBox 7"/>
          <p:cNvSpPr txBox="1"/>
          <p:nvPr/>
        </p:nvSpPr>
        <p:spPr>
          <a:xfrm>
            <a:off x="13935036" y="8091997"/>
            <a:ext cx="2186432" cy="1538883"/>
          </a:xfrm>
          <a:prstGeom prst="rect">
            <a:avLst/>
          </a:prstGeom>
        </p:spPr>
        <p:txBody>
          <a:bodyPr anchor="t" bIns="0" lIns="0" rIns="0" rtlCol="0" tIns="0">
            <a:spAutoFit/>
          </a:bodyPr>
          <a:lstStyle/>
          <a:p>
            <a:pPr algn="ctr" lvl="0">
              <a:lnSpc>
                <a:spcPts val="2420"/>
              </a:lnSpc>
              <a:spcBef>
                <a:spcPct val="0"/>
              </a:spcBef>
            </a:pPr>
            <a:r>
              <a:rPr dirty="0" lang="de-DE" sz="2200">
                <a:solidFill>
                  <a:srgbClr val="000000"/>
                </a:solidFill>
                <a:latin typeface="Agrandir Medium"/>
              </a:rPr>
              <a:t>Stärkung der Fähigkeiten zum kritischen Denken bei </a:t>
            </a:r>
            <a:r>
              <a:rPr dirty="0" err="1" lang="de-DE" sz="2200">
                <a:solidFill>
                  <a:srgbClr val="000000"/>
                </a:solidFill>
                <a:latin typeface="Agrandir Medium"/>
              </a:rPr>
              <a:t>Schüler:innen</a:t>
            </a:r>
            <a:endParaRPr dirty="0" lang="en-US" sz="2200" u="none">
              <a:solidFill>
                <a:srgbClr val="000000"/>
              </a:solidFill>
              <a:latin typeface="Agrandir Medium"/>
            </a:endParaRPr>
          </a:p>
        </p:txBody>
      </p:sp>
      <p:pic>
        <p:nvPicPr>
          <p:cNvPr id="8" name="Picture 8"/>
          <p:cNvPicPr>
            <a:picLocks noChangeAspect="1"/>
          </p:cNvPicPr>
          <p:nvPr/>
        </p:nvPicPr>
        <p:blipFill>
          <a:blip cstate="print"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124383" y="4296856"/>
            <a:ext cx="2262194" cy="2133563"/>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b="1209" t="1209"/>
          <a:stretch>
            <a:fillRect/>
          </a:stretch>
        </p:blipFill>
        <p:spPr>
          <a:xfrm>
            <a:off x="9450435" y="6230121"/>
            <a:ext cx="2196996" cy="2408845"/>
          </a:xfrm>
          <a:prstGeom prst="rect">
            <a:avLst/>
          </a:prstGeom>
        </p:spPr>
      </p:pic>
      <p:sp>
        <p:nvSpPr>
          <p:cNvPr id="10" name="TextBox 10"/>
          <p:cNvSpPr txBox="1"/>
          <p:nvPr/>
        </p:nvSpPr>
        <p:spPr>
          <a:xfrm>
            <a:off x="9547068" y="6901266"/>
            <a:ext cx="1973232" cy="1231106"/>
          </a:xfrm>
          <a:prstGeom prst="rect">
            <a:avLst/>
          </a:prstGeom>
        </p:spPr>
        <p:txBody>
          <a:bodyPr anchor="t" bIns="0" lIns="0" rIns="0" rtlCol="0" tIns="0">
            <a:spAutoFit/>
          </a:bodyPr>
          <a:lstStyle/>
          <a:p>
            <a:pPr algn="ctr" lvl="0">
              <a:lnSpc>
                <a:spcPts val="2420"/>
              </a:lnSpc>
              <a:spcBef>
                <a:spcPct val="0"/>
              </a:spcBef>
            </a:pPr>
            <a:r>
              <a:rPr dirty="0" err="1" lang="en-US" sz="2200">
                <a:solidFill>
                  <a:srgbClr val="000000"/>
                </a:solidFill>
                <a:latin typeface="Agrandir Medium"/>
              </a:rPr>
              <a:t>Höhere</a:t>
            </a:r>
            <a:r>
              <a:rPr dirty="0" lang="en-US" sz="2200">
                <a:solidFill>
                  <a:srgbClr val="000000"/>
                </a:solidFill>
                <a:latin typeface="Agrandir Medium"/>
              </a:rPr>
              <a:t> Motivation der </a:t>
            </a:r>
            <a:r>
              <a:rPr dirty="0" err="1" lang="en-US" sz="2200">
                <a:solidFill>
                  <a:srgbClr val="000000"/>
                </a:solidFill>
                <a:latin typeface="Agrandir Medium"/>
              </a:rPr>
              <a:t>Schüler:innen</a:t>
            </a:r>
            <a:endParaRPr dirty="0" lang="en-US" sz="2200" u="none">
              <a:solidFill>
                <a:srgbClr val="000000"/>
              </a:solidFill>
              <a:latin typeface="Agrandir Medium"/>
            </a:endParaRPr>
          </a:p>
        </p:txBody>
      </p:sp>
      <p:pic>
        <p:nvPicPr>
          <p:cNvPr id="11" name="Picture 11"/>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49" r="49"/>
          <a:stretch>
            <a:fillRect/>
          </a:stretch>
        </p:blipFill>
        <p:spPr>
          <a:xfrm>
            <a:off x="13448894" y="4543068"/>
            <a:ext cx="2195805" cy="2278478"/>
          </a:xfrm>
          <a:prstGeom prst="rect">
            <a:avLst/>
          </a:prstGeom>
        </p:spPr>
      </p:pic>
      <p:pic>
        <p:nvPicPr>
          <p:cNvPr id="12" name="Picture 12"/>
          <p:cNvPicPr>
            <a:picLocks noChangeAspect="1"/>
          </p:cNvPicPr>
          <p:nvPr/>
        </p:nvPicPr>
        <p:blipFill>
          <a:blip cstate="print"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flipH="1" flipV="1" rot="1315845">
            <a:off x="11606593" y="3730553"/>
            <a:ext cx="2263799" cy="784784"/>
          </a:xfrm>
          <a:prstGeom prst="rect">
            <a:avLst/>
          </a:prstGeom>
        </p:spPr>
      </p:pic>
      <p:pic>
        <p:nvPicPr>
          <p:cNvPr id="13" name="Picture 13"/>
          <p:cNvPicPr>
            <a:picLocks noChangeAspect="1"/>
          </p:cNvPicPr>
          <p:nvPr/>
        </p:nvPicPr>
        <p:blipFill>
          <a:blip cstate="print"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flipV="1" rot="-1309755">
            <a:off x="7041091" y="3443980"/>
            <a:ext cx="2111676" cy="732048"/>
          </a:xfrm>
          <a:prstGeom prst="rect">
            <a:avLst/>
          </a:prstGeom>
        </p:spPr>
      </p:pic>
      <p:pic>
        <p:nvPicPr>
          <p:cNvPr id="14" name="Picture 14"/>
          <p:cNvPicPr>
            <a:picLocks noChangeAspect="1"/>
          </p:cNvPicPr>
          <p:nvPr/>
        </p:nvPicPr>
        <p:blipFill>
          <a:blip cstate="print"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5400000">
            <a:off x="9893690" y="5510085"/>
            <a:ext cx="1119730" cy="649443"/>
          </a:xfrm>
          <a:prstGeom prst="rect">
            <a:avLst/>
          </a:prstGeom>
        </p:spPr>
      </p:pic>
      <p:sp>
        <p:nvSpPr>
          <p:cNvPr id="15" name="TextBox 15"/>
          <p:cNvSpPr txBox="1"/>
          <p:nvPr/>
        </p:nvSpPr>
        <p:spPr>
          <a:xfrm>
            <a:off x="6013450" y="7711327"/>
            <a:ext cx="2221663" cy="1231106"/>
          </a:xfrm>
          <a:prstGeom prst="rect">
            <a:avLst/>
          </a:prstGeom>
        </p:spPr>
        <p:txBody>
          <a:bodyPr anchor="t" bIns="0" lIns="0" rIns="0" rtlCol="0" tIns="0">
            <a:spAutoFit/>
          </a:bodyPr>
          <a:lstStyle/>
          <a:p>
            <a:pPr algn="ctr">
              <a:lnSpc>
                <a:spcPts val="2420"/>
              </a:lnSpc>
            </a:pPr>
            <a:r>
              <a:rPr dirty="0" lang="de-DE" sz="2200">
                <a:solidFill>
                  <a:srgbClr val="000000"/>
                </a:solidFill>
                <a:latin typeface="Agrandir Medium"/>
              </a:rPr>
              <a:t>Verbesserte digitale und CLIL-Kenntnisse der Lehrkräfte</a:t>
            </a:r>
            <a:endParaRPr dirty="0" lang="en-US" sz="2200" u="none">
              <a:solidFill>
                <a:srgbClr val="000000"/>
              </a:solidFill>
              <a:latin typeface="Agrandir Medium"/>
            </a:endParaRPr>
          </a:p>
        </p:txBody>
      </p:sp>
      <p:sp>
        <p:nvSpPr>
          <p:cNvPr id="16" name="TextBox 16"/>
          <p:cNvSpPr txBox="1"/>
          <p:nvPr/>
        </p:nvSpPr>
        <p:spPr>
          <a:xfrm>
            <a:off x="5103091" y="4930284"/>
            <a:ext cx="2212940" cy="615553"/>
          </a:xfrm>
          <a:prstGeom prst="rect">
            <a:avLst/>
          </a:prstGeom>
        </p:spPr>
        <p:txBody>
          <a:bodyPr anchor="t" bIns="0" lIns="0" rIns="0" rtlCol="0" tIns="0">
            <a:spAutoFit/>
          </a:bodyPr>
          <a:lstStyle/>
          <a:p>
            <a:pPr algn="ctr" lvl="0">
              <a:lnSpc>
                <a:spcPts val="2420"/>
              </a:lnSpc>
              <a:spcBef>
                <a:spcPct val="0"/>
              </a:spcBef>
            </a:pPr>
            <a:r>
              <a:rPr dirty="0" err="1" lang="en-US" sz="2200">
                <a:solidFill>
                  <a:srgbClr val="000000"/>
                </a:solidFill>
                <a:latin typeface="Agrandir Medium"/>
              </a:rPr>
              <a:t>Neue</a:t>
            </a:r>
            <a:r>
              <a:rPr dirty="0" lang="en-US" sz="2200">
                <a:solidFill>
                  <a:srgbClr val="000000"/>
                </a:solidFill>
                <a:latin typeface="Agrandir Medium"/>
              </a:rPr>
              <a:t> </a:t>
            </a:r>
            <a:r>
              <a:rPr dirty="0" err="1" lang="en-US" sz="2200">
                <a:solidFill>
                  <a:srgbClr val="000000"/>
                </a:solidFill>
                <a:latin typeface="Agrandir Medium"/>
              </a:rPr>
              <a:t>Lehrstrategien</a:t>
            </a:r>
            <a:endParaRPr dirty="0" lang="en-US" sz="2200" u="none">
              <a:solidFill>
                <a:srgbClr val="000000"/>
              </a:solidFill>
              <a:latin typeface="Agrandir Medium"/>
            </a:endParaRPr>
          </a:p>
        </p:txBody>
      </p:sp>
      <p:sp>
        <p:nvSpPr>
          <p:cNvPr id="17" name="TextBox 17"/>
          <p:cNvSpPr txBox="1"/>
          <p:nvPr/>
        </p:nvSpPr>
        <p:spPr>
          <a:xfrm>
            <a:off x="13486106" y="5136334"/>
            <a:ext cx="2121379" cy="1538883"/>
          </a:xfrm>
          <a:prstGeom prst="rect">
            <a:avLst/>
          </a:prstGeom>
        </p:spPr>
        <p:txBody>
          <a:bodyPr anchor="t" bIns="0" lIns="0" rIns="0" rtlCol="0" tIns="0">
            <a:spAutoFit/>
          </a:bodyPr>
          <a:lstStyle/>
          <a:p>
            <a:pPr algn="ctr" lvl="0">
              <a:lnSpc>
                <a:spcPts val="2420"/>
              </a:lnSpc>
              <a:spcBef>
                <a:spcPct val="0"/>
              </a:spcBef>
            </a:pPr>
            <a:r>
              <a:rPr dirty="0" lang="de-DE" sz="2200">
                <a:solidFill>
                  <a:srgbClr val="000000"/>
                </a:solidFill>
                <a:latin typeface="Agrandir Medium"/>
              </a:rPr>
              <a:t>Verbesserte Fähigkeit der </a:t>
            </a:r>
            <a:r>
              <a:rPr dirty="0" err="1" lang="de-DE" sz="2200">
                <a:solidFill>
                  <a:srgbClr val="000000"/>
                </a:solidFill>
                <a:latin typeface="Agrandir Medium"/>
              </a:rPr>
              <a:t>Schüler:innen</a:t>
            </a:r>
            <a:r>
              <a:rPr dirty="0" lang="de-DE" sz="2200">
                <a:solidFill>
                  <a:srgbClr val="000000"/>
                </a:solidFill>
                <a:latin typeface="Agrandir Medium"/>
              </a:rPr>
              <a:t>, in Teams zu arbeiten</a:t>
            </a:r>
            <a:endParaRPr dirty="0" lang="en-US" sz="2200" u="none">
              <a:solidFill>
                <a:srgbClr val="000000"/>
              </a:solidFill>
              <a:latin typeface="Agrandir Medium"/>
            </a:endParaRPr>
          </a:p>
        </p:txBody>
      </p:sp>
      <p:pic>
        <p:nvPicPr>
          <p:cNvPr id="18" name="Picture 18"/>
          <p:cNvPicPr>
            <a:picLocks noChangeAspect="1"/>
          </p:cNvPicPr>
          <p:nvPr/>
        </p:nvPicPr>
        <p:blipFill>
          <a:blip cstate="print"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flipV="1" rot="-1309755">
            <a:off x="11457797" y="5864097"/>
            <a:ext cx="2111676" cy="732048"/>
          </a:xfrm>
          <a:prstGeom prst="rect">
            <a:avLst/>
          </a:prstGeom>
        </p:spPr>
      </p:pic>
      <p:pic>
        <p:nvPicPr>
          <p:cNvPr id="19" name="Picture 19"/>
          <p:cNvPicPr>
            <a:picLocks noChangeAspect="1"/>
          </p:cNvPicPr>
          <p:nvPr/>
        </p:nvPicPr>
        <p:blipFill>
          <a:blip cstate="print"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flipV="1" rot="-1309755">
            <a:off x="3616552" y="6205143"/>
            <a:ext cx="1772368" cy="614421"/>
          </a:xfrm>
          <a:prstGeom prst="rect">
            <a:avLst/>
          </a:prstGeom>
        </p:spPr>
      </p:pic>
      <p:pic>
        <p:nvPicPr>
          <p:cNvPr id="20" name="Picture 20"/>
          <p:cNvPicPr>
            <a:picLocks noChangeAspect="1"/>
          </p:cNvPicPr>
          <p:nvPr/>
        </p:nvPicPr>
        <p:blipFill>
          <a:blip cstate="print"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flipH="1" flipV="1" rot="4238882">
            <a:off x="6737799" y="6537446"/>
            <a:ext cx="1639036" cy="568199"/>
          </a:xfrm>
          <a:prstGeom prst="rect">
            <a:avLst/>
          </a:prstGeom>
        </p:spPr>
      </p:pic>
      <p:pic>
        <p:nvPicPr>
          <p:cNvPr id="21" name="Picture 21"/>
          <p:cNvPicPr>
            <a:picLocks noChangeAspect="1"/>
          </p:cNvPicPr>
          <p:nvPr/>
        </p:nvPicPr>
        <p:blipFill>
          <a:blip cstate="print"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flipH="1" rot="1315845">
            <a:off x="11712075" y="7816852"/>
            <a:ext cx="2263799" cy="784784"/>
          </a:xfrm>
          <a:prstGeom prst="rect">
            <a:avLst/>
          </a:prstGeom>
        </p:spPr>
      </p:pic>
      <p:pic>
        <p:nvPicPr>
          <p:cNvPr id="22" name="Picture 22"/>
          <p:cNvPicPr>
            <a:picLocks noChangeAspect="1"/>
          </p:cNvPicPr>
          <p:nvPr/>
        </p:nvPicPr>
        <p:blipFill>
          <a:blip cstate="print"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5400000">
            <a:off x="14468387" y="7056008"/>
            <a:ext cx="1119730" cy="649443"/>
          </a:xfrm>
          <a:prstGeom prst="rect">
            <a:avLst/>
          </a:prstGeom>
        </p:spPr>
      </p:pic>
      <p:pic>
        <p:nvPicPr>
          <p:cNvPr id="23" name="Picture 23"/>
          <p:cNvPicPr>
            <a:picLocks noChangeAspect="1"/>
          </p:cNvPicPr>
          <p:nvPr/>
        </p:nvPicPr>
        <p:blipFill>
          <a:blip cstate="print"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5400000">
            <a:off x="9893690" y="2451613"/>
            <a:ext cx="1119730" cy="649443"/>
          </a:xfrm>
          <a:prstGeom prst="rect">
            <a:avLst/>
          </a:prstGeom>
        </p:spPr>
      </p:pic>
      <p:pic>
        <p:nvPicPr>
          <p:cNvPr id="24" name="Picture 24"/>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1796628" y="6914132"/>
            <a:ext cx="2209044" cy="2637664"/>
          </a:xfrm>
          <a:prstGeom prst="rect">
            <a:avLst/>
          </a:prstGeom>
        </p:spPr>
      </p:pic>
      <p:sp>
        <p:nvSpPr>
          <p:cNvPr id="25" name="TextBox 25"/>
          <p:cNvSpPr txBox="1"/>
          <p:nvPr/>
        </p:nvSpPr>
        <p:spPr>
          <a:xfrm>
            <a:off x="1878828" y="7240459"/>
            <a:ext cx="2044644" cy="1538883"/>
          </a:xfrm>
          <a:prstGeom prst="rect">
            <a:avLst/>
          </a:prstGeom>
        </p:spPr>
        <p:txBody>
          <a:bodyPr anchor="t" bIns="0" lIns="0" rIns="0" rtlCol="0" tIns="0">
            <a:spAutoFit/>
          </a:bodyPr>
          <a:lstStyle/>
          <a:p>
            <a:pPr algn="ctr" lvl="0">
              <a:lnSpc>
                <a:spcPts val="2420"/>
              </a:lnSpc>
              <a:spcBef>
                <a:spcPct val="0"/>
              </a:spcBef>
            </a:pPr>
            <a:r>
              <a:rPr dirty="0" lang="de-DE" sz="2200">
                <a:solidFill>
                  <a:srgbClr val="000000"/>
                </a:solidFill>
                <a:latin typeface="Agrandir Medium"/>
              </a:rPr>
              <a:t>Mehr Wissen über Lehrmethoden in anderen Ländern</a:t>
            </a:r>
            <a:endParaRPr dirty="0" lang="en-US" sz="2200" u="none">
              <a:solidFill>
                <a:srgbClr val="000000"/>
              </a:solidFill>
              <a:latin typeface="Agrandir Medium"/>
            </a:endParaRPr>
          </a:p>
        </p:txBody>
      </p:sp>
      <p:pic>
        <p:nvPicPr>
          <p:cNvPr id="26" name="Picture 26"/>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7791502" y="317679"/>
            <a:ext cx="5514861" cy="1599310"/>
          </a:xfrm>
          <a:prstGeom prst="rect">
            <a:avLst/>
          </a:prstGeom>
        </p:spPr>
      </p:pic>
      <p:sp>
        <p:nvSpPr>
          <p:cNvPr id="27" name="TextBox 27"/>
          <p:cNvSpPr txBox="1"/>
          <p:nvPr/>
        </p:nvSpPr>
        <p:spPr>
          <a:xfrm rot="-206609">
            <a:off x="8443974" y="520428"/>
            <a:ext cx="4138141" cy="1379224"/>
          </a:xfrm>
          <a:prstGeom prst="rect">
            <a:avLst/>
          </a:prstGeom>
        </p:spPr>
        <p:txBody>
          <a:bodyPr anchor="t" bIns="0" lIns="0" rIns="0" rtlCol="0" tIns="0">
            <a:spAutoFit/>
          </a:bodyPr>
          <a:lstStyle/>
          <a:p>
            <a:pPr algn="ctr" lvl="0">
              <a:lnSpc>
                <a:spcPts val="3504"/>
              </a:lnSpc>
              <a:spcBef>
                <a:spcPct val="0"/>
              </a:spcBef>
            </a:pPr>
            <a:r>
              <a:rPr dirty="0" lang="de-DE" spc="-86" sz="3767">
                <a:solidFill>
                  <a:srgbClr val="FFFFFF"/>
                </a:solidFill>
                <a:latin typeface="WC Mano Negra Bold"/>
              </a:rPr>
              <a:t>BESSERE ERGEBNISSE DER SCHÜLER IN DEN MINT-FÄCHERN</a:t>
            </a:r>
            <a:endParaRPr dirty="0" lang="en-US" spc="-86" sz="3767" u="none">
              <a:solidFill>
                <a:srgbClr val="FFFFFF"/>
              </a:solidFill>
              <a:latin typeface="WC Mano Negra Bo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sp>
        <p:nvSpPr>
          <p:cNvPr id="3" name="AutoShape 3"/>
          <p:cNvSpPr/>
          <p:nvPr/>
        </p:nvSpPr>
        <p:spPr>
          <a:xfrm rot="648147">
            <a:off x="-2335936" y="-2286123"/>
            <a:ext cx="16526355" cy="13740795"/>
          </a:xfrm>
          <a:prstGeom prst="rect">
            <a:avLst/>
          </a:prstGeom>
          <a:solidFill>
            <a:srgbClr val="6CE8F4"/>
          </a:solidFill>
        </p:spPr>
      </p:sp>
      <p:sp>
        <p:nvSpPr>
          <p:cNvPr id="4" name="TextBox 4"/>
          <p:cNvSpPr txBox="1"/>
          <p:nvPr/>
        </p:nvSpPr>
        <p:spPr>
          <a:xfrm>
            <a:off x="481275" y="3037605"/>
            <a:ext cx="12598366" cy="2346796"/>
          </a:xfrm>
          <a:prstGeom prst="rect">
            <a:avLst/>
          </a:prstGeom>
        </p:spPr>
        <p:txBody>
          <a:bodyPr lIns="0" tIns="0" rIns="0" bIns="0" rtlCol="0" anchor="t">
            <a:spAutoFit/>
          </a:bodyPr>
          <a:lstStyle/>
          <a:p>
            <a:pPr>
              <a:lnSpc>
                <a:spcPts val="6106"/>
              </a:lnSpc>
            </a:pPr>
            <a:r>
              <a:rPr lang="de-DE" sz="5175" spc="300" dirty="0">
                <a:solidFill>
                  <a:srgbClr val="004AAD"/>
                </a:solidFill>
                <a:latin typeface="Hussar Bold Bold Italics"/>
              </a:rPr>
              <a:t>LASSEN SIE UNS MIT DER FESTLEGUNG UNSERER STRATEGIE BEGINNEN</a:t>
            </a:r>
            <a:endParaRPr lang="en-US" sz="5175" spc="300" dirty="0">
              <a:solidFill>
                <a:srgbClr val="004AAD"/>
              </a:solidFill>
              <a:latin typeface="Hussar Bold Bold Italics"/>
            </a:endParaRPr>
          </a:p>
        </p:txBody>
      </p:sp>
      <p:sp>
        <p:nvSpPr>
          <p:cNvPr id="5" name="TextBox 5"/>
          <p:cNvSpPr txBox="1"/>
          <p:nvPr/>
        </p:nvSpPr>
        <p:spPr>
          <a:xfrm>
            <a:off x="481275" y="2052220"/>
            <a:ext cx="7905459" cy="913712"/>
          </a:xfrm>
          <a:prstGeom prst="rect">
            <a:avLst/>
          </a:prstGeom>
        </p:spPr>
        <p:txBody>
          <a:bodyPr lIns="0" tIns="0" rIns="0" bIns="0" rtlCol="0" anchor="t">
            <a:spAutoFit/>
          </a:bodyPr>
          <a:lstStyle/>
          <a:p>
            <a:pPr marL="0" lvl="0" indent="0" algn="l">
              <a:lnSpc>
                <a:spcPts val="7080"/>
              </a:lnSpc>
              <a:spcBef>
                <a:spcPct val="0"/>
              </a:spcBef>
            </a:pPr>
            <a:r>
              <a:rPr lang="en-US" sz="6000" spc="348" dirty="0">
                <a:solidFill>
                  <a:srgbClr val="000000"/>
                </a:solidFill>
                <a:latin typeface="Hussar Bold"/>
              </a:rPr>
              <a:t>SCHRITT 6</a:t>
            </a:r>
          </a:p>
        </p:txBody>
      </p:sp>
    </p:spTree>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2" r="22"/>
          <a:stretch>
            <a:fillRect/>
          </a:stretch>
        </p:blipFill>
        <p:spPr>
          <a:xfrm>
            <a:off x="0" y="0"/>
            <a:ext cx="18288000" cy="10287000"/>
          </a:xfrm>
          <a:prstGeom prst="rect">
            <a:avLst/>
          </a:prstGeom>
        </p:spPr>
      </p:pic>
      <p:sp>
        <p:nvSpPr>
          <p:cNvPr id="3" name="TextBox 3"/>
          <p:cNvSpPr txBox="1"/>
          <p:nvPr/>
        </p:nvSpPr>
        <p:spPr>
          <a:xfrm>
            <a:off x="14306174" y="3710674"/>
            <a:ext cx="3372226" cy="929640"/>
          </a:xfrm>
          <a:prstGeom prst="rect">
            <a:avLst/>
          </a:prstGeom>
        </p:spPr>
        <p:txBody>
          <a:bodyPr anchor="t" bIns="0" lIns="0" rIns="0" rtlCol="0" tIns="0" wrap="square">
            <a:spAutoFit/>
          </a:bodyPr>
          <a:lstStyle/>
          <a:p>
            <a:pPr algn="ctr" lvl="0">
              <a:lnSpc>
                <a:spcPts val="3599"/>
              </a:lnSpc>
            </a:pPr>
            <a:r>
              <a:rPr dirty="0" lang="en-US" sz="3599">
                <a:solidFill>
                  <a:srgbClr val="FFFFFF"/>
                </a:solidFill>
                <a:latin typeface="Permanent Marker"/>
              </a:rPr>
              <a:t>SPEZIFISCHES ZIEL</a:t>
            </a:r>
          </a:p>
        </p:txBody>
      </p:sp>
      <p:sp>
        <p:nvSpPr>
          <p:cNvPr id="4" name="TextBox 4"/>
          <p:cNvSpPr txBox="1"/>
          <p:nvPr/>
        </p:nvSpPr>
        <p:spPr>
          <a:xfrm>
            <a:off x="14306173" y="6968881"/>
            <a:ext cx="3166947" cy="1282402"/>
          </a:xfrm>
          <a:prstGeom prst="rect">
            <a:avLst/>
          </a:prstGeom>
        </p:spPr>
        <p:txBody>
          <a:bodyPr anchor="t" bIns="0" lIns="0" rIns="0" rtlCol="0" tIns="0" wrap="square">
            <a:spAutoFit/>
          </a:bodyPr>
          <a:lstStyle/>
          <a:p>
            <a:pPr algn="ctr" lvl="0">
              <a:lnSpc>
                <a:spcPts val="5039"/>
              </a:lnSpc>
              <a:spcBef>
                <a:spcPct val="0"/>
              </a:spcBef>
            </a:pPr>
            <a:r>
              <a:rPr dirty="0" lang="en-US" sz="3599">
                <a:solidFill>
                  <a:srgbClr val="FFFFFF"/>
                </a:solidFill>
                <a:latin typeface="Permanent Marker"/>
              </a:rPr>
              <a:t>ERWARTETE ERGEBNISSE</a:t>
            </a:r>
          </a:p>
        </p:txBody>
      </p:sp>
      <p:sp>
        <p:nvSpPr>
          <p:cNvPr id="5" name="TextBox 5"/>
          <p:cNvSpPr txBox="1"/>
          <p:nvPr/>
        </p:nvSpPr>
        <p:spPr>
          <a:xfrm>
            <a:off x="14521070" y="1501467"/>
            <a:ext cx="2622065" cy="641201"/>
          </a:xfrm>
          <a:prstGeom prst="rect">
            <a:avLst/>
          </a:prstGeom>
        </p:spPr>
        <p:txBody>
          <a:bodyPr anchor="t" bIns="0" lIns="0" rIns="0" rtlCol="0" tIns="0">
            <a:spAutoFit/>
          </a:bodyPr>
          <a:lstStyle/>
          <a:p>
            <a:pPr algn="ctr">
              <a:lnSpc>
                <a:spcPts val="5039"/>
              </a:lnSpc>
            </a:pPr>
            <a:r>
              <a:rPr dirty="0" err="1" lang="en-US" sz="3599">
                <a:solidFill>
                  <a:srgbClr val="FFFFFF"/>
                </a:solidFill>
                <a:latin typeface="Permanent Marker"/>
              </a:rPr>
              <a:t>Gesamtziel</a:t>
            </a:r>
            <a:endParaRPr dirty="0" lang="en-US" sz="3599">
              <a:solidFill>
                <a:srgbClr val="FFFFFF"/>
              </a:solidFill>
              <a:latin typeface="Permanent Marker"/>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009448" y="912156"/>
            <a:ext cx="5514861" cy="1599310"/>
          </a:xfrm>
          <a:prstGeom prst="rect">
            <a:avLst/>
          </a:prstGeom>
        </p:spPr>
      </p:pic>
      <p:sp>
        <p:nvSpPr>
          <p:cNvPr id="7" name="TextBox 7"/>
          <p:cNvSpPr txBox="1"/>
          <p:nvPr/>
        </p:nvSpPr>
        <p:spPr>
          <a:xfrm rot="-206609">
            <a:off x="5661920" y="1114904"/>
            <a:ext cx="4138141" cy="1379224"/>
          </a:xfrm>
          <a:prstGeom prst="rect">
            <a:avLst/>
          </a:prstGeom>
        </p:spPr>
        <p:txBody>
          <a:bodyPr anchor="t" bIns="0" lIns="0" rIns="0" rtlCol="0" tIns="0">
            <a:spAutoFit/>
          </a:bodyPr>
          <a:lstStyle/>
          <a:p>
            <a:pPr algn="ctr" lvl="0">
              <a:lnSpc>
                <a:spcPts val="3504"/>
              </a:lnSpc>
              <a:spcBef>
                <a:spcPct val="0"/>
              </a:spcBef>
            </a:pPr>
            <a:r>
              <a:rPr dirty="0" lang="de-DE" spc="-86" sz="3767">
                <a:solidFill>
                  <a:srgbClr val="FFFFFF"/>
                </a:solidFill>
                <a:latin typeface="WC Mano Negra Bold"/>
              </a:rPr>
              <a:t>BESSERE ERGEBNISSE DER SCHÜLER IN DEN MINT-FÄCHERN</a:t>
            </a:r>
            <a:endParaRPr dirty="0" lang="en-US" spc="-86" sz="3767">
              <a:solidFill>
                <a:srgbClr val="FFFFFF"/>
              </a:solidFill>
              <a:latin typeface="WC Mano Negra Bold"/>
            </a:endParaRPr>
          </a:p>
        </p:txBody>
      </p:sp>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8" t="8"/>
          <a:stretch>
            <a:fillRect/>
          </a:stretch>
        </p:blipFill>
        <p:spPr>
          <a:xfrm>
            <a:off x="6733178" y="3338348"/>
            <a:ext cx="2492769" cy="2047198"/>
          </a:xfrm>
          <a:prstGeom prst="rect">
            <a:avLst/>
          </a:prstGeom>
        </p:spPr>
      </p:pic>
      <p:sp>
        <p:nvSpPr>
          <p:cNvPr id="9" name="TextBox 9"/>
          <p:cNvSpPr txBox="1"/>
          <p:nvPr/>
        </p:nvSpPr>
        <p:spPr>
          <a:xfrm>
            <a:off x="6948950" y="3796234"/>
            <a:ext cx="1958498" cy="1231106"/>
          </a:xfrm>
          <a:prstGeom prst="rect">
            <a:avLst/>
          </a:prstGeom>
        </p:spPr>
        <p:txBody>
          <a:bodyPr anchor="t" bIns="0" lIns="0" rIns="0" rtlCol="0" tIns="0" wrap="square">
            <a:spAutoFit/>
          </a:bodyPr>
          <a:lstStyle/>
          <a:p>
            <a:pPr algn="ctr" lvl="0">
              <a:lnSpc>
                <a:spcPts val="2419"/>
              </a:lnSpc>
              <a:spcBef>
                <a:spcPct val="0"/>
              </a:spcBef>
            </a:pPr>
            <a:r>
              <a:rPr dirty="0" err="1" lang="en-US" sz="2000">
                <a:solidFill>
                  <a:srgbClr val="000000"/>
                </a:solidFill>
                <a:latin typeface="Agrandir Medium Bold"/>
              </a:rPr>
              <a:t>Breitere</a:t>
            </a:r>
            <a:r>
              <a:rPr dirty="0" lang="en-US" sz="2000">
                <a:solidFill>
                  <a:srgbClr val="000000"/>
                </a:solidFill>
                <a:latin typeface="Agrandir Medium Bold"/>
              </a:rPr>
              <a:t> </a:t>
            </a:r>
            <a:r>
              <a:rPr dirty="0" err="1" lang="en-US" sz="2000">
                <a:solidFill>
                  <a:srgbClr val="000000"/>
                </a:solidFill>
                <a:latin typeface="Agrandir Medium Bold"/>
              </a:rPr>
              <a:t>Lernerfahrung</a:t>
            </a:r>
            <a:r>
              <a:rPr dirty="0" lang="en-US" sz="2000">
                <a:solidFill>
                  <a:srgbClr val="000000"/>
                </a:solidFill>
                <a:latin typeface="Agrandir Medium Bold"/>
              </a:rPr>
              <a:t> in MINT-</a:t>
            </a:r>
            <a:r>
              <a:rPr dirty="0" err="1" lang="en-US" sz="2000">
                <a:solidFill>
                  <a:srgbClr val="000000"/>
                </a:solidFill>
                <a:latin typeface="Agrandir Medium Bold"/>
              </a:rPr>
              <a:t>Fächern</a:t>
            </a:r>
            <a:endParaRPr dirty="0" lang="en-US" sz="2000">
              <a:solidFill>
                <a:srgbClr val="000000"/>
              </a:solidFill>
              <a:latin typeface="Agrandir Medium Bold"/>
            </a:endParaRPr>
          </a:p>
        </p:txBody>
      </p:sp>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9" t="9"/>
          <a:stretch>
            <a:fillRect/>
          </a:stretch>
        </p:blipFill>
        <p:spPr>
          <a:xfrm rot="-378618">
            <a:off x="3761440" y="7098417"/>
            <a:ext cx="2222719" cy="2353030"/>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b="19" t="19"/>
          <a:stretch>
            <a:fillRect/>
          </a:stretch>
        </p:blipFill>
        <p:spPr>
          <a:xfrm>
            <a:off x="11102076" y="7533661"/>
            <a:ext cx="1999763" cy="2225220"/>
          </a:xfrm>
          <a:prstGeom prst="rect">
            <a:avLst/>
          </a:prstGeom>
        </p:spPr>
      </p:pic>
      <p:sp>
        <p:nvSpPr>
          <p:cNvPr id="12" name="TextBox 12"/>
          <p:cNvSpPr txBox="1"/>
          <p:nvPr/>
        </p:nvSpPr>
        <p:spPr>
          <a:xfrm>
            <a:off x="11102076" y="8039406"/>
            <a:ext cx="1999763" cy="1538883"/>
          </a:xfrm>
          <a:prstGeom prst="rect">
            <a:avLst/>
          </a:prstGeom>
        </p:spPr>
        <p:txBody>
          <a:bodyPr anchor="t" bIns="0" lIns="0" rIns="0" rtlCol="0" tIns="0">
            <a:spAutoFit/>
          </a:bodyPr>
          <a:lstStyle/>
          <a:p>
            <a:pPr algn="ctr" lvl="0">
              <a:lnSpc>
                <a:spcPts val="2420"/>
              </a:lnSpc>
              <a:spcBef>
                <a:spcPct val="0"/>
              </a:spcBef>
            </a:pPr>
            <a:r>
              <a:rPr dirty="0" lang="de-DE" sz="2000">
                <a:solidFill>
                  <a:srgbClr val="000000"/>
                </a:solidFill>
                <a:latin typeface="Agrandir Medium"/>
              </a:rPr>
              <a:t>Stärkung der Fähigkeiten zum kritischen Denken bei </a:t>
            </a:r>
            <a:r>
              <a:rPr dirty="0" err="1" lang="de-DE" sz="2000">
                <a:solidFill>
                  <a:srgbClr val="000000"/>
                </a:solidFill>
                <a:latin typeface="Agrandir Medium"/>
              </a:rPr>
              <a:t>Schüler:innen</a:t>
            </a:r>
            <a:endParaRPr dirty="0" lang="en-US" sz="2000">
              <a:solidFill>
                <a:srgbClr val="000000"/>
              </a:solidFill>
              <a:latin typeface="Agrandir Medium"/>
            </a:endParaRPr>
          </a:p>
        </p:txBody>
      </p:sp>
      <p:pic>
        <p:nvPicPr>
          <p:cNvPr id="13" name="Picture 13"/>
          <p:cNvPicPr>
            <a:picLocks noChangeAspect="1"/>
          </p:cNvPicPr>
          <p:nvPr/>
        </p:nvPicPr>
        <p:blipFill>
          <a:blip cstate="print"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901564" y="4648764"/>
            <a:ext cx="1910485" cy="1951407"/>
          </a:xfrm>
          <a:prstGeom prst="rect">
            <a:avLst/>
          </a:prstGeom>
        </p:spPr>
      </p:pic>
      <p:pic>
        <p:nvPicPr>
          <p:cNvPr id="14" name="Picture 14"/>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b="1209" t="1209"/>
          <a:stretch>
            <a:fillRect/>
          </a:stretch>
        </p:blipFill>
        <p:spPr>
          <a:xfrm>
            <a:off x="7000354" y="6443084"/>
            <a:ext cx="2009425" cy="2203187"/>
          </a:xfrm>
          <a:prstGeom prst="rect">
            <a:avLst/>
          </a:prstGeom>
        </p:spPr>
      </p:pic>
      <p:sp>
        <p:nvSpPr>
          <p:cNvPr id="15" name="TextBox 15"/>
          <p:cNvSpPr txBox="1"/>
          <p:nvPr/>
        </p:nvSpPr>
        <p:spPr>
          <a:xfrm>
            <a:off x="7102684" y="7043826"/>
            <a:ext cx="1804764" cy="1231106"/>
          </a:xfrm>
          <a:prstGeom prst="rect">
            <a:avLst/>
          </a:prstGeom>
        </p:spPr>
        <p:txBody>
          <a:bodyPr anchor="t" bIns="0" lIns="0" rIns="0" rtlCol="0" tIns="0">
            <a:spAutoFit/>
          </a:bodyPr>
          <a:lstStyle/>
          <a:p>
            <a:pPr algn="ctr" lvl="0">
              <a:lnSpc>
                <a:spcPts val="2420"/>
              </a:lnSpc>
              <a:spcBef>
                <a:spcPct val="0"/>
              </a:spcBef>
            </a:pPr>
            <a:r>
              <a:rPr dirty="0" err="1" lang="en-US" sz="2000">
                <a:solidFill>
                  <a:srgbClr val="000000"/>
                </a:solidFill>
                <a:latin typeface="Agrandir Medium"/>
              </a:rPr>
              <a:t>Höhere</a:t>
            </a:r>
            <a:r>
              <a:rPr dirty="0" lang="en-US" sz="2000">
                <a:solidFill>
                  <a:srgbClr val="000000"/>
                </a:solidFill>
                <a:latin typeface="Agrandir Medium"/>
              </a:rPr>
              <a:t> Motivation der </a:t>
            </a:r>
            <a:r>
              <a:rPr dirty="0" err="1" lang="en-US" sz="2000">
                <a:solidFill>
                  <a:srgbClr val="000000"/>
                </a:solidFill>
                <a:latin typeface="Agrandir Medium"/>
              </a:rPr>
              <a:t>Schüler:innen</a:t>
            </a:r>
            <a:endParaRPr dirty="0" lang="en-US" sz="2000">
              <a:solidFill>
                <a:srgbClr val="000000"/>
              </a:solidFill>
              <a:latin typeface="Agrandir Medium"/>
            </a:endParaRPr>
          </a:p>
        </p:txBody>
      </p:sp>
      <p:pic>
        <p:nvPicPr>
          <p:cNvPr id="16" name="Picture 16"/>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l="49" r="49"/>
          <a:stretch>
            <a:fillRect/>
          </a:stretch>
        </p:blipFill>
        <p:spPr>
          <a:xfrm>
            <a:off x="10657439" y="4900065"/>
            <a:ext cx="2119073" cy="2083950"/>
          </a:xfrm>
          <a:prstGeom prst="rect">
            <a:avLst/>
          </a:prstGeom>
        </p:spPr>
      </p:pic>
      <p:pic>
        <p:nvPicPr>
          <p:cNvPr id="17" name="Picture 17"/>
          <p:cNvPicPr>
            <a:picLocks noChangeAspect="1"/>
          </p:cNvPicPr>
          <p:nvPr/>
        </p:nvPicPr>
        <p:blipFill>
          <a:blip cstate="print"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flipH="1" flipV="1" rot="1315845">
            <a:off x="8972427" y="4156919"/>
            <a:ext cx="2070524" cy="717782"/>
          </a:xfrm>
          <a:prstGeom prst="rect">
            <a:avLst/>
          </a:prstGeom>
        </p:spPr>
      </p:pic>
      <p:pic>
        <p:nvPicPr>
          <p:cNvPr id="18" name="Picture 18"/>
          <p:cNvPicPr>
            <a:picLocks noChangeAspect="1"/>
          </p:cNvPicPr>
          <p:nvPr/>
        </p:nvPicPr>
        <p:blipFill>
          <a:blip cstate="print"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flipV="1" rot="-1309755">
            <a:off x="4796710" y="3894813"/>
            <a:ext cx="1931389" cy="669548"/>
          </a:xfrm>
          <a:prstGeom prst="rect">
            <a:avLst/>
          </a:prstGeom>
        </p:spPr>
      </p:pic>
      <p:pic>
        <p:nvPicPr>
          <p:cNvPr id="19" name="Picture 19"/>
          <p:cNvPicPr>
            <a:picLocks noChangeAspect="1"/>
          </p:cNvPicPr>
          <p:nvPr/>
        </p:nvPicPr>
        <p:blipFill>
          <a:blip cstate="print"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rot="5400000">
            <a:off x="7405765" y="5784522"/>
            <a:ext cx="1024132" cy="593996"/>
          </a:xfrm>
          <a:prstGeom prst="rect">
            <a:avLst/>
          </a:prstGeom>
        </p:spPr>
      </p:pic>
      <p:sp>
        <p:nvSpPr>
          <p:cNvPr id="20" name="TextBox 20"/>
          <p:cNvSpPr txBox="1"/>
          <p:nvPr/>
        </p:nvSpPr>
        <p:spPr>
          <a:xfrm>
            <a:off x="3856807" y="7857935"/>
            <a:ext cx="2031986" cy="1231106"/>
          </a:xfrm>
          <a:prstGeom prst="rect">
            <a:avLst/>
          </a:prstGeom>
        </p:spPr>
        <p:txBody>
          <a:bodyPr anchor="t" bIns="0" lIns="0" rIns="0" rtlCol="0" tIns="0">
            <a:spAutoFit/>
          </a:bodyPr>
          <a:lstStyle/>
          <a:p>
            <a:pPr algn="ctr">
              <a:lnSpc>
                <a:spcPts val="2420"/>
              </a:lnSpc>
            </a:pPr>
            <a:r>
              <a:rPr dirty="0" lang="de-DE" sz="2000">
                <a:solidFill>
                  <a:srgbClr val="000000"/>
                </a:solidFill>
                <a:latin typeface="Agrandir Medium"/>
              </a:rPr>
              <a:t>Verbesserte digitale und CLIL-Kenntnisse der Lehrkräfte</a:t>
            </a:r>
            <a:endParaRPr dirty="0" lang="en-US" sz="2000">
              <a:solidFill>
                <a:srgbClr val="000000"/>
              </a:solidFill>
              <a:latin typeface="Agrandir Medium"/>
            </a:endParaRPr>
          </a:p>
        </p:txBody>
      </p:sp>
      <p:sp>
        <p:nvSpPr>
          <p:cNvPr id="21" name="TextBox 21"/>
          <p:cNvSpPr txBox="1"/>
          <p:nvPr/>
        </p:nvSpPr>
        <p:spPr>
          <a:xfrm>
            <a:off x="2848792" y="5191059"/>
            <a:ext cx="2024007" cy="615553"/>
          </a:xfrm>
          <a:prstGeom prst="rect">
            <a:avLst/>
          </a:prstGeom>
        </p:spPr>
        <p:txBody>
          <a:bodyPr anchor="t" bIns="0" lIns="0" rIns="0" rtlCol="0" tIns="0">
            <a:spAutoFit/>
          </a:bodyPr>
          <a:lstStyle/>
          <a:p>
            <a:pPr algn="ctr" lvl="0">
              <a:lnSpc>
                <a:spcPts val="2420"/>
              </a:lnSpc>
              <a:spcBef>
                <a:spcPct val="0"/>
              </a:spcBef>
            </a:pPr>
            <a:r>
              <a:rPr dirty="0" err="1" lang="en-US" sz="2000">
                <a:solidFill>
                  <a:srgbClr val="000000"/>
                </a:solidFill>
                <a:latin typeface="Agrandir Medium"/>
              </a:rPr>
              <a:t>Neue</a:t>
            </a:r>
            <a:r>
              <a:rPr dirty="0" lang="en-US" sz="2000">
                <a:solidFill>
                  <a:srgbClr val="000000"/>
                </a:solidFill>
                <a:latin typeface="Agrandir Medium"/>
              </a:rPr>
              <a:t> </a:t>
            </a:r>
            <a:r>
              <a:rPr dirty="0" err="1" lang="en-US" sz="2000">
                <a:solidFill>
                  <a:srgbClr val="000000"/>
                </a:solidFill>
                <a:latin typeface="Agrandir Medium"/>
              </a:rPr>
              <a:t>Lehrstrategien</a:t>
            </a:r>
            <a:endParaRPr dirty="0" lang="en-US" sz="2000">
              <a:solidFill>
                <a:srgbClr val="000000"/>
              </a:solidFill>
              <a:latin typeface="Agrandir Medium"/>
            </a:endParaRPr>
          </a:p>
        </p:txBody>
      </p:sp>
      <p:sp>
        <p:nvSpPr>
          <p:cNvPr id="22" name="TextBox 22"/>
          <p:cNvSpPr txBox="1"/>
          <p:nvPr/>
        </p:nvSpPr>
        <p:spPr>
          <a:xfrm>
            <a:off x="10746843" y="5408888"/>
            <a:ext cx="1940263" cy="1538883"/>
          </a:xfrm>
          <a:prstGeom prst="rect">
            <a:avLst/>
          </a:prstGeom>
        </p:spPr>
        <p:txBody>
          <a:bodyPr anchor="t" bIns="0" lIns="0" rIns="0" rtlCol="0" tIns="0">
            <a:spAutoFit/>
          </a:bodyPr>
          <a:lstStyle/>
          <a:p>
            <a:pPr algn="ctr" lvl="0">
              <a:lnSpc>
                <a:spcPts val="2420"/>
              </a:lnSpc>
              <a:spcBef>
                <a:spcPct val="0"/>
              </a:spcBef>
            </a:pPr>
            <a:r>
              <a:rPr dirty="0" lang="de-DE" sz="2000">
                <a:solidFill>
                  <a:srgbClr val="000000"/>
                </a:solidFill>
                <a:latin typeface="Agrandir Medium"/>
              </a:rPr>
              <a:t>Verbesserte Fähigkeit der </a:t>
            </a:r>
            <a:r>
              <a:rPr dirty="0" err="1" lang="de-DE" sz="2000">
                <a:solidFill>
                  <a:srgbClr val="000000"/>
                </a:solidFill>
                <a:latin typeface="Agrandir Medium"/>
              </a:rPr>
              <a:t>Schüler:innen</a:t>
            </a:r>
            <a:r>
              <a:rPr dirty="0" lang="de-DE" sz="2000">
                <a:solidFill>
                  <a:srgbClr val="000000"/>
                </a:solidFill>
                <a:latin typeface="Agrandir Medium"/>
              </a:rPr>
              <a:t>, in Teams zu arbeiten</a:t>
            </a:r>
            <a:endParaRPr dirty="0" lang="en-US" sz="2000">
              <a:solidFill>
                <a:srgbClr val="000000"/>
              </a:solidFill>
              <a:latin typeface="Agrandir Medium"/>
            </a:endParaRPr>
          </a:p>
        </p:txBody>
      </p:sp>
      <p:pic>
        <p:nvPicPr>
          <p:cNvPr id="23" name="Picture 23"/>
          <p:cNvPicPr>
            <a:picLocks noChangeAspect="1"/>
          </p:cNvPicPr>
          <p:nvPr/>
        </p:nvPicPr>
        <p:blipFill>
          <a:blip cstate="print"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flipV="1" rot="-1309755">
            <a:off x="8836335" y="6108310"/>
            <a:ext cx="1931389" cy="669548"/>
          </a:xfrm>
          <a:prstGeom prst="rect">
            <a:avLst/>
          </a:prstGeom>
        </p:spPr>
      </p:pic>
      <p:pic>
        <p:nvPicPr>
          <p:cNvPr id="24" name="Picture 24"/>
          <p:cNvPicPr>
            <a:picLocks noChangeAspect="1"/>
          </p:cNvPicPr>
          <p:nvPr/>
        </p:nvPicPr>
        <p:blipFill>
          <a:blip cstate="print"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flipV="1" rot="-1309755">
            <a:off x="1664545" y="6420238"/>
            <a:ext cx="1621050" cy="561964"/>
          </a:xfrm>
          <a:prstGeom prst="rect">
            <a:avLst/>
          </a:prstGeom>
        </p:spPr>
      </p:pic>
      <p:pic>
        <p:nvPicPr>
          <p:cNvPr id="25" name="Picture 25"/>
          <p:cNvPicPr>
            <a:picLocks noChangeAspect="1"/>
          </p:cNvPicPr>
          <p:nvPr/>
        </p:nvPicPr>
        <p:blipFill>
          <a:blip cstate="print"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flipH="1" flipV="1" rot="4238882">
            <a:off x="4519312" y="6724171"/>
            <a:ext cx="1499102" cy="519689"/>
          </a:xfrm>
          <a:prstGeom prst="rect">
            <a:avLst/>
          </a:prstGeom>
        </p:spPr>
      </p:pic>
      <p:pic>
        <p:nvPicPr>
          <p:cNvPr id="26" name="Picture 26"/>
          <p:cNvPicPr>
            <a:picLocks noChangeAspect="1"/>
          </p:cNvPicPr>
          <p:nvPr/>
        </p:nvPicPr>
        <p:blipFill>
          <a:blip cstate="print"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flipH="1" rot="1315845">
            <a:off x="9068903" y="7894346"/>
            <a:ext cx="2070524" cy="717782"/>
          </a:xfrm>
          <a:prstGeom prst="rect">
            <a:avLst/>
          </a:prstGeom>
        </p:spPr>
      </p:pic>
      <p:pic>
        <p:nvPicPr>
          <p:cNvPr id="27" name="Picture 27"/>
          <p:cNvPicPr>
            <a:picLocks noChangeAspect="1"/>
          </p:cNvPicPr>
          <p:nvPr/>
        </p:nvPicPr>
        <p:blipFill>
          <a:blip cstate="print"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rot="5400000">
            <a:off x="11589891" y="7198460"/>
            <a:ext cx="1024132" cy="593996"/>
          </a:xfrm>
          <a:prstGeom prst="rect">
            <a:avLst/>
          </a:prstGeom>
        </p:spPr>
      </p:pic>
      <p:pic>
        <p:nvPicPr>
          <p:cNvPr id="28" name="Picture 28"/>
          <p:cNvPicPr>
            <a:picLocks noChangeAspect="1"/>
          </p:cNvPicPr>
          <p:nvPr/>
        </p:nvPicPr>
        <p:blipFill>
          <a:blip cstate="print"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rot="5400000">
            <a:off x="7405765" y="2987170"/>
            <a:ext cx="1024132" cy="593996"/>
          </a:xfrm>
          <a:prstGeom prst="rect">
            <a:avLst/>
          </a:prstGeom>
        </p:spPr>
      </p:pic>
      <p:pic>
        <p:nvPicPr>
          <p:cNvPr id="29" name="Picture 29"/>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618290" y="7346411"/>
            <a:ext cx="2020444" cy="2412470"/>
          </a:xfrm>
          <a:prstGeom prst="rect">
            <a:avLst/>
          </a:prstGeom>
        </p:spPr>
      </p:pic>
      <p:sp>
        <p:nvSpPr>
          <p:cNvPr id="30" name="TextBox 30"/>
          <p:cNvSpPr txBox="1"/>
          <p:nvPr/>
        </p:nvSpPr>
        <p:spPr>
          <a:xfrm>
            <a:off x="693472" y="7659861"/>
            <a:ext cx="1870080" cy="1538883"/>
          </a:xfrm>
          <a:prstGeom prst="rect">
            <a:avLst/>
          </a:prstGeom>
        </p:spPr>
        <p:txBody>
          <a:bodyPr anchor="t" bIns="0" lIns="0" rIns="0" rtlCol="0" tIns="0">
            <a:spAutoFit/>
          </a:bodyPr>
          <a:lstStyle/>
          <a:p>
            <a:pPr algn="ctr" lvl="0">
              <a:lnSpc>
                <a:spcPts val="2420"/>
              </a:lnSpc>
              <a:spcBef>
                <a:spcPct val="0"/>
              </a:spcBef>
            </a:pPr>
            <a:r>
              <a:rPr dirty="0" lang="de-DE" sz="2000">
                <a:solidFill>
                  <a:srgbClr val="000000"/>
                </a:solidFill>
                <a:latin typeface="Agrandir Medium"/>
              </a:rPr>
              <a:t>Mehr Wissen über Lehrmethoden in anderen Ländern</a:t>
            </a:r>
            <a:endParaRPr dirty="0" lang="en-US" sz="2000">
              <a:solidFill>
                <a:srgbClr val="000000"/>
              </a:solidFill>
              <a:latin typeface="Agrandir Medium"/>
            </a:endParaRPr>
          </a:p>
        </p:txBody>
      </p:sp>
    </p:spTree>
  </p:cSld>
  <p:clrMapOvr>
    <a:masterClrMapping/>
  </p:clrMapOvr>
</p:sld>
</file>

<file path=ppt/slides/slide4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2" r="22"/>
          <a:stretch>
            <a:fillRect/>
          </a:stretch>
        </p:blipFill>
        <p:spPr>
          <a:xfrm>
            <a:off x="0" y="0"/>
            <a:ext cx="18288000" cy="10287000"/>
          </a:xfrm>
          <a:prstGeom prst="rect">
            <a:avLst/>
          </a:prstGeom>
        </p:spPr>
      </p:pic>
      <p:sp>
        <p:nvSpPr>
          <p:cNvPr id="3" name="TextBox 3"/>
          <p:cNvSpPr txBox="1"/>
          <p:nvPr/>
        </p:nvSpPr>
        <p:spPr>
          <a:xfrm>
            <a:off x="14306174" y="3710674"/>
            <a:ext cx="2836962" cy="923330"/>
          </a:xfrm>
          <a:prstGeom prst="rect">
            <a:avLst/>
          </a:prstGeom>
        </p:spPr>
        <p:txBody>
          <a:bodyPr anchor="t" bIns="0" lIns="0" rIns="0" rtlCol="0" tIns="0">
            <a:spAutoFit/>
          </a:bodyPr>
          <a:lstStyle/>
          <a:p>
            <a:pPr algn="ctr" indent="0" lvl="0" marL="0">
              <a:lnSpc>
                <a:spcPts val="3599"/>
              </a:lnSpc>
            </a:pPr>
            <a:r>
              <a:rPr dirty="0" err="1" lang="en-US" sz="3599">
                <a:solidFill>
                  <a:srgbClr val="FFFFFF"/>
                </a:solidFill>
                <a:latin typeface="Permanent Marker"/>
              </a:rPr>
              <a:t>Spezifisches</a:t>
            </a:r>
            <a:r>
              <a:rPr dirty="0" lang="en-US" sz="3599">
                <a:solidFill>
                  <a:srgbClr val="FFFFFF"/>
                </a:solidFill>
                <a:latin typeface="Permanent Marker"/>
              </a:rPr>
              <a:t> </a:t>
            </a:r>
            <a:r>
              <a:rPr dirty="0" err="1" lang="en-US" sz="3599">
                <a:solidFill>
                  <a:srgbClr val="FFFFFF"/>
                </a:solidFill>
                <a:latin typeface="Permanent Marker"/>
              </a:rPr>
              <a:t>ziel</a:t>
            </a:r>
            <a:endParaRPr dirty="0" lang="en-US" sz="3599">
              <a:solidFill>
                <a:srgbClr val="FFFFFF"/>
              </a:solidFill>
              <a:latin typeface="Permanent Marker"/>
            </a:endParaRPr>
          </a:p>
        </p:txBody>
      </p:sp>
      <p:pic>
        <p:nvPicPr>
          <p:cNvPr id="4" name="Picture 4"/>
          <p:cNvPicPr>
            <a:picLocks noChangeAspect="1"/>
          </p:cNvPicPr>
          <p:nvPr/>
        </p:nvPicPr>
        <p:blipFill>
          <a:blip r:embed="rId3">
            <a:alphaModFix amt="36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467440">
            <a:off x="26207" y="4037874"/>
            <a:ext cx="9259334" cy="6134309"/>
          </a:xfrm>
          <a:prstGeom prst="rect">
            <a:avLst/>
          </a:prstGeom>
        </p:spPr>
      </p:pic>
      <p:pic>
        <p:nvPicPr>
          <p:cNvPr id="5" name="Picture 5"/>
          <p:cNvPicPr>
            <a:picLocks noChangeAspect="1"/>
          </p:cNvPicPr>
          <p:nvPr/>
        </p:nvPicPr>
        <p:blipFill>
          <a:blip r:embed="rId5">
            <a:alphaModFix amt="36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rot="9562976">
            <a:off x="6259486" y="3918222"/>
            <a:ext cx="8547359" cy="5662626"/>
          </a:xfrm>
          <a:prstGeom prst="rect">
            <a:avLst/>
          </a:prstGeom>
        </p:spPr>
      </p:pic>
      <p:sp>
        <p:nvSpPr>
          <p:cNvPr id="6" name="TextBox 6"/>
          <p:cNvSpPr txBox="1"/>
          <p:nvPr/>
        </p:nvSpPr>
        <p:spPr>
          <a:xfrm>
            <a:off x="14413622" y="6168356"/>
            <a:ext cx="2836962" cy="1282402"/>
          </a:xfrm>
          <a:prstGeom prst="rect">
            <a:avLst/>
          </a:prstGeom>
        </p:spPr>
        <p:txBody>
          <a:bodyPr anchor="t" bIns="0" lIns="0" rIns="0" rtlCol="0" tIns="0">
            <a:spAutoFit/>
          </a:bodyPr>
          <a:lstStyle/>
          <a:p>
            <a:pPr algn="ctr" indent="0" lvl="0" marL="0">
              <a:lnSpc>
                <a:spcPts val="5039"/>
              </a:lnSpc>
              <a:spcBef>
                <a:spcPct val="0"/>
              </a:spcBef>
            </a:pPr>
            <a:r>
              <a:rPr dirty="0" err="1" lang="en-US" sz="3599">
                <a:solidFill>
                  <a:srgbClr val="FFFFFF"/>
                </a:solidFill>
                <a:latin typeface="Permanent Marker"/>
              </a:rPr>
              <a:t>Erwartete</a:t>
            </a:r>
            <a:r>
              <a:rPr dirty="0" lang="en-US" sz="3599">
                <a:solidFill>
                  <a:srgbClr val="FFFFFF"/>
                </a:solidFill>
                <a:latin typeface="Permanent Marker"/>
              </a:rPr>
              <a:t> </a:t>
            </a:r>
            <a:r>
              <a:rPr dirty="0" err="1" lang="en-US" sz="3599">
                <a:solidFill>
                  <a:srgbClr val="FFFFFF"/>
                </a:solidFill>
                <a:latin typeface="Permanent Marker"/>
              </a:rPr>
              <a:t>ergebnisse</a:t>
            </a:r>
            <a:endParaRPr dirty="0" lang="en-US" sz="3599">
              <a:solidFill>
                <a:srgbClr val="FFFFFF"/>
              </a:solidFill>
              <a:latin typeface="Permanent Marker"/>
            </a:endParaRPr>
          </a:p>
        </p:txBody>
      </p:sp>
      <p:sp>
        <p:nvSpPr>
          <p:cNvPr id="7" name="TextBox 7"/>
          <p:cNvSpPr txBox="1"/>
          <p:nvPr/>
        </p:nvSpPr>
        <p:spPr>
          <a:xfrm>
            <a:off x="14413622" y="813603"/>
            <a:ext cx="2622065" cy="641201"/>
          </a:xfrm>
          <a:prstGeom prst="rect">
            <a:avLst/>
          </a:prstGeom>
        </p:spPr>
        <p:txBody>
          <a:bodyPr anchor="t" bIns="0" lIns="0" rIns="0" rtlCol="0" tIns="0">
            <a:spAutoFit/>
          </a:bodyPr>
          <a:lstStyle/>
          <a:p>
            <a:pPr algn="ctr">
              <a:lnSpc>
                <a:spcPts val="5039"/>
              </a:lnSpc>
            </a:pPr>
            <a:r>
              <a:rPr dirty="0" err="1" lang="en-US" sz="3599">
                <a:solidFill>
                  <a:srgbClr val="FFFFFF"/>
                </a:solidFill>
                <a:latin typeface="Permanent Marker"/>
              </a:rPr>
              <a:t>Gesamtziel</a:t>
            </a:r>
            <a:endParaRPr dirty="0" lang="en-US" sz="3599">
              <a:solidFill>
                <a:srgbClr val="FFFFFF"/>
              </a:solidFill>
              <a:latin typeface="Permanent Marker"/>
            </a:endParaRPr>
          </a:p>
        </p:txBody>
      </p:sp>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469955" y="764839"/>
            <a:ext cx="5013406" cy="1453888"/>
          </a:xfrm>
          <a:prstGeom prst="rect">
            <a:avLst/>
          </a:prstGeom>
        </p:spPr>
      </p:pic>
      <p:sp>
        <p:nvSpPr>
          <p:cNvPr id="9" name="TextBox 9"/>
          <p:cNvSpPr txBox="1"/>
          <p:nvPr/>
        </p:nvSpPr>
        <p:spPr>
          <a:xfrm rot="-206609">
            <a:off x="6063326" y="893978"/>
            <a:ext cx="3761868" cy="1372812"/>
          </a:xfrm>
          <a:prstGeom prst="rect">
            <a:avLst/>
          </a:prstGeom>
        </p:spPr>
        <p:txBody>
          <a:bodyPr anchor="t" bIns="0" lIns="0" rIns="0" rtlCol="0" tIns="0">
            <a:spAutoFit/>
          </a:bodyPr>
          <a:lstStyle/>
          <a:p>
            <a:pPr algn="ctr" lvl="0">
              <a:lnSpc>
                <a:spcPts val="3504"/>
              </a:lnSpc>
              <a:spcBef>
                <a:spcPct val="0"/>
              </a:spcBef>
            </a:pPr>
            <a:r>
              <a:rPr dirty="0" lang="de-DE" spc="-86" sz="3600">
                <a:solidFill>
                  <a:srgbClr val="FFFFFF"/>
                </a:solidFill>
                <a:latin typeface="WC Mano Negra Bold"/>
              </a:rPr>
              <a:t>BESSERE ERGEBNISSE DER SCHÜLER IN DEN MINT-FÄCHERN</a:t>
            </a:r>
            <a:endParaRPr dirty="0" lang="en-US" spc="-86" sz="3600">
              <a:solidFill>
                <a:srgbClr val="FFFFFF"/>
              </a:solidFill>
              <a:latin typeface="WC Mano Negra Bold"/>
            </a:endParaRPr>
          </a:p>
        </p:txBody>
      </p:sp>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b="8" t="8"/>
          <a:stretch>
            <a:fillRect/>
          </a:stretch>
        </p:blipFill>
        <p:spPr>
          <a:xfrm>
            <a:off x="6878393" y="2963818"/>
            <a:ext cx="2425582" cy="1861050"/>
          </a:xfrm>
          <a:prstGeom prst="rect">
            <a:avLst/>
          </a:prstGeom>
        </p:spPr>
      </p:pic>
      <p:sp>
        <p:nvSpPr>
          <p:cNvPr id="11" name="TextBox 11"/>
          <p:cNvSpPr txBox="1"/>
          <p:nvPr/>
        </p:nvSpPr>
        <p:spPr>
          <a:xfrm>
            <a:off x="7131899" y="3416815"/>
            <a:ext cx="1953258" cy="1231106"/>
          </a:xfrm>
          <a:prstGeom prst="rect">
            <a:avLst/>
          </a:prstGeom>
        </p:spPr>
        <p:txBody>
          <a:bodyPr anchor="t" bIns="0" lIns="0" rIns="0" rtlCol="0" tIns="0" wrap="square">
            <a:spAutoFit/>
          </a:bodyPr>
          <a:lstStyle/>
          <a:p>
            <a:pPr algn="ctr" lvl="0">
              <a:lnSpc>
                <a:spcPts val="2419"/>
              </a:lnSpc>
              <a:spcBef>
                <a:spcPct val="0"/>
              </a:spcBef>
            </a:pPr>
            <a:r>
              <a:rPr dirty="0" err="1" lang="en-US" sz="2000">
                <a:solidFill>
                  <a:srgbClr val="000000"/>
                </a:solidFill>
                <a:latin typeface="Agrandir Medium Bold"/>
              </a:rPr>
              <a:t>Breitere</a:t>
            </a:r>
            <a:r>
              <a:rPr dirty="0" lang="en-US" sz="2000">
                <a:solidFill>
                  <a:srgbClr val="000000"/>
                </a:solidFill>
                <a:latin typeface="Agrandir Medium Bold"/>
              </a:rPr>
              <a:t> </a:t>
            </a:r>
            <a:r>
              <a:rPr dirty="0" err="1" lang="en-US" sz="2000">
                <a:solidFill>
                  <a:srgbClr val="000000"/>
                </a:solidFill>
                <a:latin typeface="Agrandir Medium Bold"/>
              </a:rPr>
              <a:t>Lernerfahrung</a:t>
            </a:r>
            <a:r>
              <a:rPr dirty="0" lang="en-US" sz="2000">
                <a:solidFill>
                  <a:srgbClr val="000000"/>
                </a:solidFill>
                <a:latin typeface="Agrandir Medium Bold"/>
              </a:rPr>
              <a:t> in MINT-</a:t>
            </a:r>
            <a:r>
              <a:rPr dirty="0" err="1" lang="en-US" sz="2000">
                <a:solidFill>
                  <a:srgbClr val="000000"/>
                </a:solidFill>
                <a:latin typeface="Agrandir Medium Bold"/>
              </a:rPr>
              <a:t>Fächern</a:t>
            </a:r>
            <a:endParaRPr dirty="0" lang="en-US" sz="2000">
              <a:solidFill>
                <a:srgbClr val="000000"/>
              </a:solidFill>
              <a:latin typeface="Agrandir Medium Bold"/>
            </a:endParaRPr>
          </a:p>
        </p:txBody>
      </p:sp>
      <p:pic>
        <p:nvPicPr>
          <p:cNvPr id="12" name="Picture 1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b="9" t="9"/>
          <a:stretch>
            <a:fillRect/>
          </a:stretch>
        </p:blipFill>
        <p:spPr>
          <a:xfrm rot="-378618">
            <a:off x="4335426" y="6388596"/>
            <a:ext cx="2020612" cy="2139074"/>
          </a:xfrm>
          <a:prstGeom prst="rect">
            <a:avLst/>
          </a:prstGeom>
        </p:spPr>
      </p:pic>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b="19" t="19"/>
          <a:stretch>
            <a:fillRect/>
          </a:stretch>
        </p:blipFill>
        <p:spPr>
          <a:xfrm>
            <a:off x="11008592" y="6784264"/>
            <a:ext cx="1817928" cy="2022885"/>
          </a:xfrm>
          <a:prstGeom prst="rect">
            <a:avLst/>
          </a:prstGeom>
        </p:spPr>
      </p:pic>
      <p:sp>
        <p:nvSpPr>
          <p:cNvPr id="14" name="TextBox 14"/>
          <p:cNvSpPr txBox="1"/>
          <p:nvPr/>
        </p:nvSpPr>
        <p:spPr>
          <a:xfrm>
            <a:off x="11019141" y="7169552"/>
            <a:ext cx="1817928" cy="1538883"/>
          </a:xfrm>
          <a:prstGeom prst="rect">
            <a:avLst/>
          </a:prstGeom>
        </p:spPr>
        <p:txBody>
          <a:bodyPr anchor="t" bIns="0" lIns="0" rIns="0" rtlCol="0" tIns="0">
            <a:spAutoFit/>
          </a:bodyPr>
          <a:lstStyle/>
          <a:p>
            <a:pPr algn="ctr" lvl="0">
              <a:lnSpc>
                <a:spcPts val="2420"/>
              </a:lnSpc>
              <a:spcBef>
                <a:spcPct val="0"/>
              </a:spcBef>
            </a:pPr>
            <a:r>
              <a:rPr dirty="0" lang="de-DE" sz="2000">
                <a:solidFill>
                  <a:srgbClr val="000000"/>
                </a:solidFill>
                <a:latin typeface="Agrandir Medium"/>
              </a:rPr>
              <a:t>Stärkung der Fähigkeiten zum kritischen Denken bei </a:t>
            </a:r>
            <a:r>
              <a:rPr dirty="0" err="1" lang="de-DE" sz="2000">
                <a:solidFill>
                  <a:srgbClr val="000000"/>
                </a:solidFill>
                <a:latin typeface="Agrandir Medium"/>
              </a:rPr>
              <a:t>Schüler:innen</a:t>
            </a:r>
            <a:endParaRPr dirty="0" lang="en-US" sz="2000">
              <a:solidFill>
                <a:srgbClr val="000000"/>
              </a:solidFill>
              <a:latin typeface="Agrandir Medium"/>
            </a:endParaRPr>
          </a:p>
        </p:txBody>
      </p:sp>
      <p:pic>
        <p:nvPicPr>
          <p:cNvPr id="15" name="Picture 15"/>
          <p:cNvPicPr>
            <a:picLocks noChangeAspect="1"/>
          </p:cNvPicPr>
          <p:nvPr/>
        </p:nvPicPr>
        <p:blipFill>
          <a:blip cstate="print"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3574917" y="4185882"/>
            <a:ext cx="2025132" cy="1773970"/>
          </a:xfrm>
          <a:prstGeom prst="rect">
            <a:avLst/>
          </a:prstGeom>
        </p:spPr>
      </p:pic>
      <p:pic>
        <p:nvPicPr>
          <p:cNvPr id="16" name="Picture 16"/>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b="1209" t="1209"/>
          <a:stretch>
            <a:fillRect/>
          </a:stretch>
        </p:blipFill>
        <p:spPr>
          <a:xfrm>
            <a:off x="7279832" y="5792851"/>
            <a:ext cx="1826712" cy="2002856"/>
          </a:xfrm>
          <a:prstGeom prst="rect">
            <a:avLst/>
          </a:prstGeom>
        </p:spPr>
      </p:pic>
      <p:sp>
        <p:nvSpPr>
          <p:cNvPr id="17" name="TextBox 17"/>
          <p:cNvSpPr txBox="1"/>
          <p:nvPr/>
        </p:nvSpPr>
        <p:spPr>
          <a:xfrm>
            <a:off x="7360177" y="6344167"/>
            <a:ext cx="1640661" cy="1231106"/>
          </a:xfrm>
          <a:prstGeom prst="rect">
            <a:avLst/>
          </a:prstGeom>
        </p:spPr>
        <p:txBody>
          <a:bodyPr anchor="t" bIns="0" lIns="0" rIns="0" rtlCol="0" tIns="0">
            <a:spAutoFit/>
          </a:bodyPr>
          <a:lstStyle/>
          <a:p>
            <a:pPr algn="ctr" lvl="0">
              <a:lnSpc>
                <a:spcPts val="2420"/>
              </a:lnSpc>
              <a:spcBef>
                <a:spcPct val="0"/>
              </a:spcBef>
            </a:pPr>
            <a:r>
              <a:rPr dirty="0" err="1" lang="en-US" sz="2000">
                <a:solidFill>
                  <a:srgbClr val="000000"/>
                </a:solidFill>
                <a:latin typeface="Agrandir Medium"/>
              </a:rPr>
              <a:t>Höhere</a:t>
            </a:r>
            <a:r>
              <a:rPr dirty="0" lang="en-US" sz="2000">
                <a:solidFill>
                  <a:srgbClr val="000000"/>
                </a:solidFill>
                <a:latin typeface="Agrandir Medium"/>
              </a:rPr>
              <a:t> Motivation der </a:t>
            </a:r>
            <a:r>
              <a:rPr dirty="0" err="1" lang="en-US" sz="2000">
                <a:solidFill>
                  <a:srgbClr val="000000"/>
                </a:solidFill>
                <a:latin typeface="Agrandir Medium"/>
              </a:rPr>
              <a:t>Schüler:innen</a:t>
            </a:r>
            <a:endParaRPr dirty="0" lang="en-US" sz="2000">
              <a:solidFill>
                <a:srgbClr val="000000"/>
              </a:solidFill>
              <a:latin typeface="Agrandir Medium"/>
            </a:endParaRPr>
          </a:p>
        </p:txBody>
      </p:sp>
      <p:pic>
        <p:nvPicPr>
          <p:cNvPr id="18" name="Picture 18"/>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l="49" r="49"/>
          <a:stretch>
            <a:fillRect/>
          </a:stretch>
        </p:blipFill>
        <p:spPr>
          <a:xfrm>
            <a:off x="10604385" y="4390136"/>
            <a:ext cx="1825721" cy="1894460"/>
          </a:xfrm>
          <a:prstGeom prst="rect">
            <a:avLst/>
          </a:prstGeom>
        </p:spPr>
      </p:pic>
      <p:pic>
        <p:nvPicPr>
          <p:cNvPr id="19" name="Picture 19"/>
          <p:cNvPicPr>
            <a:picLocks noChangeAspect="1"/>
          </p:cNvPicPr>
          <p:nvPr/>
        </p:nvPicPr>
        <p:blipFill>
          <a:blip cstate="print"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flipH="1" flipV="1" rot="1315845">
            <a:off x="9072588" y="3714563"/>
            <a:ext cx="1882255" cy="652515"/>
          </a:xfrm>
          <a:prstGeom prst="rect">
            <a:avLst/>
          </a:prstGeom>
        </p:spPr>
      </p:pic>
      <p:pic>
        <p:nvPicPr>
          <p:cNvPr id="20" name="Picture 20"/>
          <p:cNvPicPr>
            <a:picLocks noChangeAspect="1"/>
          </p:cNvPicPr>
          <p:nvPr/>
        </p:nvPicPr>
        <p:blipFill>
          <a:blip cstate="print"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flipV="1" rot="-1309755">
            <a:off x="5276561" y="3476289"/>
            <a:ext cx="1755772" cy="608667"/>
          </a:xfrm>
          <a:prstGeom prst="rect">
            <a:avLst/>
          </a:prstGeom>
        </p:spPr>
      </p:pic>
      <p:pic>
        <p:nvPicPr>
          <p:cNvPr id="21" name="Picture 21"/>
          <p:cNvPicPr>
            <a:picLocks noChangeAspect="1"/>
          </p:cNvPicPr>
          <p:nvPr/>
        </p:nvPicPr>
        <p:blipFill>
          <a:blip cstate="print"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rot="5400000">
            <a:off x="7648380" y="5194171"/>
            <a:ext cx="931009" cy="539985"/>
          </a:xfrm>
          <a:prstGeom prst="rect">
            <a:avLst/>
          </a:prstGeom>
        </p:spPr>
      </p:pic>
      <p:sp>
        <p:nvSpPr>
          <p:cNvPr id="22" name="TextBox 22"/>
          <p:cNvSpPr txBox="1"/>
          <p:nvPr/>
        </p:nvSpPr>
        <p:spPr>
          <a:xfrm>
            <a:off x="4462469" y="6860839"/>
            <a:ext cx="1847221" cy="1538883"/>
          </a:xfrm>
          <a:prstGeom prst="rect">
            <a:avLst/>
          </a:prstGeom>
        </p:spPr>
        <p:txBody>
          <a:bodyPr anchor="t" bIns="0" lIns="0" rIns="0" rtlCol="0" tIns="0">
            <a:spAutoFit/>
          </a:bodyPr>
          <a:lstStyle/>
          <a:p>
            <a:pPr algn="ctr">
              <a:lnSpc>
                <a:spcPts val="2420"/>
              </a:lnSpc>
            </a:pPr>
            <a:r>
              <a:rPr dirty="0" lang="de-DE" sz="2000">
                <a:solidFill>
                  <a:srgbClr val="000000"/>
                </a:solidFill>
                <a:latin typeface="Agrandir Medium"/>
              </a:rPr>
              <a:t>Verbesserte digitale und CLIL-Kenntnisse der Lehrkräfte</a:t>
            </a:r>
            <a:endParaRPr dirty="0" lang="en-US" sz="2000">
              <a:solidFill>
                <a:srgbClr val="000000"/>
              </a:solidFill>
              <a:latin typeface="Agrandir Medium"/>
            </a:endParaRPr>
          </a:p>
        </p:txBody>
      </p:sp>
      <p:sp>
        <p:nvSpPr>
          <p:cNvPr id="23" name="TextBox 23"/>
          <p:cNvSpPr txBox="1"/>
          <p:nvPr/>
        </p:nvSpPr>
        <p:spPr>
          <a:xfrm>
            <a:off x="3505763" y="4642547"/>
            <a:ext cx="2030467" cy="615553"/>
          </a:xfrm>
          <a:prstGeom prst="rect">
            <a:avLst/>
          </a:prstGeom>
        </p:spPr>
        <p:txBody>
          <a:bodyPr anchor="t" bIns="0" lIns="0" rIns="0" rtlCol="0" tIns="0" wrap="square">
            <a:spAutoFit/>
          </a:bodyPr>
          <a:lstStyle/>
          <a:p>
            <a:pPr algn="ctr" lvl="0">
              <a:lnSpc>
                <a:spcPts val="2420"/>
              </a:lnSpc>
              <a:spcBef>
                <a:spcPct val="0"/>
              </a:spcBef>
            </a:pPr>
            <a:r>
              <a:rPr dirty="0" err="1" lang="en-US" sz="2000">
                <a:solidFill>
                  <a:srgbClr val="000000"/>
                </a:solidFill>
                <a:latin typeface="Agrandir Medium"/>
              </a:rPr>
              <a:t>Neue</a:t>
            </a:r>
            <a:r>
              <a:rPr dirty="0" lang="en-US" sz="2000">
                <a:solidFill>
                  <a:srgbClr val="000000"/>
                </a:solidFill>
                <a:latin typeface="Agrandir Medium"/>
              </a:rPr>
              <a:t> </a:t>
            </a:r>
            <a:r>
              <a:rPr dirty="0" err="1" lang="en-US" sz="2000">
                <a:solidFill>
                  <a:srgbClr val="000000"/>
                </a:solidFill>
                <a:latin typeface="Agrandir Medium"/>
              </a:rPr>
              <a:t>Lehrstrategien</a:t>
            </a:r>
            <a:endParaRPr dirty="0" lang="en-US" sz="2000">
              <a:solidFill>
                <a:srgbClr val="000000"/>
              </a:solidFill>
              <a:latin typeface="Agrandir Medium"/>
            </a:endParaRPr>
          </a:p>
        </p:txBody>
      </p:sp>
      <p:sp>
        <p:nvSpPr>
          <p:cNvPr id="24" name="TextBox 24"/>
          <p:cNvSpPr txBox="1"/>
          <p:nvPr/>
        </p:nvSpPr>
        <p:spPr>
          <a:xfrm>
            <a:off x="10635325" y="4746973"/>
            <a:ext cx="1763839" cy="1538883"/>
          </a:xfrm>
          <a:prstGeom prst="rect">
            <a:avLst/>
          </a:prstGeom>
        </p:spPr>
        <p:txBody>
          <a:bodyPr anchor="t" bIns="0" lIns="0" rIns="0" rtlCol="0" tIns="0">
            <a:spAutoFit/>
          </a:bodyPr>
          <a:lstStyle/>
          <a:p>
            <a:pPr algn="ctr" lvl="0">
              <a:lnSpc>
                <a:spcPts val="2420"/>
              </a:lnSpc>
              <a:spcBef>
                <a:spcPct val="0"/>
              </a:spcBef>
            </a:pPr>
            <a:r>
              <a:rPr dirty="0" lang="de-DE" sz="2000">
                <a:solidFill>
                  <a:srgbClr val="000000"/>
                </a:solidFill>
                <a:latin typeface="Agrandir Medium"/>
              </a:rPr>
              <a:t>Verbesserte Fähigkeit der </a:t>
            </a:r>
            <a:r>
              <a:rPr dirty="0" err="1" lang="de-DE" sz="2000">
                <a:solidFill>
                  <a:srgbClr val="000000"/>
                </a:solidFill>
                <a:latin typeface="Agrandir Medium"/>
              </a:rPr>
              <a:t>Schüler:innen</a:t>
            </a:r>
            <a:r>
              <a:rPr dirty="0" lang="de-DE" sz="2000">
                <a:solidFill>
                  <a:srgbClr val="000000"/>
                </a:solidFill>
                <a:latin typeface="Agrandir Medium"/>
              </a:rPr>
              <a:t>, in Teams zu arbeiten</a:t>
            </a:r>
            <a:endParaRPr dirty="0" lang="en-US" sz="2000">
              <a:solidFill>
                <a:srgbClr val="000000"/>
              </a:solidFill>
              <a:latin typeface="Agrandir Medium"/>
            </a:endParaRPr>
          </a:p>
        </p:txBody>
      </p:sp>
      <p:pic>
        <p:nvPicPr>
          <p:cNvPr id="25" name="Picture 25"/>
          <p:cNvPicPr>
            <a:picLocks noChangeAspect="1"/>
          </p:cNvPicPr>
          <p:nvPr/>
        </p:nvPicPr>
        <p:blipFill>
          <a:blip cstate="print"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flipV="1" rot="-1309755">
            <a:off x="8948871" y="5488517"/>
            <a:ext cx="1755772" cy="608667"/>
          </a:xfrm>
          <a:prstGeom prst="rect">
            <a:avLst/>
          </a:prstGeom>
        </p:spPr>
      </p:pic>
      <p:pic>
        <p:nvPicPr>
          <p:cNvPr id="26" name="Picture 26"/>
          <p:cNvPicPr>
            <a:picLocks noChangeAspect="1"/>
          </p:cNvPicPr>
          <p:nvPr/>
        </p:nvPicPr>
        <p:blipFill>
          <a:blip cstate="print"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flipV="1" rot="-1309755">
            <a:off x="2429198" y="5772082"/>
            <a:ext cx="1473651" cy="510866"/>
          </a:xfrm>
          <a:prstGeom prst="rect">
            <a:avLst/>
          </a:prstGeom>
        </p:spPr>
      </p:pic>
      <p:pic>
        <p:nvPicPr>
          <p:cNvPr id="27" name="Picture 27"/>
          <p:cNvPicPr>
            <a:picLocks noChangeAspect="1"/>
          </p:cNvPicPr>
          <p:nvPr/>
        </p:nvPicPr>
        <p:blipFill>
          <a:blip cstate="print"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flipH="1" flipV="1" rot="4238882">
            <a:off x="5024387" y="6048379"/>
            <a:ext cx="1362791" cy="472434"/>
          </a:xfrm>
          <a:prstGeom prst="rect">
            <a:avLst/>
          </a:prstGeom>
        </p:spPr>
      </p:pic>
      <p:pic>
        <p:nvPicPr>
          <p:cNvPr id="28" name="Picture 28"/>
          <p:cNvPicPr>
            <a:picLocks noChangeAspect="1"/>
          </p:cNvPicPr>
          <p:nvPr/>
        </p:nvPicPr>
        <p:blipFill>
          <a:blip cstate="print"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flipH="1" rot="1315845">
            <a:off x="9160292" y="7112153"/>
            <a:ext cx="1882255" cy="652515"/>
          </a:xfrm>
          <a:prstGeom prst="rect">
            <a:avLst/>
          </a:prstGeom>
        </p:spPr>
      </p:pic>
      <p:pic>
        <p:nvPicPr>
          <p:cNvPr id="29" name="Picture 29"/>
          <p:cNvPicPr>
            <a:picLocks noChangeAspect="1"/>
          </p:cNvPicPr>
          <p:nvPr/>
        </p:nvPicPr>
        <p:blipFill>
          <a:blip cstate="print"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rot="5400000">
            <a:off x="11452052" y="6479542"/>
            <a:ext cx="931009" cy="539985"/>
          </a:xfrm>
          <a:prstGeom prst="rect">
            <a:avLst/>
          </a:prstGeom>
        </p:spPr>
      </p:pic>
      <p:pic>
        <p:nvPicPr>
          <p:cNvPr id="30" name="Picture 30"/>
          <p:cNvPicPr>
            <a:picLocks noChangeAspect="1"/>
          </p:cNvPicPr>
          <p:nvPr/>
        </p:nvPicPr>
        <p:blipFill>
          <a:blip cstate="print"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rot="5400000">
            <a:off x="7648380" y="2651177"/>
            <a:ext cx="931009" cy="539985"/>
          </a:xfrm>
          <a:prstGeom prst="rect">
            <a:avLst/>
          </a:prstGeom>
        </p:spPr>
      </p:pic>
      <p:pic>
        <p:nvPicPr>
          <p:cNvPr id="31" name="Picture 31"/>
          <p:cNvPicPr>
            <a:picLocks noChangeAspect="1"/>
          </p:cNvPicPr>
          <p:nvPr/>
        </p:nvPicPr>
        <p:blipFill>
          <a:blip cstate="print"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a:fillRect/>
          </a:stretch>
        </p:blipFill>
        <p:spPr>
          <a:xfrm>
            <a:off x="1478077" y="6614040"/>
            <a:ext cx="1836729" cy="2193109"/>
          </a:xfrm>
          <a:prstGeom prst="rect">
            <a:avLst/>
          </a:prstGeom>
        </p:spPr>
      </p:pic>
      <p:sp>
        <p:nvSpPr>
          <p:cNvPr id="32" name="TextBox 32"/>
          <p:cNvSpPr txBox="1"/>
          <p:nvPr/>
        </p:nvSpPr>
        <p:spPr>
          <a:xfrm>
            <a:off x="1546423" y="6886866"/>
            <a:ext cx="1700037" cy="1538883"/>
          </a:xfrm>
          <a:prstGeom prst="rect">
            <a:avLst/>
          </a:prstGeom>
        </p:spPr>
        <p:txBody>
          <a:bodyPr anchor="t" bIns="0" lIns="0" rIns="0" rtlCol="0" tIns="0">
            <a:spAutoFit/>
          </a:bodyPr>
          <a:lstStyle/>
          <a:p>
            <a:pPr algn="ctr" lvl="0">
              <a:lnSpc>
                <a:spcPts val="2420"/>
              </a:lnSpc>
              <a:spcBef>
                <a:spcPct val="0"/>
              </a:spcBef>
            </a:pPr>
            <a:r>
              <a:rPr dirty="0" lang="de-DE" sz="2000">
                <a:solidFill>
                  <a:srgbClr val="000000"/>
                </a:solidFill>
                <a:latin typeface="Agrandir Medium"/>
              </a:rPr>
              <a:t>Mehr Wissen über Lehrmethoden in anderen Ländern</a:t>
            </a:r>
            <a:endParaRPr dirty="0" lang="en-US" sz="2000">
              <a:solidFill>
                <a:srgbClr val="000000"/>
              </a:solidFill>
              <a:latin typeface="Agrandir Medium"/>
            </a:endParaRPr>
          </a:p>
        </p:txBody>
      </p:sp>
      <p:sp>
        <p:nvSpPr>
          <p:cNvPr id="33" name="TextBox 33"/>
          <p:cNvSpPr txBox="1"/>
          <p:nvPr/>
        </p:nvSpPr>
        <p:spPr>
          <a:xfrm>
            <a:off x="2159393" y="9699876"/>
            <a:ext cx="7282160" cy="333425"/>
          </a:xfrm>
          <a:prstGeom prst="rect">
            <a:avLst/>
          </a:prstGeom>
        </p:spPr>
        <p:txBody>
          <a:bodyPr anchor="t" bIns="0" lIns="0" rIns="0" rtlCol="0" tIns="0">
            <a:spAutoFit/>
          </a:bodyPr>
          <a:lstStyle/>
          <a:p>
            <a:pPr algn="ctr">
              <a:lnSpc>
                <a:spcPts val="2640"/>
              </a:lnSpc>
              <a:spcBef>
                <a:spcPct val="0"/>
              </a:spcBef>
            </a:pPr>
            <a:r>
              <a:rPr dirty="0" lang="de-DE" sz="2400">
                <a:solidFill>
                  <a:srgbClr val="FFFFFF"/>
                </a:solidFill>
                <a:latin typeface="Agrandir Medium"/>
              </a:rPr>
              <a:t>WAS IST NACH DEM PROJEKT ZU WÜNSCHEN? </a:t>
            </a:r>
            <a:endParaRPr dirty="0" lang="en-US" sz="2400">
              <a:solidFill>
                <a:srgbClr val="FFFFFF"/>
              </a:solidFill>
              <a:latin typeface="Agrandir Medium"/>
            </a:endParaRPr>
          </a:p>
        </p:txBody>
      </p:sp>
      <p:sp>
        <p:nvSpPr>
          <p:cNvPr id="34" name="TextBox 34"/>
          <p:cNvSpPr txBox="1"/>
          <p:nvPr/>
        </p:nvSpPr>
        <p:spPr>
          <a:xfrm>
            <a:off x="4003571" y="8708435"/>
            <a:ext cx="2632951" cy="410369"/>
          </a:xfrm>
          <a:prstGeom prst="rect">
            <a:avLst/>
          </a:prstGeom>
        </p:spPr>
        <p:txBody>
          <a:bodyPr anchor="t" bIns="0" lIns="0" rIns="0" rtlCol="0" tIns="0">
            <a:spAutoFit/>
          </a:bodyPr>
          <a:lstStyle/>
          <a:p>
            <a:pPr algn="ctr" indent="0" lvl="0" marL="0">
              <a:lnSpc>
                <a:spcPts val="3249"/>
              </a:lnSpc>
              <a:spcBef>
                <a:spcPct val="0"/>
              </a:spcBef>
            </a:pPr>
            <a:r>
              <a:rPr dirty="0" lang="en-US" sz="2499">
                <a:solidFill>
                  <a:srgbClr val="DD2E44"/>
                </a:solidFill>
                <a:latin typeface="Agrandir Bold"/>
              </a:rPr>
              <a:t>STRATEGIE A</a:t>
            </a:r>
          </a:p>
        </p:txBody>
      </p:sp>
      <p:sp>
        <p:nvSpPr>
          <p:cNvPr id="35" name="TextBox 35"/>
          <p:cNvSpPr txBox="1"/>
          <p:nvPr/>
        </p:nvSpPr>
        <p:spPr>
          <a:xfrm>
            <a:off x="11673223" y="8974137"/>
            <a:ext cx="2632951" cy="410369"/>
          </a:xfrm>
          <a:prstGeom prst="rect">
            <a:avLst/>
          </a:prstGeom>
        </p:spPr>
        <p:txBody>
          <a:bodyPr anchor="t" bIns="0" lIns="0" rIns="0" rtlCol="0" tIns="0">
            <a:spAutoFit/>
          </a:bodyPr>
          <a:lstStyle/>
          <a:p>
            <a:pPr algn="ctr" indent="0" lvl="0" marL="0">
              <a:lnSpc>
                <a:spcPts val="3249"/>
              </a:lnSpc>
              <a:spcBef>
                <a:spcPct val="0"/>
              </a:spcBef>
            </a:pPr>
            <a:r>
              <a:rPr dirty="0" lang="en-US" sz="2499">
                <a:solidFill>
                  <a:srgbClr val="74CAAB"/>
                </a:solidFill>
                <a:latin typeface="Agrandir Bold"/>
              </a:rPr>
              <a:t>STRATEGIE B</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sp>
        <p:nvSpPr>
          <p:cNvPr id="3" name="AutoShape 3"/>
          <p:cNvSpPr/>
          <p:nvPr/>
        </p:nvSpPr>
        <p:spPr>
          <a:xfrm rot="648147">
            <a:off x="-2335936" y="-2286123"/>
            <a:ext cx="16526355" cy="13740795"/>
          </a:xfrm>
          <a:prstGeom prst="rect">
            <a:avLst/>
          </a:prstGeom>
          <a:solidFill>
            <a:srgbClr val="6CE8F4"/>
          </a:solidFill>
        </p:spPr>
      </p:sp>
      <p:sp>
        <p:nvSpPr>
          <p:cNvPr id="4" name="TextBox 4"/>
          <p:cNvSpPr txBox="1"/>
          <p:nvPr/>
        </p:nvSpPr>
        <p:spPr>
          <a:xfrm>
            <a:off x="481275" y="3037605"/>
            <a:ext cx="12598366" cy="3911327"/>
          </a:xfrm>
          <a:prstGeom prst="rect">
            <a:avLst/>
          </a:prstGeom>
        </p:spPr>
        <p:txBody>
          <a:bodyPr lIns="0" tIns="0" rIns="0" bIns="0" rtlCol="0" anchor="t">
            <a:spAutoFit/>
          </a:bodyPr>
          <a:lstStyle/>
          <a:p>
            <a:pPr>
              <a:lnSpc>
                <a:spcPts val="6106"/>
              </a:lnSpc>
            </a:pPr>
            <a:r>
              <a:rPr lang="de-DE" sz="5175" spc="300" dirty="0">
                <a:solidFill>
                  <a:srgbClr val="004AAD"/>
                </a:solidFill>
                <a:latin typeface="Hussar Bold Bold Italics"/>
              </a:rPr>
              <a:t>FESTLEGUNG UNSERER STRATEGIE</a:t>
            </a:r>
          </a:p>
          <a:p>
            <a:pPr>
              <a:lnSpc>
                <a:spcPts val="6106"/>
              </a:lnSpc>
            </a:pPr>
            <a:r>
              <a:rPr lang="de-DE" sz="5175" spc="300" dirty="0">
                <a:solidFill>
                  <a:srgbClr val="004AAD"/>
                </a:solidFill>
                <a:latin typeface="Hussar Bold Bold Italics"/>
              </a:rPr>
              <a:t>WELCHE AKTIVITÄTEN FÜR JEDES ERGEBNIS AM BESTEN GEEIGNET SIND</a:t>
            </a:r>
            <a:endParaRPr lang="en-US" sz="5175" spc="300" dirty="0">
              <a:solidFill>
                <a:srgbClr val="004AAD"/>
              </a:solidFill>
              <a:latin typeface="Hussar Bold Bold Italics"/>
            </a:endParaRPr>
          </a:p>
        </p:txBody>
      </p:sp>
      <p:sp>
        <p:nvSpPr>
          <p:cNvPr id="5" name="TextBox 5"/>
          <p:cNvSpPr txBox="1"/>
          <p:nvPr/>
        </p:nvSpPr>
        <p:spPr>
          <a:xfrm>
            <a:off x="481275" y="2052220"/>
            <a:ext cx="7905459" cy="913712"/>
          </a:xfrm>
          <a:prstGeom prst="rect">
            <a:avLst/>
          </a:prstGeom>
        </p:spPr>
        <p:txBody>
          <a:bodyPr lIns="0" tIns="0" rIns="0" bIns="0" rtlCol="0" anchor="t">
            <a:spAutoFit/>
          </a:bodyPr>
          <a:lstStyle/>
          <a:p>
            <a:pPr marL="0" lvl="0" indent="0" algn="l">
              <a:lnSpc>
                <a:spcPts val="7080"/>
              </a:lnSpc>
              <a:spcBef>
                <a:spcPct val="0"/>
              </a:spcBef>
            </a:pPr>
            <a:r>
              <a:rPr lang="en-US" sz="6000" spc="348" dirty="0">
                <a:solidFill>
                  <a:srgbClr val="000000"/>
                </a:solidFill>
                <a:latin typeface="Hussar Bold"/>
              </a:rPr>
              <a:t>SCHRITT 7</a:t>
            </a:r>
          </a:p>
        </p:txBody>
      </p:sp>
    </p:spTree>
  </p:cSld>
  <p:clrMapOvr>
    <a:masterClrMapping/>
  </p:clrMapOvr>
</p:sld>
</file>

<file path=ppt/slides/slide4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2" r="22"/>
          <a:stretch>
            <a:fillRect/>
          </a:stretch>
        </p:blipFill>
        <p:spPr>
          <a:xfrm>
            <a:off x="76200" y="-23801"/>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551253">
            <a:off x="2218031" y="4219212"/>
            <a:ext cx="4725070" cy="4459285"/>
          </a:xfrm>
          <a:prstGeom prst="rect">
            <a:avLst/>
          </a:prstGeom>
        </p:spPr>
      </p:pic>
      <p:grpSp>
        <p:nvGrpSpPr>
          <p:cNvPr id="4" name="Group 4"/>
          <p:cNvGrpSpPr/>
          <p:nvPr/>
        </p:nvGrpSpPr>
        <p:grpSpPr>
          <a:xfrm>
            <a:off x="6806465" y="441961"/>
            <a:ext cx="2413735" cy="1916595"/>
            <a:chOff x="0" y="0"/>
            <a:chExt cx="2726095" cy="2555460"/>
          </a:xfrm>
        </p:grpSpPr>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8" t="8"/>
            <a:stretch>
              <a:fillRect/>
            </a:stretch>
          </p:blipFill>
          <p:spPr>
            <a:xfrm>
              <a:off x="0" y="0"/>
              <a:ext cx="2726095" cy="2555460"/>
            </a:xfrm>
            <a:prstGeom prst="rect">
              <a:avLst/>
            </a:prstGeom>
          </p:spPr>
        </p:pic>
        <p:sp>
          <p:nvSpPr>
            <p:cNvPr id="6" name="TextBox 6"/>
            <p:cNvSpPr txBox="1"/>
            <p:nvPr/>
          </p:nvSpPr>
          <p:spPr>
            <a:xfrm>
              <a:off x="315120" y="550935"/>
              <a:ext cx="2137311" cy="1436291"/>
            </a:xfrm>
            <a:prstGeom prst="rect">
              <a:avLst/>
            </a:prstGeom>
          </p:spPr>
          <p:txBody>
            <a:bodyPr anchor="t" bIns="0" lIns="0" rIns="0" rtlCol="0" tIns="0">
              <a:spAutoFit/>
            </a:bodyPr>
            <a:lstStyle/>
            <a:p>
              <a:pPr algn="ctr" lvl="0">
                <a:lnSpc>
                  <a:spcPts val="2072"/>
                </a:lnSpc>
                <a:spcBef>
                  <a:spcPct val="0"/>
                </a:spcBef>
              </a:pPr>
              <a:r>
                <a:rPr dirty="0" err="1" lang="en-US" sz="1883">
                  <a:solidFill>
                    <a:srgbClr val="000000"/>
                  </a:solidFill>
                  <a:latin typeface="Agrandir Medium Bold"/>
                </a:rPr>
                <a:t>Breitere</a:t>
              </a:r>
              <a:r>
                <a:rPr dirty="0" lang="en-US" sz="1883">
                  <a:solidFill>
                    <a:srgbClr val="000000"/>
                  </a:solidFill>
                  <a:latin typeface="Agrandir Medium Bold"/>
                </a:rPr>
                <a:t> </a:t>
              </a:r>
              <a:r>
                <a:rPr dirty="0" err="1" lang="en-US" sz="1883">
                  <a:solidFill>
                    <a:srgbClr val="000000"/>
                  </a:solidFill>
                  <a:latin typeface="Agrandir Medium Bold"/>
                </a:rPr>
                <a:t>Lernerfahrung</a:t>
              </a:r>
              <a:r>
                <a:rPr dirty="0" lang="en-US" sz="1883">
                  <a:solidFill>
                    <a:srgbClr val="000000"/>
                  </a:solidFill>
                  <a:latin typeface="Agrandir Medium Bold"/>
                </a:rPr>
                <a:t> in MINT-</a:t>
              </a:r>
              <a:r>
                <a:rPr dirty="0" err="1" lang="en-US" sz="1883">
                  <a:solidFill>
                    <a:srgbClr val="000000"/>
                  </a:solidFill>
                  <a:latin typeface="Agrandir Medium Bold"/>
                </a:rPr>
                <a:t>Fächern</a:t>
              </a:r>
              <a:endParaRPr dirty="0" lang="en-US" sz="1883">
                <a:solidFill>
                  <a:srgbClr val="000000"/>
                </a:solidFill>
                <a:latin typeface="Agrandir Medium Bold"/>
              </a:endParaRPr>
            </a:p>
          </p:txBody>
        </p:sp>
      </p:gr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551253">
            <a:off x="8714401" y="4162974"/>
            <a:ext cx="4725070" cy="4459285"/>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19" t="19"/>
          <a:stretch>
            <a:fillRect/>
          </a:stretch>
        </p:blipFill>
        <p:spPr>
          <a:xfrm>
            <a:off x="10890180" y="3318182"/>
            <a:ext cx="1872186" cy="2083260"/>
          </a:xfrm>
          <a:prstGeom prst="rect">
            <a:avLst/>
          </a:prstGeom>
        </p:spPr>
      </p:pic>
      <p:pic>
        <p:nvPicPr>
          <p:cNvPr id="9" name="Picture 9"/>
          <p:cNvPicPr>
            <a:picLocks noChangeAspect="1"/>
          </p:cNvPicPr>
          <p:nvPr/>
        </p:nvPicPr>
        <p:blipFill>
          <a:blip cstate="print"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025297" y="3603048"/>
            <a:ext cx="2114604" cy="1826916"/>
          </a:xfrm>
          <a:prstGeom prst="rect">
            <a:avLst/>
          </a:prstGeom>
        </p:spPr>
      </p:pic>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b="1209" t="1209"/>
          <a:stretch>
            <a:fillRect/>
          </a:stretch>
        </p:blipFill>
        <p:spPr>
          <a:xfrm>
            <a:off x="6941024" y="3456668"/>
            <a:ext cx="2074535" cy="2274576"/>
          </a:xfrm>
          <a:prstGeom prst="rect">
            <a:avLst/>
          </a:prstGeom>
        </p:spPr>
      </p:pic>
      <p:pic>
        <p:nvPicPr>
          <p:cNvPr id="11" name="Picture 11"/>
          <p:cNvPicPr>
            <a:picLocks noChangeAspect="1"/>
          </p:cNvPicPr>
          <p:nvPr/>
        </p:nvPicPr>
        <p:blipFill>
          <a:blip cstate="print"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flipH="1" flipV="1" rot="1315845">
            <a:off x="9070913" y="2085464"/>
            <a:ext cx="1938433" cy="671990"/>
          </a:xfrm>
          <a:prstGeom prst="rect">
            <a:avLst/>
          </a:prstGeom>
        </p:spPr>
      </p:pic>
      <p:pic>
        <p:nvPicPr>
          <p:cNvPr id="12" name="Picture 12"/>
          <p:cNvPicPr>
            <a:picLocks noChangeAspect="1"/>
          </p:cNvPicPr>
          <p:nvPr/>
        </p:nvPicPr>
        <p:blipFill>
          <a:blip cstate="print"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flipV="1" rot="-1309755">
            <a:off x="4808755" y="2154590"/>
            <a:ext cx="1808174" cy="626834"/>
          </a:xfrm>
          <a:prstGeom prst="rect">
            <a:avLst/>
          </a:prstGeom>
        </p:spPr>
      </p:pic>
      <p:pic>
        <p:nvPicPr>
          <p:cNvPr id="13" name="Picture 13"/>
          <p:cNvPicPr>
            <a:picLocks noChangeAspect="1"/>
          </p:cNvPicPr>
          <p:nvPr/>
        </p:nvPicPr>
        <p:blipFill>
          <a:blip cstate="print"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5400000">
            <a:off x="7402242" y="2817077"/>
            <a:ext cx="958796" cy="556102"/>
          </a:xfrm>
          <a:prstGeom prst="rect">
            <a:avLst/>
          </a:prstGeom>
        </p:spPr>
      </p:pic>
      <p:grpSp>
        <p:nvGrpSpPr>
          <p:cNvPr id="14" name="Group 14"/>
          <p:cNvGrpSpPr/>
          <p:nvPr/>
        </p:nvGrpSpPr>
        <p:grpSpPr>
          <a:xfrm>
            <a:off x="2536134" y="6572260"/>
            <a:ext cx="3176708" cy="1392941"/>
            <a:chOff x="0" y="0"/>
            <a:chExt cx="9917038" cy="4348480"/>
          </a:xfrm>
        </p:grpSpPr>
        <p:sp>
          <p:nvSpPr>
            <p:cNvPr id="15" name="Freeform 15"/>
            <p:cNvSpPr/>
            <p:nvPr/>
          </p:nvSpPr>
          <p:spPr>
            <a:xfrm>
              <a:off x="304800" y="304800"/>
              <a:ext cx="9612237" cy="4043680"/>
            </a:xfrm>
            <a:custGeom>
              <a:avLst/>
              <a:gdLst/>
              <a:ahLst/>
              <a:cxnLst/>
              <a:rect b="b" l="l" r="r" t="t"/>
              <a:pathLst>
                <a:path h="4043680" w="9612237">
                  <a:moveTo>
                    <a:pt x="9612237" y="0"/>
                  </a:moveTo>
                  <a:lnTo>
                    <a:pt x="9612237" y="4043680"/>
                  </a:lnTo>
                  <a:lnTo>
                    <a:pt x="0" y="4043680"/>
                  </a:lnTo>
                  <a:lnTo>
                    <a:pt x="0" y="3738880"/>
                  </a:lnTo>
                  <a:lnTo>
                    <a:pt x="9307437" y="3738880"/>
                  </a:lnTo>
                  <a:lnTo>
                    <a:pt x="9307437" y="0"/>
                  </a:lnTo>
                  <a:close/>
                </a:path>
              </a:pathLst>
            </a:custGeom>
            <a:solidFill>
              <a:srgbClr val="AA56BB"/>
            </a:solidFill>
          </p:spPr>
        </p:sp>
        <p:sp>
          <p:nvSpPr>
            <p:cNvPr id="16" name="Freeform 16"/>
            <p:cNvSpPr/>
            <p:nvPr/>
          </p:nvSpPr>
          <p:spPr>
            <a:xfrm>
              <a:off x="0" y="0"/>
              <a:ext cx="9612237" cy="4043680"/>
            </a:xfrm>
            <a:custGeom>
              <a:avLst/>
              <a:gdLst/>
              <a:ahLst/>
              <a:cxnLst/>
              <a:rect b="b" l="l" r="r" t="t"/>
              <a:pathLst>
                <a:path h="4043680" w="9612237">
                  <a:moveTo>
                    <a:pt x="0" y="0"/>
                  </a:moveTo>
                  <a:lnTo>
                    <a:pt x="9612237" y="0"/>
                  </a:lnTo>
                  <a:lnTo>
                    <a:pt x="9612237" y="4043680"/>
                  </a:lnTo>
                  <a:lnTo>
                    <a:pt x="0" y="4043680"/>
                  </a:lnTo>
                  <a:close/>
                </a:path>
              </a:pathLst>
            </a:custGeom>
            <a:solidFill>
              <a:srgbClr val="EED1F4"/>
            </a:solidFill>
          </p:spPr>
        </p:sp>
      </p:grpSp>
      <p:grpSp>
        <p:nvGrpSpPr>
          <p:cNvPr id="17" name="Group 17"/>
          <p:cNvGrpSpPr/>
          <p:nvPr/>
        </p:nvGrpSpPr>
        <p:grpSpPr>
          <a:xfrm>
            <a:off x="2536134" y="8364738"/>
            <a:ext cx="3176708" cy="1392941"/>
            <a:chOff x="0" y="0"/>
            <a:chExt cx="9917038" cy="4348480"/>
          </a:xfrm>
        </p:grpSpPr>
        <p:sp>
          <p:nvSpPr>
            <p:cNvPr id="18" name="Freeform 18"/>
            <p:cNvSpPr/>
            <p:nvPr/>
          </p:nvSpPr>
          <p:spPr>
            <a:xfrm>
              <a:off x="304800" y="304800"/>
              <a:ext cx="9612237" cy="4043680"/>
            </a:xfrm>
            <a:custGeom>
              <a:avLst/>
              <a:gdLst/>
              <a:ahLst/>
              <a:cxnLst/>
              <a:rect b="b" l="l" r="r" t="t"/>
              <a:pathLst>
                <a:path h="4043680" w="9612237">
                  <a:moveTo>
                    <a:pt x="9612237" y="0"/>
                  </a:moveTo>
                  <a:lnTo>
                    <a:pt x="9612237" y="4043680"/>
                  </a:lnTo>
                  <a:lnTo>
                    <a:pt x="0" y="4043680"/>
                  </a:lnTo>
                  <a:lnTo>
                    <a:pt x="0" y="3738880"/>
                  </a:lnTo>
                  <a:lnTo>
                    <a:pt x="9307437" y="3738880"/>
                  </a:lnTo>
                  <a:lnTo>
                    <a:pt x="9307437" y="0"/>
                  </a:lnTo>
                  <a:close/>
                </a:path>
              </a:pathLst>
            </a:custGeom>
            <a:solidFill>
              <a:srgbClr val="AA56BB"/>
            </a:solidFill>
          </p:spPr>
        </p:sp>
        <p:sp>
          <p:nvSpPr>
            <p:cNvPr id="19" name="Freeform 19"/>
            <p:cNvSpPr/>
            <p:nvPr/>
          </p:nvSpPr>
          <p:spPr>
            <a:xfrm>
              <a:off x="0" y="0"/>
              <a:ext cx="9612237" cy="4043680"/>
            </a:xfrm>
            <a:custGeom>
              <a:avLst/>
              <a:gdLst/>
              <a:ahLst/>
              <a:cxnLst/>
              <a:rect b="b" l="l" r="r" t="t"/>
              <a:pathLst>
                <a:path h="4043680" w="9612237">
                  <a:moveTo>
                    <a:pt x="0" y="0"/>
                  </a:moveTo>
                  <a:lnTo>
                    <a:pt x="9612237" y="0"/>
                  </a:lnTo>
                  <a:lnTo>
                    <a:pt x="9612237" y="4043680"/>
                  </a:lnTo>
                  <a:lnTo>
                    <a:pt x="0" y="4043680"/>
                  </a:lnTo>
                  <a:close/>
                </a:path>
              </a:pathLst>
            </a:custGeom>
            <a:solidFill>
              <a:srgbClr val="EED1F4"/>
            </a:solidFill>
          </p:spPr>
        </p:sp>
      </p:grpSp>
      <p:grpSp>
        <p:nvGrpSpPr>
          <p:cNvPr id="20" name="Group 20"/>
          <p:cNvGrpSpPr/>
          <p:nvPr/>
        </p:nvGrpSpPr>
        <p:grpSpPr>
          <a:xfrm>
            <a:off x="6345693" y="6601710"/>
            <a:ext cx="3176708" cy="1392941"/>
            <a:chOff x="0" y="0"/>
            <a:chExt cx="9917038" cy="4348480"/>
          </a:xfrm>
        </p:grpSpPr>
        <p:sp>
          <p:nvSpPr>
            <p:cNvPr id="21" name="Freeform 21"/>
            <p:cNvSpPr/>
            <p:nvPr/>
          </p:nvSpPr>
          <p:spPr>
            <a:xfrm>
              <a:off x="304800" y="304800"/>
              <a:ext cx="9612237" cy="4043680"/>
            </a:xfrm>
            <a:custGeom>
              <a:avLst/>
              <a:gdLst/>
              <a:ahLst/>
              <a:cxnLst/>
              <a:rect b="b" l="l" r="r" t="t"/>
              <a:pathLst>
                <a:path h="4043680" w="9612237">
                  <a:moveTo>
                    <a:pt x="9612237" y="0"/>
                  </a:moveTo>
                  <a:lnTo>
                    <a:pt x="9612237" y="4043680"/>
                  </a:lnTo>
                  <a:lnTo>
                    <a:pt x="0" y="4043680"/>
                  </a:lnTo>
                  <a:lnTo>
                    <a:pt x="0" y="3738880"/>
                  </a:lnTo>
                  <a:lnTo>
                    <a:pt x="9307437" y="3738880"/>
                  </a:lnTo>
                  <a:lnTo>
                    <a:pt x="9307437" y="0"/>
                  </a:lnTo>
                  <a:close/>
                </a:path>
              </a:pathLst>
            </a:custGeom>
            <a:solidFill>
              <a:srgbClr val="DAA325"/>
            </a:solidFill>
          </p:spPr>
        </p:sp>
        <p:sp>
          <p:nvSpPr>
            <p:cNvPr id="22" name="Freeform 22"/>
            <p:cNvSpPr/>
            <p:nvPr/>
          </p:nvSpPr>
          <p:spPr>
            <a:xfrm>
              <a:off x="0" y="0"/>
              <a:ext cx="9612237" cy="4043680"/>
            </a:xfrm>
            <a:custGeom>
              <a:avLst/>
              <a:gdLst/>
              <a:ahLst/>
              <a:cxnLst/>
              <a:rect b="b" l="l" r="r" t="t"/>
              <a:pathLst>
                <a:path h="4043680" w="9612237">
                  <a:moveTo>
                    <a:pt x="0" y="0"/>
                  </a:moveTo>
                  <a:lnTo>
                    <a:pt x="9612237" y="0"/>
                  </a:lnTo>
                  <a:lnTo>
                    <a:pt x="9612237" y="4043680"/>
                  </a:lnTo>
                  <a:lnTo>
                    <a:pt x="0" y="4043680"/>
                  </a:lnTo>
                  <a:close/>
                </a:path>
              </a:pathLst>
            </a:custGeom>
            <a:solidFill>
              <a:srgbClr val="F4E992"/>
            </a:solidFill>
          </p:spPr>
        </p:sp>
      </p:grpSp>
      <p:grpSp>
        <p:nvGrpSpPr>
          <p:cNvPr id="23" name="Group 23"/>
          <p:cNvGrpSpPr/>
          <p:nvPr/>
        </p:nvGrpSpPr>
        <p:grpSpPr>
          <a:xfrm>
            <a:off x="6340461" y="8350003"/>
            <a:ext cx="3176708" cy="1392941"/>
            <a:chOff x="0" y="0"/>
            <a:chExt cx="9917038" cy="4348480"/>
          </a:xfrm>
        </p:grpSpPr>
        <p:sp>
          <p:nvSpPr>
            <p:cNvPr id="24" name="Freeform 24"/>
            <p:cNvSpPr/>
            <p:nvPr/>
          </p:nvSpPr>
          <p:spPr>
            <a:xfrm>
              <a:off x="304800" y="304800"/>
              <a:ext cx="9612237" cy="4043680"/>
            </a:xfrm>
            <a:custGeom>
              <a:avLst/>
              <a:gdLst/>
              <a:ahLst/>
              <a:cxnLst/>
              <a:rect b="b" l="l" r="r" t="t"/>
              <a:pathLst>
                <a:path h="4043680" w="9612237">
                  <a:moveTo>
                    <a:pt x="9612237" y="0"/>
                  </a:moveTo>
                  <a:lnTo>
                    <a:pt x="9612237" y="4043680"/>
                  </a:lnTo>
                  <a:lnTo>
                    <a:pt x="0" y="4043680"/>
                  </a:lnTo>
                  <a:lnTo>
                    <a:pt x="0" y="3738880"/>
                  </a:lnTo>
                  <a:lnTo>
                    <a:pt x="9307437" y="3738880"/>
                  </a:lnTo>
                  <a:lnTo>
                    <a:pt x="9307437" y="0"/>
                  </a:lnTo>
                  <a:close/>
                </a:path>
              </a:pathLst>
            </a:custGeom>
            <a:solidFill>
              <a:srgbClr val="DAA325"/>
            </a:solidFill>
          </p:spPr>
        </p:sp>
        <p:sp>
          <p:nvSpPr>
            <p:cNvPr id="25" name="Freeform 25"/>
            <p:cNvSpPr/>
            <p:nvPr/>
          </p:nvSpPr>
          <p:spPr>
            <a:xfrm>
              <a:off x="0" y="0"/>
              <a:ext cx="9612237" cy="4043680"/>
            </a:xfrm>
            <a:custGeom>
              <a:avLst/>
              <a:gdLst/>
              <a:ahLst/>
              <a:cxnLst/>
              <a:rect b="b" l="l" r="r" t="t"/>
              <a:pathLst>
                <a:path h="4043680" w="9612237">
                  <a:moveTo>
                    <a:pt x="0" y="0"/>
                  </a:moveTo>
                  <a:lnTo>
                    <a:pt x="9612237" y="0"/>
                  </a:lnTo>
                  <a:lnTo>
                    <a:pt x="9612237" y="4043680"/>
                  </a:lnTo>
                  <a:lnTo>
                    <a:pt x="0" y="4043680"/>
                  </a:lnTo>
                  <a:close/>
                </a:path>
              </a:pathLst>
            </a:custGeom>
            <a:solidFill>
              <a:srgbClr val="F4E992"/>
            </a:solidFill>
          </p:spPr>
        </p:sp>
      </p:grpSp>
      <p:grpSp>
        <p:nvGrpSpPr>
          <p:cNvPr id="26" name="Group 26"/>
          <p:cNvGrpSpPr/>
          <p:nvPr/>
        </p:nvGrpSpPr>
        <p:grpSpPr>
          <a:xfrm>
            <a:off x="10290743" y="6572260"/>
            <a:ext cx="3176708" cy="1392941"/>
            <a:chOff x="0" y="0"/>
            <a:chExt cx="9917038" cy="4348480"/>
          </a:xfrm>
        </p:grpSpPr>
        <p:sp>
          <p:nvSpPr>
            <p:cNvPr id="27" name="Freeform 27"/>
            <p:cNvSpPr/>
            <p:nvPr/>
          </p:nvSpPr>
          <p:spPr>
            <a:xfrm>
              <a:off x="304800" y="304800"/>
              <a:ext cx="9612237" cy="4043680"/>
            </a:xfrm>
            <a:custGeom>
              <a:avLst/>
              <a:gdLst/>
              <a:ahLst/>
              <a:cxnLst/>
              <a:rect b="b" l="l" r="r" t="t"/>
              <a:pathLst>
                <a:path h="4043680" w="9612237">
                  <a:moveTo>
                    <a:pt x="9612237" y="0"/>
                  </a:moveTo>
                  <a:lnTo>
                    <a:pt x="9612237" y="4043680"/>
                  </a:lnTo>
                  <a:lnTo>
                    <a:pt x="0" y="4043680"/>
                  </a:lnTo>
                  <a:lnTo>
                    <a:pt x="0" y="3738880"/>
                  </a:lnTo>
                  <a:lnTo>
                    <a:pt x="9307437" y="3738880"/>
                  </a:lnTo>
                  <a:lnTo>
                    <a:pt x="9307437" y="0"/>
                  </a:lnTo>
                  <a:close/>
                </a:path>
              </a:pathLst>
            </a:custGeom>
            <a:solidFill>
              <a:srgbClr val="4657A0"/>
            </a:solidFill>
          </p:spPr>
        </p:sp>
        <p:sp>
          <p:nvSpPr>
            <p:cNvPr id="28" name="Freeform 28"/>
            <p:cNvSpPr/>
            <p:nvPr/>
          </p:nvSpPr>
          <p:spPr>
            <a:xfrm>
              <a:off x="0" y="0"/>
              <a:ext cx="9612237" cy="4043680"/>
            </a:xfrm>
            <a:custGeom>
              <a:avLst/>
              <a:gdLst/>
              <a:ahLst/>
              <a:cxnLst/>
              <a:rect b="b" l="l" r="r" t="t"/>
              <a:pathLst>
                <a:path h="4043680" w="9612237">
                  <a:moveTo>
                    <a:pt x="0" y="0"/>
                  </a:moveTo>
                  <a:lnTo>
                    <a:pt x="9612237" y="0"/>
                  </a:lnTo>
                  <a:lnTo>
                    <a:pt x="9612237" y="4043680"/>
                  </a:lnTo>
                  <a:lnTo>
                    <a:pt x="0" y="4043680"/>
                  </a:lnTo>
                  <a:close/>
                </a:path>
              </a:pathLst>
            </a:custGeom>
            <a:solidFill>
              <a:srgbClr val="CADDFF"/>
            </a:solidFill>
          </p:spPr>
        </p:sp>
      </p:grpSp>
      <p:grpSp>
        <p:nvGrpSpPr>
          <p:cNvPr id="29" name="Group 29"/>
          <p:cNvGrpSpPr/>
          <p:nvPr/>
        </p:nvGrpSpPr>
        <p:grpSpPr>
          <a:xfrm>
            <a:off x="10290743" y="8364738"/>
            <a:ext cx="3176708" cy="1392941"/>
            <a:chOff x="0" y="0"/>
            <a:chExt cx="9917038" cy="4348480"/>
          </a:xfrm>
        </p:grpSpPr>
        <p:sp>
          <p:nvSpPr>
            <p:cNvPr id="30" name="Freeform 30"/>
            <p:cNvSpPr/>
            <p:nvPr/>
          </p:nvSpPr>
          <p:spPr>
            <a:xfrm>
              <a:off x="304800" y="304800"/>
              <a:ext cx="9612237" cy="4043680"/>
            </a:xfrm>
            <a:custGeom>
              <a:avLst/>
              <a:gdLst/>
              <a:ahLst/>
              <a:cxnLst/>
              <a:rect b="b" l="l" r="r" t="t"/>
              <a:pathLst>
                <a:path h="4043680" w="9612237">
                  <a:moveTo>
                    <a:pt x="9612237" y="0"/>
                  </a:moveTo>
                  <a:lnTo>
                    <a:pt x="9612237" y="4043680"/>
                  </a:lnTo>
                  <a:lnTo>
                    <a:pt x="0" y="4043680"/>
                  </a:lnTo>
                  <a:lnTo>
                    <a:pt x="0" y="3738880"/>
                  </a:lnTo>
                  <a:lnTo>
                    <a:pt x="9307437" y="3738880"/>
                  </a:lnTo>
                  <a:lnTo>
                    <a:pt x="9307437" y="0"/>
                  </a:lnTo>
                  <a:close/>
                </a:path>
              </a:pathLst>
            </a:custGeom>
            <a:solidFill>
              <a:srgbClr val="4657A0"/>
            </a:solidFill>
          </p:spPr>
        </p:sp>
        <p:sp>
          <p:nvSpPr>
            <p:cNvPr id="31" name="Freeform 31"/>
            <p:cNvSpPr/>
            <p:nvPr/>
          </p:nvSpPr>
          <p:spPr>
            <a:xfrm>
              <a:off x="0" y="0"/>
              <a:ext cx="9612237" cy="4043680"/>
            </a:xfrm>
            <a:custGeom>
              <a:avLst/>
              <a:gdLst/>
              <a:ahLst/>
              <a:cxnLst/>
              <a:rect b="b" l="l" r="r" t="t"/>
              <a:pathLst>
                <a:path h="4043680" w="9612237">
                  <a:moveTo>
                    <a:pt x="0" y="0"/>
                  </a:moveTo>
                  <a:lnTo>
                    <a:pt x="9612237" y="0"/>
                  </a:lnTo>
                  <a:lnTo>
                    <a:pt x="9612237" y="4043680"/>
                  </a:lnTo>
                  <a:lnTo>
                    <a:pt x="0" y="4043680"/>
                  </a:lnTo>
                  <a:close/>
                </a:path>
              </a:pathLst>
            </a:custGeom>
            <a:solidFill>
              <a:srgbClr val="CADDFF"/>
            </a:solidFill>
          </p:spPr>
        </p:sp>
      </p:grpSp>
      <p:pic>
        <p:nvPicPr>
          <p:cNvPr id="32" name="Picture 32"/>
          <p:cNvPicPr>
            <a:picLocks noChangeAspect="1"/>
          </p:cNvPicPr>
          <p:nvPr/>
        </p:nvPicPr>
        <p:blipFill>
          <a:blip cstate="print"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rot="5511168">
            <a:off x="3773878" y="5760687"/>
            <a:ext cx="701221" cy="499953"/>
          </a:xfrm>
          <a:prstGeom prst="rect">
            <a:avLst/>
          </a:prstGeom>
        </p:spPr>
      </p:pic>
      <p:pic>
        <p:nvPicPr>
          <p:cNvPr id="33" name="Picture 33"/>
          <p:cNvPicPr>
            <a:picLocks noChangeAspect="1"/>
          </p:cNvPicPr>
          <p:nvPr/>
        </p:nvPicPr>
        <p:blipFill>
          <a:blip cstate="print"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rot="5511168">
            <a:off x="7583436" y="5812249"/>
            <a:ext cx="701221" cy="499953"/>
          </a:xfrm>
          <a:prstGeom prst="rect">
            <a:avLst/>
          </a:prstGeom>
        </p:spPr>
      </p:pic>
      <p:pic>
        <p:nvPicPr>
          <p:cNvPr id="34" name="Picture 34"/>
          <p:cNvPicPr>
            <a:picLocks noChangeAspect="1"/>
          </p:cNvPicPr>
          <p:nvPr/>
        </p:nvPicPr>
        <p:blipFill>
          <a:blip cstate="print"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rot="5511168">
            <a:off x="11528486" y="5760687"/>
            <a:ext cx="701221" cy="499953"/>
          </a:xfrm>
          <a:prstGeom prst="rect">
            <a:avLst/>
          </a:prstGeom>
        </p:spPr>
      </p:pic>
      <p:pic>
        <p:nvPicPr>
          <p:cNvPr id="35" name="Picture 35"/>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a:fillRect/>
          </a:stretch>
        </p:blipFill>
        <p:spPr>
          <a:xfrm rot="3069406">
            <a:off x="16929777" y="6840925"/>
            <a:ext cx="1092421" cy="826144"/>
          </a:xfrm>
          <a:prstGeom prst="rect">
            <a:avLst/>
          </a:prstGeom>
        </p:spPr>
      </p:pic>
      <p:sp>
        <p:nvSpPr>
          <p:cNvPr id="36" name="TextBox 36"/>
          <p:cNvSpPr txBox="1"/>
          <p:nvPr/>
        </p:nvSpPr>
        <p:spPr>
          <a:xfrm>
            <a:off x="10890180" y="3824514"/>
            <a:ext cx="1872186" cy="1538883"/>
          </a:xfrm>
          <a:prstGeom prst="rect">
            <a:avLst/>
          </a:prstGeom>
        </p:spPr>
        <p:txBody>
          <a:bodyPr anchor="t" bIns="0" lIns="0" rIns="0" rtlCol="0" tIns="0">
            <a:spAutoFit/>
          </a:bodyPr>
          <a:lstStyle/>
          <a:p>
            <a:pPr algn="ctr" lvl="0">
              <a:lnSpc>
                <a:spcPts val="2420"/>
              </a:lnSpc>
              <a:spcBef>
                <a:spcPct val="0"/>
              </a:spcBef>
            </a:pPr>
            <a:r>
              <a:rPr dirty="0" lang="de-DE" sz="2000">
                <a:solidFill>
                  <a:srgbClr val="000000"/>
                </a:solidFill>
                <a:latin typeface="Agrandir Medium"/>
              </a:rPr>
              <a:t>Stärkung der Fähigkeiten zum kritischen Denken bei </a:t>
            </a:r>
            <a:r>
              <a:rPr dirty="0" err="1" lang="de-DE" sz="2000">
                <a:solidFill>
                  <a:srgbClr val="000000"/>
                </a:solidFill>
                <a:latin typeface="Agrandir Medium"/>
              </a:rPr>
              <a:t>Schüler:innen</a:t>
            </a:r>
            <a:endParaRPr dirty="0" lang="en-US" sz="2000">
              <a:solidFill>
                <a:srgbClr val="000000"/>
              </a:solidFill>
              <a:latin typeface="Agrandir Medium"/>
            </a:endParaRPr>
          </a:p>
        </p:txBody>
      </p:sp>
      <p:sp>
        <p:nvSpPr>
          <p:cNvPr id="37" name="TextBox 37"/>
          <p:cNvSpPr txBox="1"/>
          <p:nvPr/>
        </p:nvSpPr>
        <p:spPr>
          <a:xfrm>
            <a:off x="7055455" y="3924336"/>
            <a:ext cx="1689628" cy="1231106"/>
          </a:xfrm>
          <a:prstGeom prst="rect">
            <a:avLst/>
          </a:prstGeom>
        </p:spPr>
        <p:txBody>
          <a:bodyPr anchor="t" bIns="0" lIns="0" rIns="0" rtlCol="0" tIns="0">
            <a:spAutoFit/>
          </a:bodyPr>
          <a:lstStyle/>
          <a:p>
            <a:pPr algn="ctr" lvl="0">
              <a:lnSpc>
                <a:spcPts val="2420"/>
              </a:lnSpc>
              <a:spcBef>
                <a:spcPct val="0"/>
              </a:spcBef>
            </a:pPr>
            <a:r>
              <a:rPr dirty="0" err="1" lang="en-US" sz="2000">
                <a:solidFill>
                  <a:srgbClr val="000000"/>
                </a:solidFill>
                <a:latin typeface="Agrandir Medium"/>
              </a:rPr>
              <a:t>Höhere</a:t>
            </a:r>
            <a:r>
              <a:rPr dirty="0" lang="en-US" sz="2000">
                <a:solidFill>
                  <a:srgbClr val="000000"/>
                </a:solidFill>
                <a:latin typeface="Agrandir Medium"/>
              </a:rPr>
              <a:t> Motivation der </a:t>
            </a:r>
            <a:r>
              <a:rPr dirty="0" err="1" lang="en-US" sz="2000">
                <a:solidFill>
                  <a:srgbClr val="000000"/>
                </a:solidFill>
                <a:latin typeface="Agrandir Medium"/>
              </a:rPr>
              <a:t>Schüler:innen</a:t>
            </a:r>
            <a:endParaRPr dirty="0" lang="en-US" sz="2000">
              <a:solidFill>
                <a:srgbClr val="000000"/>
              </a:solidFill>
              <a:latin typeface="Agrandir Medium"/>
            </a:endParaRPr>
          </a:p>
        </p:txBody>
      </p:sp>
      <p:sp>
        <p:nvSpPr>
          <p:cNvPr id="38" name="TextBox 38"/>
          <p:cNvSpPr txBox="1"/>
          <p:nvPr/>
        </p:nvSpPr>
        <p:spPr>
          <a:xfrm>
            <a:off x="3177046" y="4055958"/>
            <a:ext cx="1894884" cy="615553"/>
          </a:xfrm>
          <a:prstGeom prst="rect">
            <a:avLst/>
          </a:prstGeom>
        </p:spPr>
        <p:txBody>
          <a:bodyPr anchor="t" bIns="0" lIns="0" rIns="0" rtlCol="0" tIns="0">
            <a:spAutoFit/>
          </a:bodyPr>
          <a:lstStyle/>
          <a:p>
            <a:pPr algn="ctr" lvl="0">
              <a:lnSpc>
                <a:spcPts val="2420"/>
              </a:lnSpc>
              <a:spcBef>
                <a:spcPct val="0"/>
              </a:spcBef>
            </a:pPr>
            <a:r>
              <a:rPr dirty="0" err="1" lang="en-US" sz="2000">
                <a:solidFill>
                  <a:srgbClr val="000000"/>
                </a:solidFill>
                <a:latin typeface="Agrandir Medium"/>
              </a:rPr>
              <a:t>Neue</a:t>
            </a:r>
            <a:r>
              <a:rPr dirty="0" lang="en-US" sz="2000">
                <a:solidFill>
                  <a:srgbClr val="000000"/>
                </a:solidFill>
                <a:latin typeface="Agrandir Medium"/>
              </a:rPr>
              <a:t> </a:t>
            </a:r>
            <a:r>
              <a:rPr dirty="0" err="1" lang="en-US" sz="2000">
                <a:solidFill>
                  <a:srgbClr val="000000"/>
                </a:solidFill>
                <a:latin typeface="Agrandir Medium"/>
              </a:rPr>
              <a:t>Lehrstrategien</a:t>
            </a:r>
            <a:endParaRPr dirty="0" lang="en-US" sz="2000">
              <a:solidFill>
                <a:srgbClr val="000000"/>
              </a:solidFill>
              <a:latin typeface="Agrandir Medium"/>
            </a:endParaRPr>
          </a:p>
        </p:txBody>
      </p:sp>
      <p:sp>
        <p:nvSpPr>
          <p:cNvPr id="39" name="TextBox 39"/>
          <p:cNvSpPr txBox="1"/>
          <p:nvPr/>
        </p:nvSpPr>
        <p:spPr>
          <a:xfrm>
            <a:off x="14422338" y="1761190"/>
            <a:ext cx="3717956" cy="929640"/>
          </a:xfrm>
          <a:prstGeom prst="rect">
            <a:avLst/>
          </a:prstGeom>
        </p:spPr>
        <p:txBody>
          <a:bodyPr anchor="t" bIns="0" lIns="0" rIns="0" rtlCol="0" tIns="0" wrap="square">
            <a:spAutoFit/>
          </a:bodyPr>
          <a:lstStyle/>
          <a:p>
            <a:pPr algn="ctr" lvl="0">
              <a:lnSpc>
                <a:spcPts val="3599"/>
              </a:lnSpc>
            </a:pPr>
            <a:r>
              <a:rPr dirty="0" lang="en-US" sz="3599">
                <a:solidFill>
                  <a:srgbClr val="FFFFFF"/>
                </a:solidFill>
                <a:latin typeface="Permanent Marker"/>
              </a:rPr>
              <a:t>SPEZIFISCHES ZIEL</a:t>
            </a:r>
          </a:p>
        </p:txBody>
      </p:sp>
      <p:sp>
        <p:nvSpPr>
          <p:cNvPr id="40" name="TextBox 40"/>
          <p:cNvSpPr txBox="1"/>
          <p:nvPr/>
        </p:nvSpPr>
        <p:spPr>
          <a:xfrm>
            <a:off x="14422338" y="3598714"/>
            <a:ext cx="3332262" cy="1282402"/>
          </a:xfrm>
          <a:prstGeom prst="rect">
            <a:avLst/>
          </a:prstGeom>
        </p:spPr>
        <p:txBody>
          <a:bodyPr anchor="t" bIns="0" lIns="0" rIns="0" rtlCol="0" tIns="0" wrap="square">
            <a:spAutoFit/>
          </a:bodyPr>
          <a:lstStyle/>
          <a:p>
            <a:pPr algn="ctr" lvl="0">
              <a:lnSpc>
                <a:spcPts val="5039"/>
              </a:lnSpc>
              <a:spcBef>
                <a:spcPct val="0"/>
              </a:spcBef>
            </a:pPr>
            <a:r>
              <a:rPr dirty="0" lang="en-US" sz="3599">
                <a:solidFill>
                  <a:srgbClr val="FFFFFF"/>
                </a:solidFill>
                <a:latin typeface="Permanent Marker"/>
              </a:rPr>
              <a:t>ERWARTETE ERGEBNISSE</a:t>
            </a:r>
          </a:p>
        </p:txBody>
      </p:sp>
      <p:sp>
        <p:nvSpPr>
          <p:cNvPr id="41" name="TextBox 41"/>
          <p:cNvSpPr txBox="1"/>
          <p:nvPr/>
        </p:nvSpPr>
        <p:spPr>
          <a:xfrm>
            <a:off x="2673569" y="6887601"/>
            <a:ext cx="2901837" cy="615553"/>
          </a:xfrm>
          <a:prstGeom prst="rect">
            <a:avLst/>
          </a:prstGeom>
        </p:spPr>
        <p:txBody>
          <a:bodyPr anchor="t" bIns="0" lIns="0" rIns="0" rtlCol="0" tIns="0">
            <a:spAutoFit/>
          </a:bodyPr>
          <a:lstStyle/>
          <a:p>
            <a:pPr algn="ctr" indent="0" lvl="0" marL="0">
              <a:lnSpc>
                <a:spcPts val="2420"/>
              </a:lnSpc>
              <a:spcBef>
                <a:spcPct val="0"/>
              </a:spcBef>
            </a:pPr>
            <a:r>
              <a:rPr dirty="0" err="1" lang="en-US" sz="2200" u="none">
                <a:solidFill>
                  <a:srgbClr val="151417"/>
                </a:solidFill>
                <a:latin typeface="Agrandir Medium"/>
              </a:rPr>
              <a:t>Transnationale</a:t>
            </a:r>
            <a:r>
              <a:rPr dirty="0" lang="en-US" sz="2200" u="none">
                <a:solidFill>
                  <a:srgbClr val="151417"/>
                </a:solidFill>
                <a:latin typeface="Agrandir Medium"/>
              </a:rPr>
              <a:t> </a:t>
            </a:r>
            <a:r>
              <a:rPr dirty="0" lang="en-US" sz="2200">
                <a:solidFill>
                  <a:srgbClr val="151417"/>
                </a:solidFill>
                <a:latin typeface="Agrandir Medium"/>
              </a:rPr>
              <a:t>T</a:t>
            </a:r>
            <a:r>
              <a:rPr dirty="0" lang="en-US" sz="2200" u="none">
                <a:solidFill>
                  <a:srgbClr val="151417"/>
                </a:solidFill>
                <a:latin typeface="Agrandir Medium"/>
              </a:rPr>
              <a:t>raining-Meetings</a:t>
            </a:r>
          </a:p>
        </p:txBody>
      </p:sp>
      <p:sp>
        <p:nvSpPr>
          <p:cNvPr id="42" name="TextBox 42"/>
          <p:cNvSpPr txBox="1"/>
          <p:nvPr/>
        </p:nvSpPr>
        <p:spPr>
          <a:xfrm>
            <a:off x="2882217" y="8680079"/>
            <a:ext cx="2484541" cy="615553"/>
          </a:xfrm>
          <a:prstGeom prst="rect">
            <a:avLst/>
          </a:prstGeom>
        </p:spPr>
        <p:txBody>
          <a:bodyPr anchor="t" bIns="0" lIns="0" rIns="0" rtlCol="0" tIns="0">
            <a:spAutoFit/>
          </a:bodyPr>
          <a:lstStyle/>
          <a:p>
            <a:pPr algn="ctr" lvl="0">
              <a:lnSpc>
                <a:spcPts val="2420"/>
              </a:lnSpc>
              <a:spcBef>
                <a:spcPct val="0"/>
              </a:spcBef>
            </a:pPr>
            <a:r>
              <a:rPr dirty="0" err="1" lang="en-US" sz="2200">
                <a:solidFill>
                  <a:srgbClr val="151417"/>
                </a:solidFill>
                <a:latin typeface="Agrandir Medium"/>
              </a:rPr>
              <a:t>Neue</a:t>
            </a:r>
            <a:r>
              <a:rPr dirty="0" lang="en-US" sz="2200">
                <a:solidFill>
                  <a:srgbClr val="151417"/>
                </a:solidFill>
                <a:latin typeface="Agrandir Medium"/>
              </a:rPr>
              <a:t> </a:t>
            </a:r>
            <a:r>
              <a:rPr dirty="0" err="1" lang="en-US" sz="2200">
                <a:solidFill>
                  <a:srgbClr val="151417"/>
                </a:solidFill>
                <a:latin typeface="Agrandir Medium"/>
              </a:rPr>
              <a:t>Methoden</a:t>
            </a:r>
            <a:r>
              <a:rPr dirty="0" lang="en-US" sz="2200">
                <a:solidFill>
                  <a:srgbClr val="151417"/>
                </a:solidFill>
                <a:latin typeface="Agrandir Medium"/>
              </a:rPr>
              <a:t> </a:t>
            </a:r>
            <a:r>
              <a:rPr dirty="0" err="1" lang="en-US" sz="2200">
                <a:solidFill>
                  <a:srgbClr val="151417"/>
                </a:solidFill>
                <a:latin typeface="Agrandir Medium"/>
              </a:rPr>
              <a:t>testen</a:t>
            </a:r>
            <a:endParaRPr dirty="0" lang="en-US" sz="2200" u="none">
              <a:solidFill>
                <a:srgbClr val="151417"/>
              </a:solidFill>
              <a:latin typeface="Agrandir Medium"/>
            </a:endParaRPr>
          </a:p>
        </p:txBody>
      </p:sp>
      <p:sp>
        <p:nvSpPr>
          <p:cNvPr id="43" name="TextBox 43"/>
          <p:cNvSpPr txBox="1"/>
          <p:nvPr/>
        </p:nvSpPr>
        <p:spPr>
          <a:xfrm>
            <a:off x="6350924" y="6645031"/>
            <a:ext cx="3166245" cy="1410643"/>
          </a:xfrm>
          <a:prstGeom prst="rect">
            <a:avLst/>
          </a:prstGeom>
        </p:spPr>
        <p:txBody>
          <a:bodyPr anchor="t" bIns="0" lIns="0" rIns="0" rtlCol="0" tIns="0">
            <a:spAutoFit/>
          </a:bodyPr>
          <a:lstStyle/>
          <a:p>
            <a:pPr algn="ctr" lvl="0">
              <a:lnSpc>
                <a:spcPts val="2200"/>
              </a:lnSpc>
            </a:pPr>
            <a:r>
              <a:rPr dirty="0" lang="de-DE" sz="2000">
                <a:solidFill>
                  <a:srgbClr val="151417"/>
                </a:solidFill>
                <a:latin typeface="Agrandir Medium"/>
              </a:rPr>
              <a:t>Zusammenarbeit mit schwedischen, italienischen, deutschen und norwegischen </a:t>
            </a:r>
            <a:r>
              <a:rPr dirty="0" err="1" lang="de-DE" sz="2000">
                <a:solidFill>
                  <a:srgbClr val="151417"/>
                </a:solidFill>
                <a:latin typeface="Agrandir Medium"/>
              </a:rPr>
              <a:t>Schüler:innen</a:t>
            </a:r>
            <a:endParaRPr dirty="0" lang="en-US" sz="2000" u="none">
              <a:solidFill>
                <a:srgbClr val="151417"/>
              </a:solidFill>
              <a:latin typeface="Agrandir Medium"/>
            </a:endParaRPr>
          </a:p>
        </p:txBody>
      </p:sp>
      <p:sp>
        <p:nvSpPr>
          <p:cNvPr id="44" name="TextBox 44"/>
          <p:cNvSpPr txBox="1"/>
          <p:nvPr/>
        </p:nvSpPr>
        <p:spPr>
          <a:xfrm>
            <a:off x="6641941" y="8527679"/>
            <a:ext cx="2373619" cy="923330"/>
          </a:xfrm>
          <a:prstGeom prst="rect">
            <a:avLst/>
          </a:prstGeom>
        </p:spPr>
        <p:txBody>
          <a:bodyPr anchor="t" bIns="0" lIns="0" rIns="0" rtlCol="0" tIns="0">
            <a:spAutoFit/>
          </a:bodyPr>
          <a:lstStyle/>
          <a:p>
            <a:pPr algn="ctr" lvl="0">
              <a:lnSpc>
                <a:spcPts val="2420"/>
              </a:lnSpc>
              <a:spcBef>
                <a:spcPct val="0"/>
              </a:spcBef>
            </a:pPr>
            <a:r>
              <a:rPr dirty="0" lang="de-DE" sz="2200">
                <a:solidFill>
                  <a:srgbClr val="151417"/>
                </a:solidFill>
                <a:latin typeface="Agrandir Medium"/>
              </a:rPr>
              <a:t>Besuch von Workshops und Themenparks</a:t>
            </a:r>
            <a:endParaRPr dirty="0" lang="en-US" sz="2200" u="none">
              <a:solidFill>
                <a:srgbClr val="151417"/>
              </a:solidFill>
              <a:latin typeface="Agrandir Medium"/>
            </a:endParaRPr>
          </a:p>
        </p:txBody>
      </p:sp>
      <p:sp>
        <p:nvSpPr>
          <p:cNvPr id="45" name="TextBox 45"/>
          <p:cNvSpPr txBox="1"/>
          <p:nvPr/>
        </p:nvSpPr>
        <p:spPr>
          <a:xfrm>
            <a:off x="10684779" y="6735201"/>
            <a:ext cx="2282987" cy="615553"/>
          </a:xfrm>
          <a:prstGeom prst="rect">
            <a:avLst/>
          </a:prstGeom>
        </p:spPr>
        <p:txBody>
          <a:bodyPr anchor="t" bIns="0" lIns="0" rIns="0" rtlCol="0" tIns="0">
            <a:spAutoFit/>
          </a:bodyPr>
          <a:lstStyle/>
          <a:p>
            <a:pPr algn="ctr" lvl="0">
              <a:lnSpc>
                <a:spcPts val="2420"/>
              </a:lnSpc>
              <a:spcBef>
                <a:spcPct val="0"/>
              </a:spcBef>
            </a:pPr>
            <a:r>
              <a:rPr dirty="0" err="1" lang="en-US" sz="2200">
                <a:solidFill>
                  <a:srgbClr val="151417"/>
                </a:solidFill>
                <a:latin typeface="Agrandir Medium"/>
              </a:rPr>
              <a:t>Praxisaustausch-Seminare</a:t>
            </a:r>
            <a:endParaRPr dirty="0" lang="en-US" sz="2200" u="none">
              <a:solidFill>
                <a:srgbClr val="151417"/>
              </a:solidFill>
              <a:latin typeface="Agrandir Medium"/>
            </a:endParaRPr>
          </a:p>
        </p:txBody>
      </p:sp>
      <p:sp>
        <p:nvSpPr>
          <p:cNvPr id="46" name="TextBox 46"/>
          <p:cNvSpPr txBox="1"/>
          <p:nvPr/>
        </p:nvSpPr>
        <p:spPr>
          <a:xfrm>
            <a:off x="10971394" y="8832479"/>
            <a:ext cx="1815405" cy="307777"/>
          </a:xfrm>
          <a:prstGeom prst="rect">
            <a:avLst/>
          </a:prstGeom>
        </p:spPr>
        <p:txBody>
          <a:bodyPr anchor="t" bIns="0" lIns="0" rIns="0" rtlCol="0" tIns="0">
            <a:spAutoFit/>
          </a:bodyPr>
          <a:lstStyle/>
          <a:p>
            <a:pPr algn="ctr" lvl="0">
              <a:lnSpc>
                <a:spcPts val="2420"/>
              </a:lnSpc>
              <a:spcBef>
                <a:spcPct val="0"/>
              </a:spcBef>
            </a:pPr>
            <a:r>
              <a:rPr dirty="0" err="1" lang="en-US" sz="2200">
                <a:solidFill>
                  <a:srgbClr val="151417"/>
                </a:solidFill>
                <a:latin typeface="Agrandir Medium"/>
              </a:rPr>
              <a:t>Pilotprojekte</a:t>
            </a:r>
            <a:endParaRPr dirty="0" lang="en-US" sz="2200" u="none">
              <a:solidFill>
                <a:srgbClr val="151417"/>
              </a:solidFill>
              <a:latin typeface="Agrandir Medium"/>
            </a:endParaRPr>
          </a:p>
        </p:txBody>
      </p:sp>
      <p:sp>
        <p:nvSpPr>
          <p:cNvPr id="47" name="TextBox 47"/>
          <p:cNvSpPr txBox="1"/>
          <p:nvPr/>
        </p:nvSpPr>
        <p:spPr>
          <a:xfrm>
            <a:off x="14481008" y="7287022"/>
            <a:ext cx="2994980" cy="718145"/>
          </a:xfrm>
          <a:prstGeom prst="rect">
            <a:avLst/>
          </a:prstGeom>
        </p:spPr>
        <p:txBody>
          <a:bodyPr anchor="t" bIns="0" lIns="0" rIns="0" rtlCol="0" tIns="0" wrap="square">
            <a:spAutoFit/>
          </a:bodyPr>
          <a:lstStyle/>
          <a:p>
            <a:pPr algn="ctr" lvl="0">
              <a:lnSpc>
                <a:spcPts val="5599"/>
              </a:lnSpc>
              <a:spcBef>
                <a:spcPct val="0"/>
              </a:spcBef>
            </a:pPr>
            <a:r>
              <a:rPr dirty="0" err="1" lang="en-US" sz="3999">
                <a:solidFill>
                  <a:srgbClr val="FFFFFF"/>
                </a:solidFill>
                <a:latin typeface="Permanent Marker"/>
              </a:rPr>
              <a:t>AktivitÄten</a:t>
            </a:r>
            <a:endParaRPr dirty="0" lang="en-US" sz="3999">
              <a:solidFill>
                <a:srgbClr val="FFFFFF"/>
              </a:solidFill>
              <a:latin typeface="Permanent Marke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sp>
        <p:nvSpPr>
          <p:cNvPr id="3" name="AutoShape 3"/>
          <p:cNvSpPr/>
          <p:nvPr/>
        </p:nvSpPr>
        <p:spPr>
          <a:xfrm rot="648147">
            <a:off x="-2335936" y="-2286123"/>
            <a:ext cx="16526355" cy="13740795"/>
          </a:xfrm>
          <a:prstGeom prst="rect">
            <a:avLst/>
          </a:prstGeom>
          <a:solidFill>
            <a:srgbClr val="6CE8F4"/>
          </a:solidFill>
        </p:spPr>
      </p:sp>
      <p:sp>
        <p:nvSpPr>
          <p:cNvPr id="4" name="TextBox 4"/>
          <p:cNvSpPr txBox="1"/>
          <p:nvPr/>
        </p:nvSpPr>
        <p:spPr>
          <a:xfrm>
            <a:off x="481275" y="3037605"/>
            <a:ext cx="12598366" cy="2346796"/>
          </a:xfrm>
          <a:prstGeom prst="rect">
            <a:avLst/>
          </a:prstGeom>
        </p:spPr>
        <p:txBody>
          <a:bodyPr lIns="0" tIns="0" rIns="0" bIns="0" rtlCol="0" anchor="t">
            <a:spAutoFit/>
          </a:bodyPr>
          <a:lstStyle/>
          <a:p>
            <a:pPr>
              <a:lnSpc>
                <a:spcPts val="6106"/>
              </a:lnSpc>
            </a:pPr>
            <a:r>
              <a:rPr lang="en-US" sz="5175" spc="300" dirty="0">
                <a:solidFill>
                  <a:srgbClr val="004AAD"/>
                </a:solidFill>
                <a:latin typeface="Hussar Bold Bold Italics"/>
              </a:rPr>
              <a:t>SCHRITT 8 </a:t>
            </a:r>
          </a:p>
          <a:p>
            <a:pPr>
              <a:lnSpc>
                <a:spcPts val="6106"/>
              </a:lnSpc>
            </a:pPr>
            <a:r>
              <a:rPr lang="de-DE" sz="5175" spc="300" dirty="0">
                <a:solidFill>
                  <a:srgbClr val="004AAD"/>
                </a:solidFill>
                <a:latin typeface="Hussar Bold Bold Italics"/>
              </a:rPr>
              <a:t>SETZEN SIE DIE STRATEGIE IM LOGISCHEN RAHMEN</a:t>
            </a:r>
            <a:endParaRPr lang="en-US" sz="5175" spc="300" dirty="0">
              <a:solidFill>
                <a:srgbClr val="004AAD"/>
              </a:solidFill>
              <a:latin typeface="Hussar Bold Bold Italics"/>
            </a:endParaRPr>
          </a:p>
        </p:txBody>
      </p:sp>
    </p:spTree>
  </p:cSld>
  <p:clrMapOvr>
    <a:masterClrMapping/>
  </p:clrMapOvr>
</p:sld>
</file>

<file path=ppt/slides/slide4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b="23" t="23"/>
          <a:stretch>
            <a:fillRect/>
          </a:stretch>
        </p:blipFill>
        <p:spPr>
          <a:xfrm>
            <a:off x="0" y="0"/>
            <a:ext cx="18288000" cy="10287000"/>
          </a:xfrm>
          <a:prstGeom prst="rect">
            <a:avLst/>
          </a:prstGeom>
        </p:spPr>
      </p:pic>
      <p:graphicFrame>
        <p:nvGraphicFramePr>
          <p:cNvPr id="3" name="Table 3"/>
          <p:cNvGraphicFramePr>
            <a:graphicFrameLocks noGrp="1"/>
          </p:cNvGraphicFramePr>
          <p:nvPr>
            <p:extLst>
              <p:ext uri="{D42A27DB-BD31-4B8C-83A1-F6EECF244321}">
                <p14:modId xmlns:p14="http://schemas.microsoft.com/office/powerpoint/2010/main" val="1401439834"/>
              </p:ext>
            </p:extLst>
          </p:nvPr>
        </p:nvGraphicFramePr>
        <p:xfrm>
          <a:off x="936224" y="956879"/>
          <a:ext cx="15684759" cy="7947207"/>
        </p:xfrm>
        <a:graphic>
          <a:graphicData uri="http://schemas.openxmlformats.org/drawingml/2006/table">
            <a:tbl>
              <a:tblPr/>
              <a:tblGrid>
                <a:gridCol w="4926420">
                  <a:extLst>
                    <a:ext uri="{9D8B030D-6E8A-4147-A177-3AD203B41FA5}">
                      <a16:colId xmlns:a16="http://schemas.microsoft.com/office/drawing/2014/main" val="20000"/>
                    </a:ext>
                  </a:extLst>
                </a:gridCol>
                <a:gridCol w="4418043">
                  <a:extLst>
                    <a:ext uri="{9D8B030D-6E8A-4147-A177-3AD203B41FA5}">
                      <a16:colId xmlns:a16="http://schemas.microsoft.com/office/drawing/2014/main" val="20001"/>
                    </a:ext>
                  </a:extLst>
                </a:gridCol>
                <a:gridCol w="3684801">
                  <a:extLst>
                    <a:ext uri="{9D8B030D-6E8A-4147-A177-3AD203B41FA5}">
                      <a16:colId xmlns:a16="http://schemas.microsoft.com/office/drawing/2014/main" val="20002"/>
                    </a:ext>
                  </a:extLst>
                </a:gridCol>
                <a:gridCol w="2655495">
                  <a:extLst>
                    <a:ext uri="{9D8B030D-6E8A-4147-A177-3AD203B41FA5}">
                      <a16:colId xmlns:a16="http://schemas.microsoft.com/office/drawing/2014/main" val="20003"/>
                    </a:ext>
                  </a:extLst>
                </a:gridCol>
              </a:tblGrid>
              <a:tr h="939148">
                <a:tc>
                  <a:txBody>
                    <a:bodyPr/>
                    <a:lstStyle/>
                    <a:p>
                      <a:pPr algn="ctr">
                        <a:lnSpc>
                          <a:spcPts val="2520"/>
                        </a:lnSpc>
                        <a:defRPr/>
                      </a:pPr>
                      <a:r>
                        <a:rPr dirty="0" lang="en-US" sz="1800">
                          <a:solidFill>
                            <a:srgbClr val="000000"/>
                          </a:solidFill>
                          <a:latin typeface="Agrandir Bold"/>
                        </a:rPr>
                        <a:t>STRATEGIE</a:t>
                      </a:r>
                      <a:endParaRPr dirty="0" lang="en-US" sz="1100"/>
                    </a:p>
                  </a:txBody>
                  <a:tcPr anchor="ctr" marB="76200" marL="76200" marR="76200" marT="76200">
                    <a:lnL algn="ctr" cap="flat" cmpd="sng" w="38100">
                      <a:solidFill>
                        <a:srgbClr val="000000"/>
                      </a:solidFill>
                      <a:prstDash val="solid"/>
                      <a:round/>
                      <a:headEnd len="med" type="none" w="med"/>
                      <a:tailEnd len="med" type="none" w="med"/>
                    </a:lnL>
                    <a:lnR algn="ctr" cap="flat" cmpd="sng" w="38100">
                      <a:solidFill>
                        <a:srgbClr val="000000"/>
                      </a:solidFill>
                      <a:prstDash val="solid"/>
                      <a:round/>
                      <a:headEnd len="med" type="none" w="med"/>
                      <a:tailEnd len="med" type="none" w="med"/>
                    </a:lnR>
                    <a:lnT algn="ctr" cap="flat" cmpd="sng" w="38100">
                      <a:solidFill>
                        <a:srgbClr val="000000"/>
                      </a:solidFill>
                      <a:prstDash val="solid"/>
                      <a:round/>
                      <a:headEnd len="med" type="none" w="med"/>
                      <a:tailEnd len="med" type="none" w="med"/>
                    </a:lnT>
                    <a:lnB algn="ctr" cap="flat" cmpd="sng" w="38100">
                      <a:solidFill>
                        <a:srgbClr val="000000"/>
                      </a:solidFill>
                      <a:prstDash val="solid"/>
                      <a:round/>
                      <a:headEnd len="med" type="none" w="med"/>
                      <a:tailEnd len="med" type="none" w="med"/>
                    </a:lnB>
                    <a:solidFill>
                      <a:srgbClr val="74CAAB"/>
                    </a:solidFill>
                  </a:tcPr>
                </a:tc>
                <a:tc>
                  <a:txBody>
                    <a:bodyPr/>
                    <a:lstStyle/>
                    <a:p>
                      <a:pPr algn="ctr">
                        <a:lnSpc>
                          <a:spcPts val="2520"/>
                        </a:lnSpc>
                        <a:defRPr/>
                      </a:pPr>
                      <a:r>
                        <a:rPr dirty="0" lang="en-US" sz="1800">
                          <a:solidFill>
                            <a:srgbClr val="000000"/>
                          </a:solidFill>
                          <a:latin typeface="Agrandir Bold"/>
                        </a:rPr>
                        <a:t>INDIKATOREN</a:t>
                      </a:r>
                    </a:p>
                    <a:p>
                      <a:pPr algn="ctr">
                        <a:lnSpc>
                          <a:spcPts val="2520"/>
                        </a:lnSpc>
                        <a:defRPr/>
                      </a:pPr>
                      <a:r>
                        <a:rPr dirty="0" lang="en-US" sz="1800">
                          <a:solidFill>
                            <a:srgbClr val="000000"/>
                          </a:solidFill>
                          <a:latin typeface="Agrandir Bold"/>
                        </a:rPr>
                        <a:t>(</a:t>
                      </a:r>
                      <a:r>
                        <a:rPr dirty="0" err="1" lang="en-US" sz="1800">
                          <a:solidFill>
                            <a:srgbClr val="000000"/>
                          </a:solidFill>
                          <a:latin typeface="Agrandir Bold"/>
                        </a:rPr>
                        <a:t>objektiv</a:t>
                      </a:r>
                      <a:r>
                        <a:rPr dirty="0" lang="en-US" sz="1800">
                          <a:solidFill>
                            <a:srgbClr val="000000"/>
                          </a:solidFill>
                          <a:latin typeface="Agrandir Bold"/>
                        </a:rPr>
                        <a:t> </a:t>
                      </a:r>
                      <a:r>
                        <a:rPr dirty="0" err="1" lang="en-US" sz="1800">
                          <a:solidFill>
                            <a:srgbClr val="000000"/>
                          </a:solidFill>
                          <a:latin typeface="Agrandir Bold"/>
                        </a:rPr>
                        <a:t>identifizierbar</a:t>
                      </a:r>
                      <a:r>
                        <a:rPr dirty="0" lang="en-US" sz="1800">
                          <a:solidFill>
                            <a:srgbClr val="000000"/>
                          </a:solidFill>
                          <a:latin typeface="Agrandir Bold"/>
                        </a:rPr>
                        <a:t>)</a:t>
                      </a:r>
                    </a:p>
                  </a:txBody>
                  <a:tcPr anchor="ctr" marB="76200" marL="76200" marR="76200" marT="76200">
                    <a:lnL algn="ctr" cap="flat" cmpd="sng" w="38100">
                      <a:solidFill>
                        <a:srgbClr val="000000"/>
                      </a:solidFill>
                      <a:prstDash val="solid"/>
                      <a:round/>
                      <a:headEnd len="med" type="none" w="med"/>
                      <a:tailEnd len="med" type="none" w="med"/>
                    </a:lnL>
                    <a:lnR algn="ctr" cap="flat" cmpd="sng" w="38100">
                      <a:solidFill>
                        <a:srgbClr val="000000"/>
                      </a:solidFill>
                      <a:prstDash val="solid"/>
                      <a:round/>
                      <a:headEnd len="med" type="none" w="med"/>
                      <a:tailEnd len="med" type="none" w="med"/>
                    </a:lnR>
                    <a:lnT algn="ctr" cap="flat" cmpd="sng" w="38100">
                      <a:solidFill>
                        <a:srgbClr val="000000"/>
                      </a:solidFill>
                      <a:prstDash val="solid"/>
                      <a:round/>
                      <a:headEnd len="med" type="none" w="med"/>
                      <a:tailEnd len="med" type="none" w="med"/>
                    </a:lnT>
                    <a:lnB algn="ctr" cap="flat" cmpd="sng" w="38100">
                      <a:solidFill>
                        <a:srgbClr val="000000"/>
                      </a:solidFill>
                      <a:prstDash val="solid"/>
                      <a:round/>
                      <a:headEnd len="med" type="none" w="med"/>
                      <a:tailEnd len="med" type="none" w="med"/>
                    </a:lnB>
                    <a:solidFill>
                      <a:srgbClr val="6CE8F4"/>
                    </a:solidFill>
                  </a:tcPr>
                </a:tc>
                <a:tc>
                  <a:txBody>
                    <a:bodyPr/>
                    <a:lstStyle/>
                    <a:p>
                      <a:pPr algn="ctr">
                        <a:lnSpc>
                          <a:spcPts val="2520"/>
                        </a:lnSpc>
                        <a:defRPr/>
                      </a:pPr>
                      <a:r>
                        <a:rPr dirty="0" lang="en-US" sz="1800">
                          <a:solidFill>
                            <a:srgbClr val="000000"/>
                          </a:solidFill>
                          <a:latin typeface="Agrandir Bold"/>
                        </a:rPr>
                        <a:t>QUELLE/MITTEL DER ÜBERPRÜFUNG</a:t>
                      </a:r>
                      <a:endParaRPr dirty="0" lang="en-US" sz="1100"/>
                    </a:p>
                  </a:txBody>
                  <a:tcPr anchor="ctr" marB="76200" marL="76200" marR="76200" marT="76200">
                    <a:lnL algn="ctr" cap="flat" cmpd="sng" w="38100">
                      <a:solidFill>
                        <a:srgbClr val="000000"/>
                      </a:solidFill>
                      <a:prstDash val="solid"/>
                      <a:round/>
                      <a:headEnd len="med" type="none" w="med"/>
                      <a:tailEnd len="med" type="none" w="med"/>
                    </a:lnL>
                    <a:lnR algn="ctr" cap="flat" cmpd="sng" w="38100">
                      <a:solidFill>
                        <a:srgbClr val="000000"/>
                      </a:solidFill>
                      <a:prstDash val="solid"/>
                      <a:round/>
                      <a:headEnd len="med" type="none" w="med"/>
                      <a:tailEnd len="med" type="none" w="med"/>
                    </a:lnR>
                    <a:lnT algn="ctr" cap="flat" cmpd="sng" w="38100">
                      <a:solidFill>
                        <a:srgbClr val="000000"/>
                      </a:solidFill>
                      <a:prstDash val="solid"/>
                      <a:round/>
                      <a:headEnd len="med" type="none" w="med"/>
                      <a:tailEnd len="med" type="none" w="med"/>
                    </a:lnT>
                    <a:lnB algn="ctr" cap="flat" cmpd="sng" w="38100">
                      <a:solidFill>
                        <a:srgbClr val="000000"/>
                      </a:solidFill>
                      <a:prstDash val="solid"/>
                      <a:round/>
                      <a:headEnd len="med" type="none" w="med"/>
                      <a:tailEnd len="med" type="none" w="med"/>
                    </a:lnB>
                    <a:solidFill>
                      <a:srgbClr val="FAE056"/>
                    </a:solidFill>
                  </a:tcPr>
                </a:tc>
                <a:tc>
                  <a:txBody>
                    <a:bodyPr/>
                    <a:lstStyle/>
                    <a:p>
                      <a:pPr algn="ctr">
                        <a:lnSpc>
                          <a:spcPts val="2520"/>
                        </a:lnSpc>
                        <a:defRPr/>
                      </a:pPr>
                      <a:r>
                        <a:rPr dirty="0" lang="en-US" sz="1800">
                          <a:solidFill>
                            <a:srgbClr val="000000"/>
                          </a:solidFill>
                          <a:latin typeface="Agrandir Bold"/>
                        </a:rPr>
                        <a:t>ANNAHMEN UND RISIKEN</a:t>
                      </a:r>
                      <a:endParaRPr dirty="0" lang="en-US" sz="1100"/>
                    </a:p>
                  </a:txBody>
                  <a:tcPr anchor="ctr" marB="76200" marL="76200" marR="76200" marT="76200">
                    <a:lnL algn="ctr" cap="flat" cmpd="sng" w="38100">
                      <a:solidFill>
                        <a:srgbClr val="000000"/>
                      </a:solidFill>
                      <a:prstDash val="solid"/>
                      <a:round/>
                      <a:headEnd len="med" type="none" w="med"/>
                      <a:tailEnd len="med" type="none" w="med"/>
                    </a:lnL>
                    <a:lnR algn="ctr" cap="flat" cmpd="sng" w="38100">
                      <a:solidFill>
                        <a:srgbClr val="000000"/>
                      </a:solidFill>
                      <a:prstDash val="solid"/>
                      <a:round/>
                      <a:headEnd len="med" type="none" w="med"/>
                      <a:tailEnd len="med" type="none" w="med"/>
                    </a:lnR>
                    <a:lnT algn="ctr" cap="flat" cmpd="sng" w="38100">
                      <a:solidFill>
                        <a:srgbClr val="000000"/>
                      </a:solidFill>
                      <a:prstDash val="solid"/>
                      <a:round/>
                      <a:headEnd len="med" type="none" w="med"/>
                      <a:tailEnd len="med" type="none" w="med"/>
                    </a:lnT>
                    <a:lnB algn="ctr" cap="flat" cmpd="sng" w="38100">
                      <a:solidFill>
                        <a:srgbClr val="000000"/>
                      </a:solidFill>
                      <a:prstDash val="solid"/>
                      <a:round/>
                      <a:headEnd len="med" type="none" w="med"/>
                      <a:tailEnd len="med" type="none" w="med"/>
                    </a:lnB>
                    <a:solidFill>
                      <a:srgbClr val="AA56BB"/>
                    </a:solidFill>
                  </a:tcPr>
                </a:tc>
                <a:extLst>
                  <a:ext uri="{0D108BD9-81ED-4DB2-BD59-A6C34878D82A}">
                    <a16:rowId xmlns:a16="http://schemas.microsoft.com/office/drawing/2014/main" val="10000"/>
                  </a:ext>
                </a:extLst>
              </a:tr>
              <a:tr h="1057049">
                <a:tc>
                  <a:txBody>
                    <a:bodyPr/>
                    <a:lstStyle/>
                    <a:p>
                      <a:pPr algn="ctr">
                        <a:lnSpc>
                          <a:spcPts val="2240"/>
                        </a:lnSpc>
                        <a:defRPr/>
                      </a:pPr>
                      <a:r>
                        <a:rPr dirty="0" lang="en-US" sz="1600">
                          <a:solidFill>
                            <a:srgbClr val="000000"/>
                          </a:solidFill>
                          <a:latin typeface="Agrandir Bold"/>
                        </a:rPr>
                        <a:t>ALLGEMEINES ZIEL </a:t>
                      </a:r>
                    </a:p>
                    <a:p>
                      <a:pPr algn="ctr">
                        <a:lnSpc>
                          <a:spcPts val="2240"/>
                        </a:lnSpc>
                        <a:defRPr/>
                      </a:pPr>
                      <a:r>
                        <a:rPr dirty="0" lang="de-DE" sz="1600">
                          <a:solidFill>
                            <a:srgbClr val="000000"/>
                          </a:solidFill>
                          <a:latin typeface="Agrandir"/>
                        </a:rPr>
                        <a:t>Schülerleistungen in den MINT-Fächern verbessert</a:t>
                      </a:r>
                      <a:endParaRPr dirty="0" lang="en-US" sz="1600">
                        <a:solidFill>
                          <a:srgbClr val="000000"/>
                        </a:solidFill>
                        <a:latin typeface="Agrandir"/>
                      </a:endParaRPr>
                    </a:p>
                  </a:txBody>
                  <a:tcPr anchor="ctr" marB="76200" marL="76200" marR="76200" marT="76200">
                    <a:lnL algn="ctr" cap="flat" cmpd="sng" w="38100">
                      <a:solidFill>
                        <a:srgbClr val="000000"/>
                      </a:solidFill>
                      <a:prstDash val="solid"/>
                      <a:round/>
                      <a:headEnd len="med" type="none" w="med"/>
                      <a:tailEnd len="med" type="none" w="med"/>
                    </a:lnL>
                    <a:lnR algn="ctr" cap="flat" cmpd="sng" w="38100">
                      <a:solidFill>
                        <a:srgbClr val="000000"/>
                      </a:solidFill>
                      <a:prstDash val="solid"/>
                      <a:round/>
                      <a:headEnd len="med" type="none" w="med"/>
                      <a:tailEnd len="med" type="none" w="med"/>
                    </a:lnR>
                    <a:lnT algn="ctr" cap="flat" cmpd="sng" w="38100">
                      <a:solidFill>
                        <a:srgbClr val="000000"/>
                      </a:solidFill>
                      <a:prstDash val="solid"/>
                      <a:round/>
                      <a:headEnd len="med" type="none" w="med"/>
                      <a:tailEnd len="med" type="none" w="med"/>
                    </a:lnT>
                    <a:lnB algn="ctr" cap="flat" cmpd="sng" w="38100">
                      <a:solidFill>
                        <a:srgbClr val="000000"/>
                      </a:solidFill>
                      <a:prstDash val="solid"/>
                      <a:round/>
                      <a:headEnd len="med" type="none" w="med"/>
                      <a:tailEnd len="med" type="none" w="med"/>
                    </a:lnB>
                    <a:solidFill>
                      <a:srgbClr val="D6FDF6"/>
                    </a:solidFill>
                  </a:tcPr>
                </a:tc>
                <a:tc>
                  <a:txBody>
                    <a:bodyPr/>
                    <a:lstStyle/>
                    <a:p>
                      <a:pPr algn="ctr">
                        <a:lnSpc>
                          <a:spcPts val="2240"/>
                        </a:lnSpc>
                        <a:defRPr/>
                      </a:pPr>
                      <a:endParaRPr dirty="0" lang="en-US" sz="1100"/>
                    </a:p>
                  </a:txBody>
                  <a:tcPr anchor="ctr" marB="76200" marL="76200" marR="76200" marT="76200">
                    <a:lnL algn="ctr" cap="flat" cmpd="sng" w="38100">
                      <a:solidFill>
                        <a:srgbClr val="000000"/>
                      </a:solidFill>
                      <a:prstDash val="solid"/>
                      <a:round/>
                      <a:headEnd len="med" type="none" w="med"/>
                      <a:tailEnd len="med" type="none" w="med"/>
                    </a:lnL>
                    <a:lnR algn="ctr" cap="flat" cmpd="sng" w="38100">
                      <a:solidFill>
                        <a:srgbClr val="000000"/>
                      </a:solidFill>
                      <a:prstDash val="solid"/>
                      <a:round/>
                      <a:headEnd len="med" type="none" w="med"/>
                      <a:tailEnd len="med" type="none" w="med"/>
                    </a:lnR>
                    <a:lnT algn="ctr" cap="flat" cmpd="sng" w="38100">
                      <a:solidFill>
                        <a:srgbClr val="000000"/>
                      </a:solidFill>
                      <a:prstDash val="solid"/>
                      <a:round/>
                      <a:headEnd len="med" type="none" w="med"/>
                      <a:tailEnd len="med" type="none" w="med"/>
                    </a:lnT>
                    <a:lnB algn="ctr" cap="flat" cmpd="sng" w="38100">
                      <a:solidFill>
                        <a:srgbClr val="000000"/>
                      </a:solidFill>
                      <a:prstDash val="solid"/>
                      <a:round/>
                      <a:headEnd len="med" type="none" w="med"/>
                      <a:tailEnd len="med" type="none" w="med"/>
                    </a:lnB>
                    <a:solidFill>
                      <a:srgbClr val="A6ECF8"/>
                    </a:solidFill>
                  </a:tcPr>
                </a:tc>
                <a:tc>
                  <a:txBody>
                    <a:bodyPr/>
                    <a:lstStyle/>
                    <a:p>
                      <a:pPr algn="ctr">
                        <a:lnSpc>
                          <a:spcPts val="2240"/>
                        </a:lnSpc>
                        <a:defRPr/>
                      </a:pPr>
                      <a:endParaRPr lang="en-US" sz="1100"/>
                    </a:p>
                  </a:txBody>
                  <a:tcPr anchor="ctr" marB="76200" marL="76200" marR="76200" marT="76200">
                    <a:lnL algn="ctr" cap="flat" cmpd="sng" w="38100">
                      <a:solidFill>
                        <a:srgbClr val="000000"/>
                      </a:solidFill>
                      <a:prstDash val="solid"/>
                      <a:round/>
                      <a:headEnd len="med" type="none" w="med"/>
                      <a:tailEnd len="med" type="none" w="med"/>
                    </a:lnL>
                    <a:lnR algn="ctr" cap="flat" cmpd="sng" w="38100">
                      <a:solidFill>
                        <a:srgbClr val="000000"/>
                      </a:solidFill>
                      <a:prstDash val="solid"/>
                      <a:round/>
                      <a:headEnd len="med" type="none" w="med"/>
                      <a:tailEnd len="med" type="none" w="med"/>
                    </a:lnR>
                    <a:lnT algn="ctr" cap="flat" cmpd="sng" w="38100">
                      <a:solidFill>
                        <a:srgbClr val="000000"/>
                      </a:solidFill>
                      <a:prstDash val="solid"/>
                      <a:round/>
                      <a:headEnd len="med" type="none" w="med"/>
                      <a:tailEnd len="med" type="none" w="med"/>
                    </a:lnT>
                    <a:lnB algn="ctr" cap="flat" cmpd="sng" w="38100">
                      <a:solidFill>
                        <a:srgbClr val="000000"/>
                      </a:solidFill>
                      <a:prstDash val="solid"/>
                      <a:round/>
                      <a:headEnd len="med" type="none" w="med"/>
                      <a:tailEnd len="med" type="none" w="med"/>
                    </a:lnB>
                    <a:solidFill>
                      <a:srgbClr val="FFFF92"/>
                    </a:solidFill>
                  </a:tcPr>
                </a:tc>
                <a:tc>
                  <a:txBody>
                    <a:bodyPr/>
                    <a:lstStyle/>
                    <a:p>
                      <a:pPr algn="ctr">
                        <a:lnSpc>
                          <a:spcPts val="2240"/>
                        </a:lnSpc>
                        <a:defRPr/>
                      </a:pPr>
                      <a:endParaRPr lang="en-US" sz="1100"/>
                    </a:p>
                  </a:txBody>
                  <a:tcPr anchor="ctr" marB="76200" marL="76200" marR="76200" marT="76200">
                    <a:lnL algn="ctr" cap="flat" cmpd="sng" w="38100">
                      <a:solidFill>
                        <a:srgbClr val="000000"/>
                      </a:solidFill>
                      <a:prstDash val="solid"/>
                      <a:round/>
                      <a:headEnd len="med" type="none" w="med"/>
                      <a:tailEnd len="med" type="none" w="med"/>
                    </a:lnL>
                    <a:lnR algn="ctr" cap="flat" cmpd="sng" w="38100">
                      <a:solidFill>
                        <a:srgbClr val="000000"/>
                      </a:solidFill>
                      <a:prstDash val="solid"/>
                      <a:round/>
                      <a:headEnd len="med" type="none" w="med"/>
                      <a:tailEnd len="med" type="none" w="med"/>
                    </a:lnR>
                    <a:lnT algn="ctr" cap="flat" cmpd="sng" w="38100">
                      <a:solidFill>
                        <a:srgbClr val="000000"/>
                      </a:solidFill>
                      <a:prstDash val="solid"/>
                      <a:round/>
                      <a:headEnd len="med" type="none" w="med"/>
                      <a:tailEnd len="med" type="none" w="med"/>
                    </a:lnT>
                    <a:lnB algn="ctr" cap="flat" cmpd="sng" w="38100">
                      <a:solidFill>
                        <a:srgbClr val="000000"/>
                      </a:solidFill>
                      <a:prstDash val="solid"/>
                      <a:round/>
                      <a:headEnd len="med" type="none" w="med"/>
                      <a:tailEnd len="med" type="none" w="med"/>
                    </a:lnB>
                    <a:solidFill>
                      <a:srgbClr val="DB9BE8"/>
                    </a:solidFill>
                  </a:tcPr>
                </a:tc>
                <a:extLst>
                  <a:ext uri="{0D108BD9-81ED-4DB2-BD59-A6C34878D82A}">
                    <a16:rowId xmlns:a16="http://schemas.microsoft.com/office/drawing/2014/main" val="10001"/>
                  </a:ext>
                </a:extLst>
              </a:tr>
              <a:tr h="1468570">
                <a:tc>
                  <a:txBody>
                    <a:bodyPr/>
                    <a:lstStyle/>
                    <a:p>
                      <a:pPr algn="ctr">
                        <a:lnSpc>
                          <a:spcPts val="2240"/>
                        </a:lnSpc>
                        <a:defRPr/>
                      </a:pPr>
                      <a:r>
                        <a:rPr dirty="0" lang="en-US" sz="1600">
                          <a:solidFill>
                            <a:srgbClr val="000000"/>
                          </a:solidFill>
                          <a:latin typeface="Agrandir Bold"/>
                        </a:rPr>
                        <a:t>SPEZIFISCHES ZIEL (Specific objective)</a:t>
                      </a:r>
                    </a:p>
                    <a:p>
                      <a:pPr algn="l">
                        <a:lnSpc>
                          <a:spcPts val="2240"/>
                        </a:lnSpc>
                        <a:defRPr/>
                      </a:pPr>
                      <a:r>
                        <a:rPr dirty="0" lang="en-US" sz="1600">
                          <a:solidFill>
                            <a:srgbClr val="000000"/>
                          </a:solidFill>
                          <a:latin typeface="Agrandir Bold"/>
                        </a:rPr>
                        <a:t>SO1: </a:t>
                      </a:r>
                      <a:r>
                        <a:rPr dirty="0" lang="en-US" sz="1600">
                          <a:solidFill>
                            <a:srgbClr val="000000"/>
                          </a:solidFill>
                          <a:latin typeface="Agrandir"/>
                        </a:rPr>
                        <a:t> </a:t>
                      </a:r>
                      <a:r>
                        <a:rPr dirty="0" err="1" lang="en-US" sz="1600">
                          <a:solidFill>
                            <a:srgbClr val="000000"/>
                          </a:solidFill>
                          <a:latin typeface="Agrandir"/>
                        </a:rPr>
                        <a:t>Umfassende</a:t>
                      </a:r>
                      <a:r>
                        <a:rPr dirty="0" lang="en-US" sz="1600">
                          <a:solidFill>
                            <a:srgbClr val="000000"/>
                          </a:solidFill>
                          <a:latin typeface="Agrandir"/>
                        </a:rPr>
                        <a:t> </a:t>
                      </a:r>
                      <a:r>
                        <a:rPr dirty="0" err="1" lang="en-US" sz="1600">
                          <a:solidFill>
                            <a:srgbClr val="000000"/>
                          </a:solidFill>
                          <a:latin typeface="Agrandir"/>
                        </a:rPr>
                        <a:t>Lernerfahrung</a:t>
                      </a:r>
                      <a:r>
                        <a:rPr dirty="0" lang="en-US" sz="1600">
                          <a:solidFill>
                            <a:srgbClr val="000000"/>
                          </a:solidFill>
                          <a:latin typeface="Agrandir"/>
                        </a:rPr>
                        <a:t> in MINT-</a:t>
                      </a:r>
                      <a:r>
                        <a:rPr dirty="0" err="1" lang="en-US" sz="1600">
                          <a:solidFill>
                            <a:srgbClr val="000000"/>
                          </a:solidFill>
                          <a:latin typeface="Agrandir"/>
                        </a:rPr>
                        <a:t>Fächern</a:t>
                      </a:r>
                      <a:endParaRPr dirty="0" lang="en-US" sz="1600">
                        <a:solidFill>
                          <a:srgbClr val="000000"/>
                        </a:solidFill>
                        <a:latin typeface="Agrandir"/>
                      </a:endParaRPr>
                    </a:p>
                  </a:txBody>
                  <a:tcPr anchor="ctr" marB="76200" marL="76200" marR="76200" marT="76200">
                    <a:lnL algn="ctr" cap="flat" cmpd="sng" w="38100">
                      <a:solidFill>
                        <a:srgbClr val="000000"/>
                      </a:solidFill>
                      <a:prstDash val="solid"/>
                      <a:round/>
                      <a:headEnd len="med" type="none" w="med"/>
                      <a:tailEnd len="med" type="none" w="med"/>
                    </a:lnL>
                    <a:lnR algn="ctr" cap="flat" cmpd="sng" w="38100">
                      <a:solidFill>
                        <a:srgbClr val="000000"/>
                      </a:solidFill>
                      <a:prstDash val="solid"/>
                      <a:round/>
                      <a:headEnd len="med" type="none" w="med"/>
                      <a:tailEnd len="med" type="none" w="med"/>
                    </a:lnR>
                    <a:lnT algn="ctr" cap="flat" cmpd="sng" w="38100">
                      <a:solidFill>
                        <a:srgbClr val="000000"/>
                      </a:solidFill>
                      <a:prstDash val="solid"/>
                      <a:round/>
                      <a:headEnd len="med" type="none" w="med"/>
                      <a:tailEnd len="med" type="none" w="med"/>
                    </a:lnT>
                    <a:lnB algn="ctr" cap="flat" cmpd="sng" w="38100">
                      <a:solidFill>
                        <a:srgbClr val="000000"/>
                      </a:solidFill>
                      <a:prstDash val="solid"/>
                      <a:round/>
                      <a:headEnd len="med" type="none" w="med"/>
                      <a:tailEnd len="med" type="none" w="med"/>
                    </a:lnB>
                    <a:solidFill>
                      <a:srgbClr val="D6FDF6"/>
                    </a:solidFill>
                  </a:tcPr>
                </a:tc>
                <a:tc>
                  <a:txBody>
                    <a:bodyPr/>
                    <a:lstStyle/>
                    <a:p>
                      <a:pPr algn="ctr">
                        <a:lnSpc>
                          <a:spcPts val="2240"/>
                        </a:lnSpc>
                        <a:defRPr/>
                      </a:pPr>
                      <a:endParaRPr lang="en-US" sz="1100"/>
                    </a:p>
                  </a:txBody>
                  <a:tcPr anchor="ctr" marB="76200" marL="76200" marR="76200" marT="76200">
                    <a:lnL algn="ctr" cap="flat" cmpd="sng" w="38100">
                      <a:solidFill>
                        <a:srgbClr val="000000"/>
                      </a:solidFill>
                      <a:prstDash val="solid"/>
                      <a:round/>
                      <a:headEnd len="med" type="none" w="med"/>
                      <a:tailEnd len="med" type="none" w="med"/>
                    </a:lnL>
                    <a:lnR algn="ctr" cap="flat" cmpd="sng" w="38100">
                      <a:solidFill>
                        <a:srgbClr val="000000"/>
                      </a:solidFill>
                      <a:prstDash val="solid"/>
                      <a:round/>
                      <a:headEnd len="med" type="none" w="med"/>
                      <a:tailEnd len="med" type="none" w="med"/>
                    </a:lnR>
                    <a:lnT algn="ctr" cap="flat" cmpd="sng" w="38100">
                      <a:solidFill>
                        <a:srgbClr val="000000"/>
                      </a:solidFill>
                      <a:prstDash val="solid"/>
                      <a:round/>
                      <a:headEnd len="med" type="none" w="med"/>
                      <a:tailEnd len="med" type="none" w="med"/>
                    </a:lnT>
                    <a:lnB algn="ctr" cap="flat" cmpd="sng" w="38100">
                      <a:solidFill>
                        <a:srgbClr val="000000"/>
                      </a:solidFill>
                      <a:prstDash val="solid"/>
                      <a:round/>
                      <a:headEnd len="med" type="none" w="med"/>
                      <a:tailEnd len="med" type="none" w="med"/>
                    </a:lnB>
                    <a:solidFill>
                      <a:srgbClr val="A6ECF8"/>
                    </a:solidFill>
                  </a:tcPr>
                </a:tc>
                <a:tc>
                  <a:txBody>
                    <a:bodyPr/>
                    <a:lstStyle/>
                    <a:p>
                      <a:pPr algn="ctr">
                        <a:lnSpc>
                          <a:spcPts val="2240"/>
                        </a:lnSpc>
                        <a:defRPr/>
                      </a:pPr>
                      <a:endParaRPr lang="en-US" sz="1100"/>
                    </a:p>
                  </a:txBody>
                  <a:tcPr anchor="ctr" marB="76200" marL="76200" marR="76200" marT="76200">
                    <a:lnL algn="ctr" cap="flat" cmpd="sng" w="38100">
                      <a:solidFill>
                        <a:srgbClr val="000000"/>
                      </a:solidFill>
                      <a:prstDash val="solid"/>
                      <a:round/>
                      <a:headEnd len="med" type="none" w="med"/>
                      <a:tailEnd len="med" type="none" w="med"/>
                    </a:lnL>
                    <a:lnR algn="ctr" cap="flat" cmpd="sng" w="38100">
                      <a:solidFill>
                        <a:srgbClr val="000000"/>
                      </a:solidFill>
                      <a:prstDash val="solid"/>
                      <a:round/>
                      <a:headEnd len="med" type="none" w="med"/>
                      <a:tailEnd len="med" type="none" w="med"/>
                    </a:lnR>
                    <a:lnT algn="ctr" cap="flat" cmpd="sng" w="38100">
                      <a:solidFill>
                        <a:srgbClr val="000000"/>
                      </a:solidFill>
                      <a:prstDash val="solid"/>
                      <a:round/>
                      <a:headEnd len="med" type="none" w="med"/>
                      <a:tailEnd len="med" type="none" w="med"/>
                    </a:lnT>
                    <a:lnB algn="ctr" cap="flat" cmpd="sng" w="38100">
                      <a:solidFill>
                        <a:srgbClr val="000000"/>
                      </a:solidFill>
                      <a:prstDash val="solid"/>
                      <a:round/>
                      <a:headEnd len="med" type="none" w="med"/>
                      <a:tailEnd len="med" type="none" w="med"/>
                    </a:lnB>
                    <a:solidFill>
                      <a:srgbClr val="FFFF92"/>
                    </a:solidFill>
                  </a:tcPr>
                </a:tc>
                <a:tc>
                  <a:txBody>
                    <a:bodyPr/>
                    <a:lstStyle/>
                    <a:p>
                      <a:pPr algn="ctr">
                        <a:lnSpc>
                          <a:spcPts val="2240"/>
                        </a:lnSpc>
                        <a:defRPr/>
                      </a:pPr>
                      <a:endParaRPr lang="en-US" sz="1100"/>
                    </a:p>
                  </a:txBody>
                  <a:tcPr anchor="ctr" marB="76200" marL="76200" marR="76200" marT="76200">
                    <a:lnL algn="ctr" cap="flat" cmpd="sng" w="38100">
                      <a:solidFill>
                        <a:srgbClr val="000000"/>
                      </a:solidFill>
                      <a:prstDash val="solid"/>
                      <a:round/>
                      <a:headEnd len="med" type="none" w="med"/>
                      <a:tailEnd len="med" type="none" w="med"/>
                    </a:lnL>
                    <a:lnR algn="ctr" cap="flat" cmpd="sng" w="38100">
                      <a:solidFill>
                        <a:srgbClr val="000000"/>
                      </a:solidFill>
                      <a:prstDash val="solid"/>
                      <a:round/>
                      <a:headEnd len="med" type="none" w="med"/>
                      <a:tailEnd len="med" type="none" w="med"/>
                    </a:lnR>
                    <a:lnT algn="ctr" cap="flat" cmpd="sng" w="38100">
                      <a:solidFill>
                        <a:srgbClr val="000000"/>
                      </a:solidFill>
                      <a:prstDash val="solid"/>
                      <a:round/>
                      <a:headEnd len="med" type="none" w="med"/>
                      <a:tailEnd len="med" type="none" w="med"/>
                    </a:lnT>
                    <a:lnB algn="ctr" cap="flat" cmpd="sng" w="38100">
                      <a:solidFill>
                        <a:srgbClr val="000000"/>
                      </a:solidFill>
                      <a:prstDash val="solid"/>
                      <a:round/>
                      <a:headEnd len="med" type="none" w="med"/>
                      <a:tailEnd len="med" type="none" w="med"/>
                    </a:lnB>
                    <a:solidFill>
                      <a:srgbClr val="DB9BE8"/>
                    </a:solidFill>
                  </a:tcPr>
                </a:tc>
                <a:extLst>
                  <a:ext uri="{0D108BD9-81ED-4DB2-BD59-A6C34878D82A}">
                    <a16:rowId xmlns:a16="http://schemas.microsoft.com/office/drawing/2014/main" val="10002"/>
                  </a:ext>
                </a:extLst>
              </a:tr>
              <a:tr h="1666612">
                <a:tc>
                  <a:txBody>
                    <a:bodyPr/>
                    <a:lstStyle/>
                    <a:p>
                      <a:pPr algn="ctr">
                        <a:lnSpc>
                          <a:spcPts val="2240"/>
                        </a:lnSpc>
                        <a:defRPr/>
                      </a:pPr>
                      <a:r>
                        <a:rPr dirty="0" lang="en-US" sz="1600">
                          <a:solidFill>
                            <a:srgbClr val="000000"/>
                          </a:solidFill>
                          <a:latin typeface="Agrandir Bold"/>
                        </a:rPr>
                        <a:t>ERWARTETE ERGEBNISSE (EXPECTED RESULTS)</a:t>
                      </a:r>
                      <a:endParaRPr dirty="0" lang="en-US" sz="1100"/>
                    </a:p>
                    <a:p>
                      <a:pPr>
                        <a:lnSpc>
                          <a:spcPts val="2240"/>
                        </a:lnSpc>
                      </a:pPr>
                      <a:r>
                        <a:rPr dirty="0" lang="en-US" sz="1600">
                          <a:solidFill>
                            <a:srgbClr val="000000"/>
                          </a:solidFill>
                          <a:latin typeface="Agrandir Bold"/>
                        </a:rPr>
                        <a:t>R1</a:t>
                      </a:r>
                      <a:r>
                        <a:rPr dirty="0" lang="en-US" sz="1600">
                          <a:solidFill>
                            <a:srgbClr val="000000"/>
                          </a:solidFill>
                          <a:latin typeface="Agrandir"/>
                        </a:rPr>
                        <a:t> </a:t>
                      </a:r>
                      <a:r>
                        <a:rPr dirty="0" err="1" lang="en-US" sz="1600">
                          <a:solidFill>
                            <a:srgbClr val="000000"/>
                          </a:solidFill>
                          <a:latin typeface="Agrandir"/>
                        </a:rPr>
                        <a:t>Neue</a:t>
                      </a:r>
                      <a:r>
                        <a:rPr dirty="0" lang="en-US" sz="1600">
                          <a:solidFill>
                            <a:srgbClr val="000000"/>
                          </a:solidFill>
                          <a:latin typeface="Agrandir"/>
                        </a:rPr>
                        <a:t> </a:t>
                      </a:r>
                      <a:r>
                        <a:rPr dirty="0" err="1" lang="en-US" sz="1600">
                          <a:solidFill>
                            <a:srgbClr val="000000"/>
                          </a:solidFill>
                          <a:latin typeface="Agrandir"/>
                        </a:rPr>
                        <a:t>Lehrstrategien</a:t>
                      </a:r>
                      <a:endParaRPr dirty="0" lang="en-US" sz="1600">
                        <a:solidFill>
                          <a:srgbClr val="000000"/>
                        </a:solidFill>
                        <a:latin typeface="Agrandir"/>
                      </a:endParaRPr>
                    </a:p>
                    <a:p>
                      <a:pPr>
                        <a:lnSpc>
                          <a:spcPts val="2240"/>
                        </a:lnSpc>
                      </a:pPr>
                      <a:r>
                        <a:rPr dirty="0" lang="en-US" sz="1600">
                          <a:solidFill>
                            <a:srgbClr val="000000"/>
                          </a:solidFill>
                          <a:latin typeface="Agrandir Bold"/>
                        </a:rPr>
                        <a:t>R2 </a:t>
                      </a:r>
                      <a:r>
                        <a:rPr dirty="0" err="1" lang="en-US" sz="1600">
                          <a:solidFill>
                            <a:srgbClr val="000000"/>
                          </a:solidFill>
                          <a:latin typeface="Agrandir"/>
                        </a:rPr>
                        <a:t>Erhöhte</a:t>
                      </a:r>
                      <a:r>
                        <a:rPr dirty="0" lang="en-US" sz="1600">
                          <a:solidFill>
                            <a:srgbClr val="000000"/>
                          </a:solidFill>
                          <a:latin typeface="Agrandir"/>
                        </a:rPr>
                        <a:t> Motivation der </a:t>
                      </a:r>
                      <a:r>
                        <a:rPr dirty="0" err="1" lang="en-US" sz="1600">
                          <a:solidFill>
                            <a:srgbClr val="000000"/>
                          </a:solidFill>
                          <a:latin typeface="Agrandir"/>
                        </a:rPr>
                        <a:t>Schüler:innen</a:t>
                      </a:r>
                      <a:endParaRPr dirty="0" lang="en-US" sz="1600">
                        <a:solidFill>
                          <a:srgbClr val="000000"/>
                        </a:solidFill>
                        <a:latin typeface="Agrandir"/>
                      </a:endParaRPr>
                    </a:p>
                    <a:p>
                      <a:pPr>
                        <a:lnSpc>
                          <a:spcPts val="2240"/>
                        </a:lnSpc>
                      </a:pPr>
                      <a:r>
                        <a:rPr dirty="0" lang="en-US" sz="1600">
                          <a:solidFill>
                            <a:srgbClr val="000000"/>
                          </a:solidFill>
                          <a:latin typeface="Agrandir Bold"/>
                        </a:rPr>
                        <a:t>R3 </a:t>
                      </a:r>
                      <a:r>
                        <a:rPr dirty="0" lang="de-DE" sz="1600">
                          <a:solidFill>
                            <a:srgbClr val="000000"/>
                          </a:solidFill>
                          <a:latin typeface="Agrandir"/>
                        </a:rPr>
                        <a:t>Stärkung der Fähigkeiten zum kritischen Denken bei Schülern</a:t>
                      </a:r>
                      <a:endParaRPr dirty="0" lang="en-US" sz="1600">
                        <a:solidFill>
                          <a:srgbClr val="000000"/>
                        </a:solidFill>
                        <a:latin typeface="Agrandir"/>
                      </a:endParaRPr>
                    </a:p>
                  </a:txBody>
                  <a:tcPr anchor="ctr" marB="76200" marL="76200" marR="76200" marT="76200">
                    <a:lnL algn="ctr" cap="flat" cmpd="sng" w="38100">
                      <a:solidFill>
                        <a:srgbClr val="000000"/>
                      </a:solidFill>
                      <a:prstDash val="solid"/>
                      <a:round/>
                      <a:headEnd len="med" type="none" w="med"/>
                      <a:tailEnd len="med" type="none" w="med"/>
                    </a:lnL>
                    <a:lnR algn="ctr" cap="flat" cmpd="sng" w="38100">
                      <a:solidFill>
                        <a:srgbClr val="000000"/>
                      </a:solidFill>
                      <a:prstDash val="solid"/>
                      <a:round/>
                      <a:headEnd len="med" type="none" w="med"/>
                      <a:tailEnd len="med" type="none" w="med"/>
                    </a:lnR>
                    <a:lnT algn="ctr" cap="flat" cmpd="sng" w="38100">
                      <a:solidFill>
                        <a:srgbClr val="000000"/>
                      </a:solidFill>
                      <a:prstDash val="solid"/>
                      <a:round/>
                      <a:headEnd len="med" type="none" w="med"/>
                      <a:tailEnd len="med" type="none" w="med"/>
                    </a:lnT>
                    <a:lnB algn="ctr" cap="flat" cmpd="sng" w="38100">
                      <a:solidFill>
                        <a:srgbClr val="000000"/>
                      </a:solidFill>
                      <a:prstDash val="solid"/>
                      <a:round/>
                      <a:headEnd len="med" type="none" w="med"/>
                      <a:tailEnd len="med" type="none" w="med"/>
                    </a:lnB>
                    <a:solidFill>
                      <a:srgbClr val="D6FDF6"/>
                    </a:solidFill>
                  </a:tcPr>
                </a:tc>
                <a:tc>
                  <a:txBody>
                    <a:bodyPr/>
                    <a:lstStyle/>
                    <a:p>
                      <a:pPr algn="l">
                        <a:lnSpc>
                          <a:spcPts val="2240"/>
                        </a:lnSpc>
                        <a:defRPr/>
                      </a:pPr>
                      <a:r>
                        <a:rPr dirty="0" lang="en-US" sz="1600">
                          <a:solidFill>
                            <a:srgbClr val="000000"/>
                          </a:solidFill>
                          <a:latin typeface="Agrandir Bold"/>
                        </a:rPr>
                        <a:t>IND </a:t>
                      </a:r>
                      <a:r>
                        <a:rPr dirty="0" lang="de-DE" sz="1600">
                          <a:solidFill>
                            <a:srgbClr val="000000"/>
                          </a:solidFill>
                          <a:latin typeface="Agrandir"/>
                        </a:rPr>
                        <a:t>Erhöhte Motivation bei 70 % der </a:t>
                      </a:r>
                      <a:r>
                        <a:rPr dirty="0" err="1" lang="de-DE" sz="1600">
                          <a:solidFill>
                            <a:srgbClr val="000000"/>
                          </a:solidFill>
                          <a:latin typeface="Agrandir"/>
                        </a:rPr>
                        <a:t>Schüler:innen</a:t>
                      </a:r>
                      <a:endParaRPr dirty="0" lang="en-US" sz="1100"/>
                    </a:p>
                  </a:txBody>
                  <a:tcPr anchor="ctr" marB="76200" marL="76200" marR="76200" marT="76200">
                    <a:lnL algn="ctr" cap="flat" cmpd="sng" w="38100">
                      <a:solidFill>
                        <a:srgbClr val="000000"/>
                      </a:solidFill>
                      <a:prstDash val="solid"/>
                      <a:round/>
                      <a:headEnd len="med" type="none" w="med"/>
                      <a:tailEnd len="med" type="none" w="med"/>
                    </a:lnL>
                    <a:lnR algn="ctr" cap="flat" cmpd="sng" w="38100">
                      <a:solidFill>
                        <a:srgbClr val="000000"/>
                      </a:solidFill>
                      <a:prstDash val="solid"/>
                      <a:round/>
                      <a:headEnd len="med" type="none" w="med"/>
                      <a:tailEnd len="med" type="none" w="med"/>
                    </a:lnR>
                    <a:lnT algn="ctr" cap="flat" cmpd="sng" w="38100">
                      <a:solidFill>
                        <a:srgbClr val="000000"/>
                      </a:solidFill>
                      <a:prstDash val="solid"/>
                      <a:round/>
                      <a:headEnd len="med" type="none" w="med"/>
                      <a:tailEnd len="med" type="none" w="med"/>
                    </a:lnT>
                    <a:lnB algn="ctr" cap="flat" cmpd="sng" w="38100">
                      <a:solidFill>
                        <a:srgbClr val="000000"/>
                      </a:solidFill>
                      <a:prstDash val="solid"/>
                      <a:round/>
                      <a:headEnd len="med" type="none" w="med"/>
                      <a:tailEnd len="med" type="none" w="med"/>
                    </a:lnB>
                    <a:solidFill>
                      <a:srgbClr val="A6ECF8"/>
                    </a:solidFill>
                  </a:tcPr>
                </a:tc>
                <a:tc>
                  <a:txBody>
                    <a:bodyPr/>
                    <a:lstStyle/>
                    <a:p>
                      <a:pPr algn="l">
                        <a:lnSpc>
                          <a:spcPts val="2240"/>
                        </a:lnSpc>
                        <a:defRPr/>
                      </a:pPr>
                      <a:r>
                        <a:rPr dirty="0" err="1" lang="en-US" sz="1600">
                          <a:solidFill>
                            <a:srgbClr val="000000"/>
                          </a:solidFill>
                          <a:latin typeface="Agrandir"/>
                        </a:rPr>
                        <a:t>Fragebogen</a:t>
                      </a:r>
                      <a:endParaRPr dirty="0" lang="en-US" sz="1100"/>
                    </a:p>
                  </a:txBody>
                  <a:tcPr anchor="ctr" marB="76200" marL="76200" marR="76200" marT="76200">
                    <a:lnL algn="ctr" cap="flat" cmpd="sng" w="38100">
                      <a:solidFill>
                        <a:srgbClr val="000000"/>
                      </a:solidFill>
                      <a:prstDash val="solid"/>
                      <a:round/>
                      <a:headEnd len="med" type="none" w="med"/>
                      <a:tailEnd len="med" type="none" w="med"/>
                    </a:lnL>
                    <a:lnR algn="ctr" cap="flat" cmpd="sng" w="38100">
                      <a:solidFill>
                        <a:srgbClr val="000000"/>
                      </a:solidFill>
                      <a:prstDash val="solid"/>
                      <a:round/>
                      <a:headEnd len="med" type="none" w="med"/>
                      <a:tailEnd len="med" type="none" w="med"/>
                    </a:lnR>
                    <a:lnT algn="ctr" cap="flat" cmpd="sng" w="38100">
                      <a:solidFill>
                        <a:srgbClr val="000000"/>
                      </a:solidFill>
                      <a:prstDash val="solid"/>
                      <a:round/>
                      <a:headEnd len="med" type="none" w="med"/>
                      <a:tailEnd len="med" type="none" w="med"/>
                    </a:lnT>
                    <a:lnB algn="ctr" cap="flat" cmpd="sng" w="38100">
                      <a:solidFill>
                        <a:srgbClr val="000000"/>
                      </a:solidFill>
                      <a:prstDash val="solid"/>
                      <a:round/>
                      <a:headEnd len="med" type="none" w="med"/>
                      <a:tailEnd len="med" type="none" w="med"/>
                    </a:lnB>
                    <a:solidFill>
                      <a:srgbClr val="FFFF92"/>
                    </a:solidFill>
                  </a:tcPr>
                </a:tc>
                <a:tc>
                  <a:txBody>
                    <a:bodyPr/>
                    <a:lstStyle/>
                    <a:p>
                      <a:pPr algn="l">
                        <a:lnSpc>
                          <a:spcPts val="2240"/>
                        </a:lnSpc>
                        <a:defRPr/>
                      </a:pPr>
                      <a:endParaRPr lang="en-US" sz="1100"/>
                    </a:p>
                  </a:txBody>
                  <a:tcPr anchor="ctr" marB="76200" marL="76200" marR="76200" marT="76200">
                    <a:lnL algn="ctr" cap="flat" cmpd="sng" w="38100">
                      <a:solidFill>
                        <a:srgbClr val="000000"/>
                      </a:solidFill>
                      <a:prstDash val="solid"/>
                      <a:round/>
                      <a:headEnd len="med" type="none" w="med"/>
                      <a:tailEnd len="med" type="none" w="med"/>
                    </a:lnL>
                    <a:lnR algn="ctr" cap="flat" cmpd="sng" w="38100">
                      <a:solidFill>
                        <a:srgbClr val="000000"/>
                      </a:solidFill>
                      <a:prstDash val="solid"/>
                      <a:round/>
                      <a:headEnd len="med" type="none" w="med"/>
                      <a:tailEnd len="med" type="none" w="med"/>
                    </a:lnR>
                    <a:lnT algn="ctr" cap="flat" cmpd="sng" w="38100">
                      <a:solidFill>
                        <a:srgbClr val="000000"/>
                      </a:solidFill>
                      <a:prstDash val="solid"/>
                      <a:round/>
                      <a:headEnd len="med" type="none" w="med"/>
                      <a:tailEnd len="med" type="none" w="med"/>
                    </a:lnT>
                    <a:lnB algn="ctr" cap="flat" cmpd="sng" w="38100">
                      <a:solidFill>
                        <a:srgbClr val="000000"/>
                      </a:solidFill>
                      <a:prstDash val="solid"/>
                      <a:round/>
                      <a:headEnd len="med" type="none" w="med"/>
                      <a:tailEnd len="med" type="none" w="med"/>
                    </a:lnB>
                    <a:solidFill>
                      <a:srgbClr val="DB9BE8"/>
                    </a:solidFill>
                  </a:tcPr>
                </a:tc>
                <a:extLst>
                  <a:ext uri="{0D108BD9-81ED-4DB2-BD59-A6C34878D82A}">
                    <a16:rowId xmlns:a16="http://schemas.microsoft.com/office/drawing/2014/main" val="10003"/>
                  </a:ext>
                </a:extLst>
              </a:tr>
              <a:tr h="2653640">
                <a:tc>
                  <a:txBody>
                    <a:bodyPr/>
                    <a:lstStyle/>
                    <a:p>
                      <a:pPr algn="ctr">
                        <a:lnSpc>
                          <a:spcPts val="2240"/>
                        </a:lnSpc>
                        <a:defRPr/>
                      </a:pPr>
                      <a:r>
                        <a:rPr dirty="0" lang="en-US" sz="1600">
                          <a:solidFill>
                            <a:srgbClr val="000000"/>
                          </a:solidFill>
                          <a:latin typeface="Agrandir Bold"/>
                        </a:rPr>
                        <a:t>AKTIVITÄTEN</a:t>
                      </a:r>
                    </a:p>
                    <a:p>
                      <a:pPr algn="l">
                        <a:lnSpc>
                          <a:spcPts val="2240"/>
                        </a:lnSpc>
                        <a:defRPr/>
                      </a:pPr>
                      <a:r>
                        <a:rPr dirty="0" lang="en-US" sz="1600">
                          <a:solidFill>
                            <a:srgbClr val="000000"/>
                          </a:solidFill>
                          <a:latin typeface="Agrandir Bold"/>
                        </a:rPr>
                        <a:t>A1.1: </a:t>
                      </a:r>
                      <a:r>
                        <a:rPr dirty="0" err="1" kern="1200" lang="en-US" sz="1600">
                          <a:solidFill>
                            <a:srgbClr val="000000"/>
                          </a:solidFill>
                          <a:latin typeface="Agrandir"/>
                          <a:ea typeface="+mn-ea"/>
                          <a:cs typeface="+mn-cs"/>
                        </a:rPr>
                        <a:t>Transnationale</a:t>
                      </a:r>
                      <a:r>
                        <a:rPr dirty="0" kern="1200" lang="en-US" sz="1600">
                          <a:solidFill>
                            <a:srgbClr val="000000"/>
                          </a:solidFill>
                          <a:latin typeface="Agrandir"/>
                          <a:ea typeface="+mn-ea"/>
                          <a:cs typeface="+mn-cs"/>
                        </a:rPr>
                        <a:t> Training-Meetings</a:t>
                      </a:r>
                    </a:p>
                    <a:p>
                      <a:pPr algn="l" defTabSz="914400" eaLnBrk="1" hangingPunct="1" latinLnBrk="0" marL="0" rtl="0">
                        <a:lnSpc>
                          <a:spcPts val="2240"/>
                        </a:lnSpc>
                        <a:defRPr/>
                      </a:pPr>
                      <a:r>
                        <a:rPr dirty="0" lang="en-US" sz="1600">
                          <a:solidFill>
                            <a:srgbClr val="000000"/>
                          </a:solidFill>
                          <a:latin typeface="Agrandir Bold"/>
                        </a:rPr>
                        <a:t>A1.2: </a:t>
                      </a:r>
                      <a:r>
                        <a:rPr dirty="0" err="1" kern="1200" lang="en-US" sz="1600">
                          <a:solidFill>
                            <a:srgbClr val="000000"/>
                          </a:solidFill>
                          <a:latin typeface="Agrandir"/>
                          <a:ea typeface="+mn-ea"/>
                          <a:cs typeface="+mn-cs"/>
                        </a:rPr>
                        <a:t>Prüfung</a:t>
                      </a:r>
                      <a:r>
                        <a:rPr dirty="0" kern="1200" lang="en-US" sz="1600">
                          <a:solidFill>
                            <a:srgbClr val="000000"/>
                          </a:solidFill>
                          <a:latin typeface="Agrandir"/>
                          <a:ea typeface="+mn-ea"/>
                          <a:cs typeface="+mn-cs"/>
                        </a:rPr>
                        <a:t> </a:t>
                      </a:r>
                      <a:r>
                        <a:rPr dirty="0" err="1" kern="1200" lang="en-US" sz="1600">
                          <a:solidFill>
                            <a:srgbClr val="000000"/>
                          </a:solidFill>
                          <a:latin typeface="Agrandir"/>
                          <a:ea typeface="+mn-ea"/>
                          <a:cs typeface="+mn-cs"/>
                        </a:rPr>
                        <a:t>neuer</a:t>
                      </a:r>
                      <a:r>
                        <a:rPr dirty="0" kern="1200" lang="en-US" sz="1600">
                          <a:solidFill>
                            <a:srgbClr val="000000"/>
                          </a:solidFill>
                          <a:latin typeface="Agrandir"/>
                          <a:ea typeface="+mn-ea"/>
                          <a:cs typeface="+mn-cs"/>
                        </a:rPr>
                        <a:t> </a:t>
                      </a:r>
                      <a:r>
                        <a:rPr dirty="0" err="1" kern="1200" lang="en-US" sz="1600">
                          <a:solidFill>
                            <a:srgbClr val="000000"/>
                          </a:solidFill>
                          <a:latin typeface="Agrandir"/>
                          <a:ea typeface="+mn-ea"/>
                          <a:cs typeface="+mn-cs"/>
                        </a:rPr>
                        <a:t>Methoden</a:t>
                      </a:r>
                      <a:endParaRPr dirty="0" kern="1200" lang="en-US" sz="1600">
                        <a:solidFill>
                          <a:srgbClr val="000000"/>
                        </a:solidFill>
                        <a:latin typeface="Agrandir"/>
                        <a:ea typeface="+mn-ea"/>
                        <a:cs typeface="+mn-cs"/>
                      </a:endParaRPr>
                    </a:p>
                    <a:p>
                      <a:pPr algn="l">
                        <a:lnSpc>
                          <a:spcPts val="2240"/>
                        </a:lnSpc>
                        <a:defRPr/>
                      </a:pPr>
                      <a:r>
                        <a:rPr dirty="0" lang="en-US" sz="1600">
                          <a:solidFill>
                            <a:srgbClr val="000000"/>
                          </a:solidFill>
                          <a:latin typeface="Agrandir Bold"/>
                        </a:rPr>
                        <a:t>A2.1: </a:t>
                      </a:r>
                      <a:r>
                        <a:rPr dirty="0" err="1" kern="1200" lang="en-US" sz="1600">
                          <a:solidFill>
                            <a:srgbClr val="000000"/>
                          </a:solidFill>
                          <a:latin typeface="Agrandir"/>
                          <a:ea typeface="+mn-ea"/>
                          <a:cs typeface="+mn-cs"/>
                        </a:rPr>
                        <a:t>Lokale</a:t>
                      </a:r>
                      <a:r>
                        <a:rPr dirty="0" kern="1200" lang="en-US" sz="1600">
                          <a:solidFill>
                            <a:srgbClr val="000000"/>
                          </a:solidFill>
                          <a:latin typeface="Agrandir"/>
                          <a:ea typeface="+mn-ea"/>
                          <a:cs typeface="+mn-cs"/>
                        </a:rPr>
                        <a:t> </a:t>
                      </a:r>
                      <a:r>
                        <a:rPr dirty="0" err="1" kern="1200" lang="en-US" sz="1600">
                          <a:solidFill>
                            <a:srgbClr val="000000"/>
                          </a:solidFill>
                          <a:latin typeface="Agrandir"/>
                          <a:ea typeface="+mn-ea"/>
                          <a:cs typeface="+mn-cs"/>
                        </a:rPr>
                        <a:t>Ausbildungsseminare</a:t>
                      </a:r>
                      <a:endParaRPr dirty="0" kern="1200" lang="en-US" sz="1600">
                        <a:solidFill>
                          <a:srgbClr val="000000"/>
                        </a:solidFill>
                        <a:latin typeface="Agrandir"/>
                        <a:ea typeface="+mn-ea"/>
                        <a:cs typeface="+mn-cs"/>
                      </a:endParaRPr>
                    </a:p>
                    <a:p>
                      <a:pPr algn="l">
                        <a:lnSpc>
                          <a:spcPts val="2240"/>
                        </a:lnSpc>
                        <a:defRPr/>
                      </a:pPr>
                      <a:r>
                        <a:rPr dirty="0" lang="en-US" sz="1600">
                          <a:solidFill>
                            <a:srgbClr val="000000"/>
                          </a:solidFill>
                          <a:latin typeface="Agrandir Bold"/>
                        </a:rPr>
                        <a:t>A2.2: </a:t>
                      </a:r>
                      <a:r>
                        <a:rPr dirty="0" err="1" kern="1200" lang="en-US" sz="1600">
                          <a:solidFill>
                            <a:srgbClr val="000000"/>
                          </a:solidFill>
                          <a:latin typeface="Agrandir"/>
                          <a:ea typeface="+mn-ea"/>
                          <a:cs typeface="+mn-cs"/>
                        </a:rPr>
                        <a:t>Hospitationen</a:t>
                      </a:r>
                      <a:endParaRPr dirty="0" kern="1200" lang="en-US" sz="1600">
                        <a:solidFill>
                          <a:srgbClr val="000000"/>
                        </a:solidFill>
                        <a:latin typeface="Agrandir"/>
                        <a:ea typeface="+mn-ea"/>
                        <a:cs typeface="+mn-cs"/>
                      </a:endParaRPr>
                    </a:p>
                    <a:p>
                      <a:pPr algn="l">
                        <a:lnSpc>
                          <a:spcPts val="2240"/>
                        </a:lnSpc>
                        <a:defRPr/>
                      </a:pPr>
                      <a:r>
                        <a:rPr dirty="0" lang="en-US" sz="1600">
                          <a:solidFill>
                            <a:srgbClr val="000000"/>
                          </a:solidFill>
                          <a:latin typeface="Agrandir Bold"/>
                        </a:rPr>
                        <a:t>A3.1: </a:t>
                      </a:r>
                      <a:r>
                        <a:rPr dirty="0" err="1" kern="1200" lang="en-US" sz="1600">
                          <a:solidFill>
                            <a:srgbClr val="000000"/>
                          </a:solidFill>
                          <a:latin typeface="Agrandir"/>
                          <a:ea typeface="+mn-ea"/>
                          <a:cs typeface="+mn-cs"/>
                        </a:rPr>
                        <a:t>Transnationales</a:t>
                      </a:r>
                      <a:r>
                        <a:rPr dirty="0" kern="1200" lang="en-US" sz="1600">
                          <a:solidFill>
                            <a:srgbClr val="000000"/>
                          </a:solidFill>
                          <a:latin typeface="Agrandir"/>
                          <a:ea typeface="+mn-ea"/>
                          <a:cs typeface="+mn-cs"/>
                        </a:rPr>
                        <a:t> Seminar</a:t>
                      </a:r>
                    </a:p>
                    <a:p>
                      <a:pPr algn="l">
                        <a:lnSpc>
                          <a:spcPts val="2240"/>
                        </a:lnSpc>
                        <a:defRPr/>
                      </a:pPr>
                      <a:r>
                        <a:rPr dirty="0" lang="en-US" sz="1600">
                          <a:solidFill>
                            <a:srgbClr val="000000"/>
                          </a:solidFill>
                          <a:latin typeface="Agrandir Bold"/>
                        </a:rPr>
                        <a:t>A3.2: </a:t>
                      </a:r>
                      <a:r>
                        <a:rPr dirty="0" err="1" kern="1200" lang="en-US" sz="1600">
                          <a:solidFill>
                            <a:srgbClr val="000000"/>
                          </a:solidFill>
                          <a:latin typeface="Agrandir"/>
                          <a:ea typeface="+mn-ea"/>
                          <a:cs typeface="+mn-cs"/>
                        </a:rPr>
                        <a:t>Pilotprojekte</a:t>
                      </a:r>
                      <a:endParaRPr dirty="0" kern="1200" lang="en-US" sz="1600">
                        <a:solidFill>
                          <a:srgbClr val="000000"/>
                        </a:solidFill>
                        <a:latin typeface="Agrandir"/>
                        <a:ea typeface="+mn-ea"/>
                        <a:cs typeface="+mn-cs"/>
                      </a:endParaRPr>
                    </a:p>
                  </a:txBody>
                  <a:tcPr anchor="ctr" marB="76200" marL="76200" marR="76200" marT="76200">
                    <a:lnL algn="ctr" cap="flat" cmpd="sng" w="38100">
                      <a:solidFill>
                        <a:srgbClr val="000000"/>
                      </a:solidFill>
                      <a:prstDash val="solid"/>
                      <a:round/>
                      <a:headEnd len="med" type="none" w="med"/>
                      <a:tailEnd len="med" type="none" w="med"/>
                    </a:lnL>
                    <a:lnR algn="ctr" cap="flat" cmpd="sng" w="38100">
                      <a:solidFill>
                        <a:srgbClr val="000000"/>
                      </a:solidFill>
                      <a:prstDash val="solid"/>
                      <a:round/>
                      <a:headEnd len="med" type="none" w="med"/>
                      <a:tailEnd len="med" type="none" w="med"/>
                    </a:lnR>
                    <a:lnT algn="ctr" cap="flat" cmpd="sng" w="38100">
                      <a:solidFill>
                        <a:srgbClr val="000000"/>
                      </a:solidFill>
                      <a:prstDash val="solid"/>
                      <a:round/>
                      <a:headEnd len="med" type="none" w="med"/>
                      <a:tailEnd len="med" type="none" w="med"/>
                    </a:lnT>
                    <a:lnB algn="ctr" cap="flat" cmpd="sng" w="38100">
                      <a:solidFill>
                        <a:srgbClr val="000000"/>
                      </a:solidFill>
                      <a:prstDash val="solid"/>
                      <a:round/>
                      <a:headEnd len="med" type="none" w="med"/>
                      <a:tailEnd len="med" type="none" w="med"/>
                    </a:lnB>
                    <a:solidFill>
                      <a:srgbClr val="D6FDF6"/>
                    </a:solidFill>
                  </a:tcPr>
                </a:tc>
                <a:tc>
                  <a:txBody>
                    <a:bodyPr/>
                    <a:lstStyle/>
                    <a:p>
                      <a:pPr algn="l">
                        <a:lnSpc>
                          <a:spcPts val="2240"/>
                        </a:lnSpc>
                        <a:defRPr/>
                      </a:pPr>
                      <a:r>
                        <a:rPr dirty="0" lang="de-DE" sz="1600">
                          <a:solidFill>
                            <a:srgbClr val="000000"/>
                          </a:solidFill>
                          <a:latin typeface="Agrandir Bold"/>
                        </a:rPr>
                        <a:t>IND </a:t>
                      </a:r>
                      <a:r>
                        <a:rPr dirty="0" kern="1200" lang="de-DE" sz="1600">
                          <a:solidFill>
                            <a:srgbClr val="000000"/>
                          </a:solidFill>
                          <a:latin typeface="Agrandir"/>
                          <a:ea typeface="+mn-ea"/>
                          <a:cs typeface="+mn-cs"/>
                        </a:rPr>
                        <a:t>Anzahl der </a:t>
                      </a:r>
                      <a:r>
                        <a:rPr dirty="0" err="1" kern="1200" lang="de-DE" sz="1600">
                          <a:solidFill>
                            <a:srgbClr val="000000"/>
                          </a:solidFill>
                          <a:latin typeface="Agrandir"/>
                          <a:ea typeface="+mn-ea"/>
                          <a:cs typeface="+mn-cs"/>
                        </a:rPr>
                        <a:t>Teilnehmer:innen</a:t>
                      </a:r>
                      <a:r>
                        <a:rPr dirty="0" kern="1200" lang="de-DE" sz="1600">
                          <a:solidFill>
                            <a:srgbClr val="000000"/>
                          </a:solidFill>
                          <a:latin typeface="Agrandir"/>
                          <a:ea typeface="+mn-ea"/>
                          <a:cs typeface="+mn-cs"/>
                        </a:rPr>
                        <a:t> an Sitzungen und Seminaren</a:t>
                      </a:r>
                    </a:p>
                    <a:p>
                      <a:pPr algn="l">
                        <a:lnSpc>
                          <a:spcPts val="2240"/>
                        </a:lnSpc>
                        <a:defRPr/>
                      </a:pPr>
                      <a:r>
                        <a:rPr dirty="0" lang="de-DE" sz="1600">
                          <a:solidFill>
                            <a:srgbClr val="000000"/>
                          </a:solidFill>
                          <a:latin typeface="Agrandir Bold"/>
                        </a:rPr>
                        <a:t>IND </a:t>
                      </a:r>
                      <a:r>
                        <a:rPr dirty="0" kern="1200" lang="de-DE" sz="1600">
                          <a:solidFill>
                            <a:srgbClr val="000000"/>
                          </a:solidFill>
                          <a:latin typeface="Agrandir"/>
                          <a:ea typeface="+mn-ea"/>
                          <a:cs typeface="+mn-cs"/>
                        </a:rPr>
                        <a:t>Anzahl der vorgestellten und ausgetauschten </a:t>
                      </a:r>
                      <a:r>
                        <a:rPr dirty="0" err="1" kern="1200" lang="de-DE" sz="1600">
                          <a:solidFill>
                            <a:srgbClr val="000000"/>
                          </a:solidFill>
                          <a:latin typeface="Agrandir"/>
                          <a:ea typeface="+mn-ea"/>
                          <a:cs typeface="+mn-cs"/>
                        </a:rPr>
                        <a:t>Good</a:t>
                      </a:r>
                      <a:r>
                        <a:rPr dirty="0" kern="1200" lang="de-DE" sz="1600">
                          <a:solidFill>
                            <a:srgbClr val="000000"/>
                          </a:solidFill>
                          <a:latin typeface="Agrandir"/>
                          <a:ea typeface="+mn-ea"/>
                          <a:cs typeface="+mn-cs"/>
                        </a:rPr>
                        <a:t> Practices zur Ermittlung neuer Methoden</a:t>
                      </a:r>
                    </a:p>
                    <a:p>
                      <a:pPr algn="l">
                        <a:lnSpc>
                          <a:spcPts val="2240"/>
                        </a:lnSpc>
                        <a:defRPr/>
                      </a:pPr>
                      <a:r>
                        <a:rPr dirty="0" lang="de-DE" sz="1600">
                          <a:solidFill>
                            <a:srgbClr val="000000"/>
                          </a:solidFill>
                          <a:latin typeface="Agrandir Bold"/>
                        </a:rPr>
                        <a:t>IND </a:t>
                      </a:r>
                      <a:r>
                        <a:rPr dirty="0" kern="1200" lang="de-DE" sz="1600">
                          <a:solidFill>
                            <a:srgbClr val="000000"/>
                          </a:solidFill>
                          <a:latin typeface="Agrandir"/>
                          <a:ea typeface="+mn-ea"/>
                          <a:cs typeface="+mn-cs"/>
                        </a:rPr>
                        <a:t>Anzahl der Akteure, die neue Methoden testen</a:t>
                      </a:r>
                      <a:endParaRPr dirty="0" kern="1200" lang="en-US" sz="1600">
                        <a:solidFill>
                          <a:srgbClr val="000000"/>
                        </a:solidFill>
                        <a:latin typeface="Agrandir"/>
                        <a:ea typeface="+mn-ea"/>
                        <a:cs typeface="+mn-cs"/>
                      </a:endParaRPr>
                    </a:p>
                  </a:txBody>
                  <a:tcPr anchor="ctr" marB="76200" marL="76200" marR="76200" marT="76200">
                    <a:lnL algn="ctr" cap="flat" cmpd="sng" w="38100">
                      <a:solidFill>
                        <a:srgbClr val="000000"/>
                      </a:solidFill>
                      <a:prstDash val="solid"/>
                      <a:round/>
                      <a:headEnd len="med" type="none" w="med"/>
                      <a:tailEnd len="med" type="none" w="med"/>
                    </a:lnL>
                    <a:lnR algn="ctr" cap="flat" cmpd="sng" w="38100">
                      <a:solidFill>
                        <a:srgbClr val="000000"/>
                      </a:solidFill>
                      <a:prstDash val="solid"/>
                      <a:round/>
                      <a:headEnd len="med" type="none" w="med"/>
                      <a:tailEnd len="med" type="none" w="med"/>
                    </a:lnR>
                    <a:lnT algn="ctr" cap="flat" cmpd="sng" w="38100">
                      <a:solidFill>
                        <a:srgbClr val="000000"/>
                      </a:solidFill>
                      <a:prstDash val="solid"/>
                      <a:round/>
                      <a:headEnd len="med" type="none" w="med"/>
                      <a:tailEnd len="med" type="none" w="med"/>
                    </a:lnT>
                    <a:lnB algn="ctr" cap="flat" cmpd="sng" w="38100">
                      <a:solidFill>
                        <a:srgbClr val="000000"/>
                      </a:solidFill>
                      <a:prstDash val="solid"/>
                      <a:round/>
                      <a:headEnd len="med" type="none" w="med"/>
                      <a:tailEnd len="med" type="none" w="med"/>
                    </a:lnB>
                    <a:solidFill>
                      <a:srgbClr val="A6ECF8"/>
                    </a:solidFill>
                  </a:tcPr>
                </a:tc>
                <a:tc>
                  <a:txBody>
                    <a:bodyPr/>
                    <a:lstStyle/>
                    <a:p>
                      <a:pPr algn="l">
                        <a:lnSpc>
                          <a:spcPts val="2240"/>
                        </a:lnSpc>
                        <a:defRPr/>
                      </a:pPr>
                      <a:r>
                        <a:rPr dirty="0" lang="de-DE" sz="1600">
                          <a:solidFill>
                            <a:srgbClr val="000000"/>
                          </a:solidFill>
                          <a:latin typeface="Agrandir"/>
                        </a:rPr>
                        <a:t>Liste der </a:t>
                      </a:r>
                      <a:r>
                        <a:rPr dirty="0" err="1" lang="de-DE" sz="1600">
                          <a:solidFill>
                            <a:srgbClr val="000000"/>
                          </a:solidFill>
                          <a:latin typeface="Agrandir"/>
                        </a:rPr>
                        <a:t>Teilnehmer:innen</a:t>
                      </a:r>
                      <a:endParaRPr dirty="0" lang="de-DE" sz="1600">
                        <a:solidFill>
                          <a:srgbClr val="000000"/>
                        </a:solidFill>
                        <a:latin typeface="Agrandir"/>
                      </a:endParaRPr>
                    </a:p>
                    <a:p>
                      <a:pPr algn="l">
                        <a:lnSpc>
                          <a:spcPts val="2240"/>
                        </a:lnSpc>
                        <a:defRPr/>
                      </a:pPr>
                      <a:r>
                        <a:rPr dirty="0" lang="de-DE" sz="1600">
                          <a:solidFill>
                            <a:srgbClr val="000000"/>
                          </a:solidFill>
                          <a:latin typeface="Agrandir"/>
                        </a:rPr>
                        <a:t>Formulare für die Sammlung der eingereichten Akten und Dias</a:t>
                      </a:r>
                    </a:p>
                    <a:p>
                      <a:pPr algn="l">
                        <a:lnSpc>
                          <a:spcPts val="2240"/>
                        </a:lnSpc>
                        <a:defRPr/>
                      </a:pPr>
                      <a:r>
                        <a:rPr dirty="0" lang="de-DE" sz="1600">
                          <a:solidFill>
                            <a:srgbClr val="000000"/>
                          </a:solidFill>
                          <a:latin typeface="Agrandir"/>
                        </a:rPr>
                        <a:t>Fragebögen zur Bewertung</a:t>
                      </a:r>
                      <a:endParaRPr dirty="0" lang="en-US" sz="1600">
                        <a:solidFill>
                          <a:srgbClr val="000000"/>
                        </a:solidFill>
                        <a:latin typeface="Agrandir"/>
                      </a:endParaRPr>
                    </a:p>
                  </a:txBody>
                  <a:tcPr anchor="ctr" marB="76200" marL="76200" marR="76200" marT="76200">
                    <a:lnL algn="ctr" cap="flat" cmpd="sng" w="38100">
                      <a:solidFill>
                        <a:srgbClr val="000000"/>
                      </a:solidFill>
                      <a:prstDash val="solid"/>
                      <a:round/>
                      <a:headEnd len="med" type="none" w="med"/>
                      <a:tailEnd len="med" type="none" w="med"/>
                    </a:lnL>
                    <a:lnR algn="ctr" cap="flat" cmpd="sng" w="38100">
                      <a:solidFill>
                        <a:srgbClr val="000000"/>
                      </a:solidFill>
                      <a:prstDash val="solid"/>
                      <a:round/>
                      <a:headEnd len="med" type="none" w="med"/>
                      <a:tailEnd len="med" type="none" w="med"/>
                    </a:lnR>
                    <a:lnT algn="ctr" cap="flat" cmpd="sng" w="38100">
                      <a:solidFill>
                        <a:srgbClr val="000000"/>
                      </a:solidFill>
                      <a:prstDash val="solid"/>
                      <a:round/>
                      <a:headEnd len="med" type="none" w="med"/>
                      <a:tailEnd len="med" type="none" w="med"/>
                    </a:lnT>
                    <a:lnB algn="ctr" cap="flat" cmpd="sng" w="38100">
                      <a:solidFill>
                        <a:srgbClr val="000000"/>
                      </a:solidFill>
                      <a:prstDash val="solid"/>
                      <a:round/>
                      <a:headEnd len="med" type="none" w="med"/>
                      <a:tailEnd len="med" type="none" w="med"/>
                    </a:lnB>
                    <a:solidFill>
                      <a:srgbClr val="FFFF92"/>
                    </a:solidFill>
                  </a:tcPr>
                </a:tc>
                <a:tc>
                  <a:txBody>
                    <a:bodyPr/>
                    <a:lstStyle/>
                    <a:p>
                      <a:pPr algn="l">
                        <a:lnSpc>
                          <a:spcPts val="2240"/>
                        </a:lnSpc>
                        <a:defRPr/>
                      </a:pPr>
                      <a:r>
                        <a:rPr lang="de-DE" sz="1600">
                          <a:solidFill>
                            <a:srgbClr val="000000"/>
                          </a:solidFill>
                          <a:latin typeface="Agrandir"/>
                        </a:rPr>
                        <a:t>Andere Lehrkräfte sind an einer Teilnahme an dem Experiment interessiert </a:t>
                      </a:r>
                      <a:endParaRPr dirty="0" lang="en-US" sz="1100"/>
                    </a:p>
                  </a:txBody>
                  <a:tcPr anchor="ctr" marB="76200" marL="76200" marR="76200" marT="76200">
                    <a:lnL algn="ctr" cap="flat" cmpd="sng" w="38100">
                      <a:solidFill>
                        <a:srgbClr val="000000"/>
                      </a:solidFill>
                      <a:prstDash val="solid"/>
                      <a:round/>
                      <a:headEnd len="med" type="none" w="med"/>
                      <a:tailEnd len="med" type="none" w="med"/>
                    </a:lnL>
                    <a:lnR algn="ctr" cap="flat" cmpd="sng" w="38100">
                      <a:solidFill>
                        <a:srgbClr val="000000"/>
                      </a:solidFill>
                      <a:prstDash val="solid"/>
                      <a:round/>
                      <a:headEnd len="med" type="none" w="med"/>
                      <a:tailEnd len="med" type="none" w="med"/>
                    </a:lnR>
                    <a:lnT algn="ctr" cap="flat" cmpd="sng" w="38100">
                      <a:solidFill>
                        <a:srgbClr val="000000"/>
                      </a:solidFill>
                      <a:prstDash val="solid"/>
                      <a:round/>
                      <a:headEnd len="med" type="none" w="med"/>
                      <a:tailEnd len="med" type="none" w="med"/>
                    </a:lnT>
                    <a:lnB algn="ctr" cap="flat" cmpd="sng" w="38100">
                      <a:solidFill>
                        <a:srgbClr val="000000"/>
                      </a:solidFill>
                      <a:prstDash val="solid"/>
                      <a:round/>
                      <a:headEnd len="med" type="none" w="med"/>
                      <a:tailEnd len="med" type="none" w="med"/>
                    </a:lnB>
                    <a:solidFill>
                      <a:srgbClr val="DB9BE8"/>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4AAD"/>
        </a:solidFill>
        <a:effectLst/>
      </p:bgPr>
    </p:bg>
    <p:spTree>
      <p:nvGrpSpPr>
        <p:cNvPr id="1" name=""/>
        <p:cNvGrpSpPr/>
        <p:nvPr/>
      </p:nvGrpSpPr>
      <p:grpSpPr>
        <a:xfrm>
          <a:off x="0" y="0"/>
          <a:ext cx="0" cy="0"/>
          <a:chOff x="0" y="0"/>
          <a:chExt cx="0" cy="0"/>
        </a:xfrm>
      </p:grpSpPr>
      <p:sp>
        <p:nvSpPr>
          <p:cNvPr id="2" name="AutoShape 2"/>
          <p:cNvSpPr/>
          <p:nvPr/>
        </p:nvSpPr>
        <p:spPr>
          <a:xfrm rot="5028534">
            <a:off x="6082312" y="-7560544"/>
            <a:ext cx="3692880" cy="22626789"/>
          </a:xfrm>
          <a:prstGeom prst="rect">
            <a:avLst/>
          </a:prstGeom>
          <a:solidFill>
            <a:srgbClr val="6CE8F4"/>
          </a:solidFill>
        </p:spPr>
      </p:sp>
      <p:grpSp>
        <p:nvGrpSpPr>
          <p:cNvPr id="3" name="Group 3"/>
          <p:cNvGrpSpPr/>
          <p:nvPr/>
        </p:nvGrpSpPr>
        <p:grpSpPr>
          <a:xfrm>
            <a:off x="990600" y="1028700"/>
            <a:ext cx="16268700" cy="5448300"/>
            <a:chOff x="0" y="0"/>
            <a:chExt cx="21691600" cy="7264400"/>
          </a:xfrm>
        </p:grpSpPr>
        <p:pic>
          <p:nvPicPr>
            <p:cNvPr id="4" name="Picture 4"/>
            <p:cNvPicPr>
              <a:picLocks noChangeAspect="1"/>
            </p:cNvPicPr>
            <p:nvPr/>
          </p:nvPicPr>
          <p:blipFill>
            <a:blip r:embed="rId2"/>
            <a:srcRect r="22"/>
            <a:stretch>
              <a:fillRect/>
            </a:stretch>
          </p:blipFill>
          <p:spPr>
            <a:xfrm>
              <a:off x="0" y="0"/>
              <a:ext cx="7145867" cy="7264400"/>
            </a:xfrm>
            <a:prstGeom prst="rect">
              <a:avLst/>
            </a:prstGeom>
          </p:spPr>
        </p:pic>
        <p:pic>
          <p:nvPicPr>
            <p:cNvPr id="5" name="Picture 5"/>
            <p:cNvPicPr>
              <a:picLocks noChangeAspect="1"/>
            </p:cNvPicPr>
            <p:nvPr/>
          </p:nvPicPr>
          <p:blipFill>
            <a:blip r:embed="rId3"/>
            <a:srcRect l="93" r="7"/>
            <a:stretch>
              <a:fillRect/>
            </a:stretch>
          </p:blipFill>
          <p:spPr>
            <a:xfrm>
              <a:off x="7272867" y="0"/>
              <a:ext cx="7145867" cy="7264400"/>
            </a:xfrm>
            <a:prstGeom prst="rect">
              <a:avLst/>
            </a:prstGeom>
          </p:spPr>
        </p:pic>
        <p:pic>
          <p:nvPicPr>
            <p:cNvPr id="6" name="Picture 6"/>
            <p:cNvPicPr>
              <a:picLocks noChangeAspect="1"/>
            </p:cNvPicPr>
            <p:nvPr/>
          </p:nvPicPr>
          <p:blipFill>
            <a:blip r:embed="rId4"/>
            <a:srcRect l="35" r="35"/>
            <a:stretch>
              <a:fillRect/>
            </a:stretch>
          </p:blipFill>
          <p:spPr>
            <a:xfrm>
              <a:off x="14545733" y="0"/>
              <a:ext cx="7145867" cy="7264400"/>
            </a:xfrm>
            <a:prstGeom prst="rect">
              <a:avLst/>
            </a:prstGeom>
          </p:spPr>
        </p:pic>
      </p:grpSp>
      <p:sp>
        <p:nvSpPr>
          <p:cNvPr id="7" name="TextBox 7"/>
          <p:cNvSpPr txBox="1"/>
          <p:nvPr/>
        </p:nvSpPr>
        <p:spPr>
          <a:xfrm>
            <a:off x="5121644" y="7628067"/>
            <a:ext cx="8044711" cy="1410643"/>
          </a:xfrm>
          <a:prstGeom prst="rect">
            <a:avLst/>
          </a:prstGeom>
        </p:spPr>
        <p:txBody>
          <a:bodyPr anchor="t" bIns="0" lIns="0" rIns="0" rtlCol="0" tIns="0">
            <a:spAutoFit/>
          </a:bodyPr>
          <a:lstStyle/>
          <a:p>
            <a:pPr algn="ctr" lvl="0">
              <a:lnSpc>
                <a:spcPts val="5499"/>
              </a:lnSpc>
              <a:spcBef>
                <a:spcPct val="0"/>
              </a:spcBef>
            </a:pPr>
            <a:r>
              <a:rPr dirty="0" lang="en-US" spc="144" sz="4999">
                <a:solidFill>
                  <a:srgbClr val="FFFFFF"/>
                </a:solidFill>
                <a:latin typeface="Montserrat Classic Bold"/>
              </a:rPr>
              <a:t>3 SCHLÜSSELELEMENTE</a:t>
            </a:r>
            <a:endParaRPr dirty="0" lang="en-US" spc="144" sz="4999" u="none">
              <a:solidFill>
                <a:srgbClr val="FFFFFF"/>
              </a:solidFill>
              <a:latin typeface="Montserrat Classic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sp>
        <p:nvSpPr>
          <p:cNvPr id="3" name="AutoShape 3"/>
          <p:cNvSpPr/>
          <p:nvPr/>
        </p:nvSpPr>
        <p:spPr>
          <a:xfrm rot="4048819">
            <a:off x="3849332" y="-6145289"/>
            <a:ext cx="10817504" cy="21881650"/>
          </a:xfrm>
          <a:prstGeom prst="rect">
            <a:avLst/>
          </a:prstGeom>
          <a:solidFill>
            <a:srgbClr val="6CE8F4"/>
          </a:solidFill>
        </p:spPr>
      </p:sp>
      <p:grpSp>
        <p:nvGrpSpPr>
          <p:cNvPr id="4" name="Group 4"/>
          <p:cNvGrpSpPr>
            <a:grpSpLocks noChangeAspect="1"/>
          </p:cNvGrpSpPr>
          <p:nvPr/>
        </p:nvGrpSpPr>
        <p:grpSpPr>
          <a:xfrm>
            <a:off x="6093785" y="2520315"/>
            <a:ext cx="6100430" cy="5246370"/>
            <a:chOff x="0" y="0"/>
            <a:chExt cx="6350000" cy="5461000"/>
          </a:xfrm>
        </p:grpSpPr>
        <p:sp>
          <p:nvSpPr>
            <p:cNvPr id="5" name="Freeform 5"/>
            <p:cNvSpPr/>
            <p:nvPr/>
          </p:nvSpPr>
          <p:spPr>
            <a:xfrm>
              <a:off x="59563" y="32385"/>
              <a:ext cx="6230874" cy="5396230"/>
            </a:xfrm>
            <a:custGeom>
              <a:avLst/>
              <a:gdLst/>
              <a:ahLst/>
              <a:cxnLst/>
              <a:rect l="l" t="t" r="r" b="b"/>
              <a:pathLst>
                <a:path w="6230874" h="5396230">
                  <a:moveTo>
                    <a:pt x="3115437" y="0"/>
                  </a:moveTo>
                  <a:lnTo>
                    <a:pt x="0" y="5396230"/>
                  </a:lnTo>
                  <a:lnTo>
                    <a:pt x="6230874" y="5396230"/>
                  </a:lnTo>
                  <a:close/>
                </a:path>
              </a:pathLst>
            </a:custGeom>
            <a:blipFill>
              <a:blip r:embed="rId2"/>
              <a:stretch>
                <a:fillRect l="-77944" t="-48427" r="-77025" b="-47720"/>
              </a:stretch>
            </a:blipFill>
          </p:spPr>
        </p:sp>
      </p:grpSp>
      <p:grpSp>
        <p:nvGrpSpPr>
          <p:cNvPr id="6" name="Group 6"/>
          <p:cNvGrpSpPr/>
          <p:nvPr/>
        </p:nvGrpSpPr>
        <p:grpSpPr>
          <a:xfrm>
            <a:off x="6561936" y="3021173"/>
            <a:ext cx="5164129" cy="4518612"/>
            <a:chOff x="0" y="0"/>
            <a:chExt cx="812800" cy="711200"/>
          </a:xfrm>
        </p:grpSpPr>
        <p:sp>
          <p:nvSpPr>
            <p:cNvPr id="7" name="Freeform 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000000">
                <a:alpha val="0"/>
              </a:srgbClr>
            </a:solidFill>
            <a:ln w="95250">
              <a:solidFill>
                <a:srgbClr val="6CE8F4"/>
              </a:solidFill>
            </a:ln>
          </p:spPr>
        </p:sp>
        <p:sp>
          <p:nvSpPr>
            <p:cNvPr id="8" name="TextBox 8"/>
            <p:cNvSpPr txBox="1"/>
            <p:nvPr/>
          </p:nvSpPr>
          <p:spPr>
            <a:xfrm>
              <a:off x="127000" y="330200"/>
              <a:ext cx="558800" cy="330200"/>
            </a:xfrm>
            <a:prstGeom prst="rect">
              <a:avLst/>
            </a:prstGeom>
          </p:spPr>
          <p:txBody>
            <a:bodyPr lIns="50800" tIns="50800" rIns="50800" bIns="50800" rtlCol="0" anchor="ctr"/>
            <a:lstStyle/>
            <a:p>
              <a:pPr algn="ctr">
                <a:lnSpc>
                  <a:spcPts val="3089"/>
                </a:lnSpc>
              </a:pPr>
              <a:endParaRPr/>
            </a:p>
          </p:txBody>
        </p:sp>
      </p:gr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799625" y="5968041"/>
            <a:ext cx="1197972" cy="1949363"/>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986935" y="1569371"/>
            <a:ext cx="1935764" cy="1901888"/>
          </a:xfrm>
          <a:prstGeom prst="rect">
            <a:avLst/>
          </a:prstGeom>
        </p:spPr>
      </p:pic>
      <p:pic>
        <p:nvPicPr>
          <p:cNvPr id="11" name="Picture 1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954814" y="5684491"/>
            <a:ext cx="2478802" cy="2082194"/>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928509" y="6530936"/>
            <a:ext cx="1595111" cy="1565203"/>
          </a:xfrm>
          <a:prstGeom prst="rect">
            <a:avLst/>
          </a:prstGeom>
        </p:spPr>
      </p:pic>
      <p:sp>
        <p:nvSpPr>
          <p:cNvPr id="13" name="TextBox 13"/>
          <p:cNvSpPr txBox="1"/>
          <p:nvPr/>
        </p:nvSpPr>
        <p:spPr>
          <a:xfrm>
            <a:off x="6077656" y="352226"/>
            <a:ext cx="11440864" cy="1800686"/>
          </a:xfrm>
          <a:prstGeom prst="rect">
            <a:avLst/>
          </a:prstGeom>
        </p:spPr>
        <p:txBody>
          <a:bodyPr lIns="0" tIns="0" rIns="0" bIns="0" rtlCol="0" anchor="t">
            <a:spAutoFit/>
          </a:bodyPr>
          <a:lstStyle/>
          <a:p>
            <a:pPr algn="r">
              <a:lnSpc>
                <a:spcPts val="7368"/>
              </a:lnSpc>
              <a:spcBef>
                <a:spcPct val="0"/>
              </a:spcBef>
            </a:pPr>
            <a:r>
              <a:rPr lang="en-US" sz="5625" spc="163" dirty="0">
                <a:solidFill>
                  <a:srgbClr val="FFFFFF"/>
                </a:solidFill>
                <a:latin typeface="Montserrat Classic Bold"/>
              </a:rPr>
              <a:t> DIE “TRIPLE CONSTRAINT”- THEORIE</a:t>
            </a:r>
          </a:p>
        </p:txBody>
      </p:sp>
      <p:sp>
        <p:nvSpPr>
          <p:cNvPr id="14" name="TextBox 14"/>
          <p:cNvSpPr txBox="1"/>
          <p:nvPr/>
        </p:nvSpPr>
        <p:spPr>
          <a:xfrm>
            <a:off x="10062073" y="2459198"/>
            <a:ext cx="4264283" cy="561975"/>
          </a:xfrm>
          <a:prstGeom prst="rect">
            <a:avLst/>
          </a:prstGeom>
        </p:spPr>
        <p:txBody>
          <a:bodyPr lIns="0" tIns="0" rIns="0" bIns="0" rtlCol="0" anchor="t">
            <a:spAutoFit/>
          </a:bodyPr>
          <a:lstStyle/>
          <a:p>
            <a:pPr>
              <a:lnSpc>
                <a:spcPts val="4320"/>
              </a:lnSpc>
            </a:pPr>
            <a:r>
              <a:rPr lang="en-US" sz="3600" spc="288" dirty="0">
                <a:solidFill>
                  <a:srgbClr val="004AAD"/>
                </a:solidFill>
                <a:latin typeface="Raleway Bold"/>
              </a:rPr>
              <a:t>ZIEL</a:t>
            </a:r>
          </a:p>
        </p:txBody>
      </p:sp>
      <p:sp>
        <p:nvSpPr>
          <p:cNvPr id="15" name="TextBox 15"/>
          <p:cNvSpPr txBox="1"/>
          <p:nvPr/>
        </p:nvSpPr>
        <p:spPr>
          <a:xfrm>
            <a:off x="11108145" y="8077088"/>
            <a:ext cx="4264283" cy="561975"/>
          </a:xfrm>
          <a:prstGeom prst="rect">
            <a:avLst/>
          </a:prstGeom>
        </p:spPr>
        <p:txBody>
          <a:bodyPr lIns="0" tIns="0" rIns="0" bIns="0" rtlCol="0" anchor="t">
            <a:spAutoFit/>
          </a:bodyPr>
          <a:lstStyle/>
          <a:p>
            <a:pPr>
              <a:lnSpc>
                <a:spcPts val="4320"/>
              </a:lnSpc>
            </a:pPr>
            <a:r>
              <a:rPr lang="en-US" sz="3600" spc="288" dirty="0">
                <a:solidFill>
                  <a:srgbClr val="004AAD"/>
                </a:solidFill>
                <a:latin typeface="Raleway Bold"/>
              </a:rPr>
              <a:t>RESSOURCEN</a:t>
            </a:r>
          </a:p>
        </p:txBody>
      </p:sp>
      <p:sp>
        <p:nvSpPr>
          <p:cNvPr id="16" name="TextBox 16"/>
          <p:cNvSpPr txBox="1"/>
          <p:nvPr/>
        </p:nvSpPr>
        <p:spPr>
          <a:xfrm>
            <a:off x="2733314" y="8077088"/>
            <a:ext cx="4264283" cy="561975"/>
          </a:xfrm>
          <a:prstGeom prst="rect">
            <a:avLst/>
          </a:prstGeom>
        </p:spPr>
        <p:txBody>
          <a:bodyPr lIns="0" tIns="0" rIns="0" bIns="0" rtlCol="0" anchor="t">
            <a:spAutoFit/>
          </a:bodyPr>
          <a:lstStyle/>
          <a:p>
            <a:pPr marL="0" lvl="0" indent="0" algn="r">
              <a:lnSpc>
                <a:spcPts val="4320"/>
              </a:lnSpc>
              <a:spcBef>
                <a:spcPct val="0"/>
              </a:spcBef>
            </a:pPr>
            <a:r>
              <a:rPr lang="en-US" sz="3600" spc="288" dirty="0">
                <a:solidFill>
                  <a:srgbClr val="004AAD"/>
                </a:solidFill>
                <a:latin typeface="Raleway Bold"/>
              </a:rPr>
              <a:t>ZEIT</a:t>
            </a:r>
            <a:endParaRPr lang="en-US" sz="3600" u="none" spc="288" dirty="0">
              <a:solidFill>
                <a:srgbClr val="004AAD"/>
              </a:solidFill>
              <a:latin typeface="Raleway 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sp>
        <p:nvSpPr>
          <p:cNvPr id="3" name="AutoShape 3"/>
          <p:cNvSpPr/>
          <p:nvPr/>
        </p:nvSpPr>
        <p:spPr>
          <a:xfrm rot="4048819">
            <a:off x="3849332" y="-6145289"/>
            <a:ext cx="10817504" cy="21881650"/>
          </a:xfrm>
          <a:prstGeom prst="rect">
            <a:avLst/>
          </a:prstGeom>
          <a:solidFill>
            <a:srgbClr val="6CE8F4"/>
          </a:solidFill>
        </p:spPr>
      </p:sp>
      <p:sp>
        <p:nvSpPr>
          <p:cNvPr id="4" name="TextBox 4"/>
          <p:cNvSpPr txBox="1"/>
          <p:nvPr/>
        </p:nvSpPr>
        <p:spPr>
          <a:xfrm>
            <a:off x="1896670" y="3527594"/>
            <a:ext cx="14722829" cy="4103688"/>
          </a:xfrm>
          <a:prstGeom prst="rect">
            <a:avLst/>
          </a:prstGeom>
        </p:spPr>
        <p:txBody>
          <a:bodyPr lIns="0" tIns="0" rIns="0" bIns="0" rtlCol="0" anchor="t">
            <a:spAutoFit/>
          </a:bodyPr>
          <a:lstStyle/>
          <a:p>
            <a:pPr algn="ctr">
              <a:lnSpc>
                <a:spcPts val="6379"/>
              </a:lnSpc>
            </a:pPr>
            <a:r>
              <a:rPr lang="de-DE" sz="5799" spc="173" dirty="0">
                <a:solidFill>
                  <a:srgbClr val="004AAD"/>
                </a:solidFill>
                <a:latin typeface="Raleway Bold Italics"/>
              </a:rPr>
              <a:t>Ein Projekt ist eine Reihe von Aktivitäten, die darauf abzielen, klar definierte Ziele innerhalb eines bestimmten Zeitraums und mit einem festgelegten Budget zu erreichen.</a:t>
            </a:r>
            <a:endParaRPr lang="en-US" sz="5799" spc="173" dirty="0">
              <a:solidFill>
                <a:srgbClr val="004AAD"/>
              </a:solidFill>
              <a:latin typeface="Raleway Bold Italics"/>
            </a:endParaRPr>
          </a:p>
        </p:txBody>
      </p:sp>
      <p:sp>
        <p:nvSpPr>
          <p:cNvPr id="5" name="TextBox 5"/>
          <p:cNvSpPr txBox="1"/>
          <p:nvPr/>
        </p:nvSpPr>
        <p:spPr>
          <a:xfrm>
            <a:off x="4489718" y="2182254"/>
            <a:ext cx="8871658" cy="561975"/>
          </a:xfrm>
          <a:prstGeom prst="rect">
            <a:avLst/>
          </a:prstGeom>
        </p:spPr>
        <p:txBody>
          <a:bodyPr lIns="0" tIns="0" rIns="0" bIns="0" rtlCol="0" anchor="t">
            <a:spAutoFit/>
          </a:bodyPr>
          <a:lstStyle/>
          <a:p>
            <a:pPr algn="ctr">
              <a:lnSpc>
                <a:spcPts val="4320"/>
              </a:lnSpc>
            </a:pPr>
            <a:r>
              <a:rPr lang="en-US" sz="3600" spc="288">
                <a:solidFill>
                  <a:srgbClr val="004AAD"/>
                </a:solidFill>
                <a:latin typeface="Raleway Bold"/>
              </a:rPr>
              <a:t>DEFINITION</a:t>
            </a:r>
          </a:p>
        </p:txBody>
      </p:sp>
      <p:sp>
        <p:nvSpPr>
          <p:cNvPr id="6" name="TextBox 6"/>
          <p:cNvSpPr txBox="1"/>
          <p:nvPr/>
        </p:nvSpPr>
        <p:spPr>
          <a:xfrm>
            <a:off x="4489718" y="7720330"/>
            <a:ext cx="8871658" cy="547370"/>
          </a:xfrm>
          <a:prstGeom prst="rect">
            <a:avLst/>
          </a:prstGeom>
        </p:spPr>
        <p:txBody>
          <a:bodyPr lIns="0" tIns="0" rIns="0" bIns="0" rtlCol="0" anchor="t">
            <a:spAutoFit/>
          </a:bodyPr>
          <a:lstStyle/>
          <a:p>
            <a:pPr algn="ctr">
              <a:lnSpc>
                <a:spcPts val="4480"/>
              </a:lnSpc>
            </a:pPr>
            <a:r>
              <a:rPr lang="en-US" sz="3200" spc="288" dirty="0">
                <a:solidFill>
                  <a:srgbClr val="004AAD"/>
                </a:solidFill>
                <a:latin typeface="Raleway Bold Italics"/>
              </a:rPr>
              <a:t>European Commission</a:t>
            </a:r>
          </a:p>
        </p:txBody>
      </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56205" y="1258893"/>
            <a:ext cx="2385851" cy="1884822"/>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4479285" y="7128383"/>
            <a:ext cx="2385851" cy="188482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CE8F4"/>
        </a:solidFill>
        <a:effectLst/>
      </p:bgPr>
    </p:bg>
    <p:spTree>
      <p:nvGrpSpPr>
        <p:cNvPr id="1" name=""/>
        <p:cNvGrpSpPr/>
        <p:nvPr/>
      </p:nvGrpSpPr>
      <p:grpSpPr>
        <a:xfrm>
          <a:off x="0" y="0"/>
          <a:ext cx="0" cy="0"/>
          <a:chOff x="0" y="0"/>
          <a:chExt cx="0" cy="0"/>
        </a:xfrm>
      </p:grpSpPr>
      <p:sp>
        <p:nvSpPr>
          <p:cNvPr id="2" name="AutoShape 2"/>
          <p:cNvSpPr/>
          <p:nvPr/>
        </p:nvSpPr>
        <p:spPr>
          <a:xfrm rot="706917">
            <a:off x="9780956" y="-1629442"/>
            <a:ext cx="9622125" cy="13058626"/>
          </a:xfrm>
          <a:prstGeom prst="rect">
            <a:avLst/>
          </a:prstGeom>
          <a:solidFill>
            <a:srgbClr val="004AAD"/>
          </a:solidFill>
        </p:spPr>
      </p:sp>
      <p:pic>
        <p:nvPicPr>
          <p:cNvPr id="3" name="Picture 3"/>
          <p:cNvPicPr>
            <a:picLocks noChangeAspect="1"/>
          </p:cNvPicPr>
          <p:nvPr/>
        </p:nvPicPr>
        <p:blipFill>
          <a:blip r:embed="rId2"/>
          <a:srcRect/>
          <a:stretch>
            <a:fillRect/>
          </a:stretch>
        </p:blipFill>
        <p:spPr>
          <a:xfrm rot="-4555235">
            <a:off x="759501" y="2846101"/>
            <a:ext cx="8522697" cy="4682349"/>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856006" y="3905158"/>
            <a:ext cx="944977" cy="994712"/>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979717" y="5490065"/>
            <a:ext cx="944977" cy="994712"/>
          </a:xfrm>
          <a:prstGeom prst="rect">
            <a:avLst/>
          </a:prstGeom>
        </p:spPr>
      </p:pic>
      <p:sp>
        <p:nvSpPr>
          <p:cNvPr id="6" name="TextBox 6"/>
          <p:cNvSpPr txBox="1"/>
          <p:nvPr/>
        </p:nvSpPr>
        <p:spPr>
          <a:xfrm>
            <a:off x="10274086" y="3533098"/>
            <a:ext cx="6985214" cy="1681099"/>
          </a:xfrm>
          <a:prstGeom prst="rect">
            <a:avLst/>
          </a:prstGeom>
        </p:spPr>
        <p:txBody>
          <a:bodyPr lIns="0" tIns="0" rIns="0" bIns="0" rtlCol="0" anchor="t">
            <a:spAutoFit/>
          </a:bodyPr>
          <a:lstStyle/>
          <a:p>
            <a:pPr algn="r">
              <a:lnSpc>
                <a:spcPts val="6608"/>
              </a:lnSpc>
            </a:pPr>
            <a:r>
              <a:rPr lang="de-DE" sz="5600" spc="324" dirty="0">
                <a:solidFill>
                  <a:srgbClr val="6CE8F4"/>
                </a:solidFill>
                <a:latin typeface="Hussar Bold Bold Italics"/>
              </a:rPr>
              <a:t>JEDES PROJEKT IST EIN PROZESS</a:t>
            </a:r>
            <a:endParaRPr lang="en-US" sz="5600" spc="324" dirty="0">
              <a:solidFill>
                <a:srgbClr val="6CE8F4"/>
              </a:solidFill>
              <a:latin typeface="Hussar Bold Bold Italics"/>
            </a:endParaRPr>
          </a:p>
        </p:txBody>
      </p:sp>
      <p:sp>
        <p:nvSpPr>
          <p:cNvPr id="7" name="TextBox 7"/>
          <p:cNvSpPr txBox="1"/>
          <p:nvPr/>
        </p:nvSpPr>
        <p:spPr>
          <a:xfrm>
            <a:off x="10274086" y="5995676"/>
            <a:ext cx="6985214" cy="1410643"/>
          </a:xfrm>
          <a:prstGeom prst="rect">
            <a:avLst/>
          </a:prstGeom>
        </p:spPr>
        <p:txBody>
          <a:bodyPr lIns="0" tIns="0" rIns="0" bIns="0" rtlCol="0" anchor="t">
            <a:spAutoFit/>
          </a:bodyPr>
          <a:lstStyle/>
          <a:p>
            <a:pPr algn="r">
              <a:lnSpc>
                <a:spcPts val="5499"/>
              </a:lnSpc>
            </a:pPr>
            <a:r>
              <a:rPr lang="de-DE" sz="4999" spc="449" dirty="0">
                <a:solidFill>
                  <a:srgbClr val="FFFFFF"/>
                </a:solidFill>
                <a:latin typeface="Raleway Italics"/>
              </a:rPr>
              <a:t>Was kommt zuerst?</a:t>
            </a:r>
          </a:p>
          <a:p>
            <a:pPr algn="r">
              <a:lnSpc>
                <a:spcPts val="5499"/>
              </a:lnSpc>
            </a:pPr>
            <a:r>
              <a:rPr lang="de-DE" sz="4999" spc="449" dirty="0">
                <a:solidFill>
                  <a:srgbClr val="FFFFFF"/>
                </a:solidFill>
                <a:latin typeface="Raleway Italics"/>
              </a:rPr>
              <a:t>Was kommt danach?</a:t>
            </a:r>
            <a:endParaRPr lang="en-US" sz="4999" spc="449" dirty="0">
              <a:solidFill>
                <a:srgbClr val="FFFFFF"/>
              </a:solidFill>
              <a:latin typeface="Raleway Itali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sp>
        <p:nvSpPr>
          <p:cNvPr id="3" name="AutoShape 3"/>
          <p:cNvSpPr/>
          <p:nvPr/>
        </p:nvSpPr>
        <p:spPr>
          <a:xfrm rot="4048819">
            <a:off x="3849332" y="-6145289"/>
            <a:ext cx="10817504" cy="21881650"/>
          </a:xfrm>
          <a:prstGeom prst="rect">
            <a:avLst/>
          </a:prstGeom>
          <a:solidFill>
            <a:srgbClr val="6CE8F4"/>
          </a:solidFill>
        </p:spPr>
      </p:sp>
      <p:sp>
        <p:nvSpPr>
          <p:cNvPr id="4" name="TextBox 4"/>
          <p:cNvSpPr txBox="1"/>
          <p:nvPr/>
        </p:nvSpPr>
        <p:spPr>
          <a:xfrm>
            <a:off x="0" y="3257197"/>
            <a:ext cx="18288000" cy="2476496"/>
          </a:xfrm>
          <a:prstGeom prst="rect">
            <a:avLst/>
          </a:prstGeom>
        </p:spPr>
        <p:txBody>
          <a:bodyPr lIns="0" tIns="0" rIns="0" bIns="0" rtlCol="0" anchor="t">
            <a:spAutoFit/>
          </a:bodyPr>
          <a:lstStyle/>
          <a:p>
            <a:pPr algn="ctr">
              <a:lnSpc>
                <a:spcPts val="9825"/>
              </a:lnSpc>
            </a:pPr>
            <a:r>
              <a:rPr lang="en-US" sz="7500" spc="217" dirty="0">
                <a:solidFill>
                  <a:srgbClr val="004AAD"/>
                </a:solidFill>
                <a:latin typeface="Montserrat Classic Bold"/>
              </a:rPr>
              <a:t>PROJECT CYCLE MANAGEMENT</a:t>
            </a:r>
            <a:r>
              <a:rPr lang="en-US" sz="7500" spc="217" dirty="0">
                <a:solidFill>
                  <a:srgbClr val="FFFFFF"/>
                </a:solidFill>
                <a:latin typeface="Montserrat Classic Bold"/>
              </a:rPr>
              <a:t> </a:t>
            </a:r>
          </a:p>
          <a:p>
            <a:pPr algn="ctr">
              <a:lnSpc>
                <a:spcPts val="9825"/>
              </a:lnSpc>
              <a:spcBef>
                <a:spcPct val="0"/>
              </a:spcBef>
            </a:pPr>
            <a:r>
              <a:rPr lang="en-US" sz="7500" spc="217" dirty="0">
                <a:solidFill>
                  <a:srgbClr val="FFFFFF"/>
                </a:solidFill>
                <a:latin typeface="Montserrat Classic"/>
              </a:rPr>
              <a:t>IST EINE ANTWORT!</a:t>
            </a:r>
          </a:p>
        </p:txBody>
      </p:sp>
      <p:sp>
        <p:nvSpPr>
          <p:cNvPr id="5" name="TextBox 5"/>
          <p:cNvSpPr txBox="1"/>
          <p:nvPr/>
        </p:nvSpPr>
        <p:spPr>
          <a:xfrm>
            <a:off x="3604981" y="6234773"/>
            <a:ext cx="11306205" cy="2693045"/>
          </a:xfrm>
          <a:prstGeom prst="rect">
            <a:avLst/>
          </a:prstGeom>
        </p:spPr>
        <p:txBody>
          <a:bodyPr wrap="square" lIns="0" tIns="0" rIns="0" bIns="0" rtlCol="0" anchor="t">
            <a:spAutoFit/>
          </a:bodyPr>
          <a:lstStyle/>
          <a:p>
            <a:pPr lvl="0" algn="ctr">
              <a:lnSpc>
                <a:spcPts val="4248"/>
              </a:lnSpc>
              <a:spcBef>
                <a:spcPct val="0"/>
              </a:spcBef>
            </a:pPr>
            <a:r>
              <a:rPr lang="de-DE" sz="3600" spc="208" dirty="0">
                <a:solidFill>
                  <a:srgbClr val="004AAD"/>
                </a:solidFill>
                <a:latin typeface="Agrandir Medium Bold"/>
              </a:rPr>
              <a:t>Project Cycle Management (PCM) ist eine Methodik für die Managementaktivitäten und Entscheidungsverfahren, die während des Lebenszyklus eines Projekts eingesetzt werden.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3B803C22FA7AC48B236EBA00E734D5C" ma:contentTypeVersion="17" ma:contentTypeDescription="Create a new document." ma:contentTypeScope="" ma:versionID="10b7bda1fb8c77a8e808035476e16fb8">
  <xsd:schema xmlns:xsd="http://www.w3.org/2001/XMLSchema" xmlns:xs="http://www.w3.org/2001/XMLSchema" xmlns:p="http://schemas.microsoft.com/office/2006/metadata/properties" xmlns:ns2="6e44e964-48d0-4779-8b8f-6a641ac1b559" xmlns:ns3="5f403f63-3060-4a89-9c03-8c108013da02" targetNamespace="http://schemas.microsoft.com/office/2006/metadata/properties" ma:root="true" ma:fieldsID="78c584266f0e08f129cd76bd6febaeb3" ns2:_="" ns3:_="">
    <xsd:import namespace="6e44e964-48d0-4779-8b8f-6a641ac1b559"/>
    <xsd:import namespace="5f403f63-3060-4a89-9c03-8c108013da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ObjectDetectorVersion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44e964-48d0-4779-8b8f-6a641ac1b5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354e0fc-0c0e-4baf-aa99-fb28232fb90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f403f63-3060-4a89-9c03-8c108013da0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a298c4d8-52db-4bf6-a2ac-2d8627d92ecb}" ma:internalName="TaxCatchAll" ma:showField="CatchAllData" ma:web="5f403f63-3060-4a89-9c03-8c108013da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9D5F3D-AEF2-4166-B84F-D8C6FBC55EC3}">
  <ds:schemaRefs>
    <ds:schemaRef ds:uri="http://schemas.microsoft.com/sharepoint/v3/contenttype/forms"/>
  </ds:schemaRefs>
</ds:datastoreItem>
</file>

<file path=customXml/itemProps2.xml><?xml version="1.0" encoding="utf-8"?>
<ds:datastoreItem xmlns:ds="http://schemas.openxmlformats.org/officeDocument/2006/customXml" ds:itemID="{57DBA647-E146-4075-B9B0-CC3FCE72BC29}"/>
</file>

<file path=docProps/app.xml><?xml version="1.0" encoding="utf-8"?>
<Properties xmlns="http://schemas.openxmlformats.org/officeDocument/2006/extended-properties" xmlns:vt="http://schemas.openxmlformats.org/officeDocument/2006/docPropsVTypes">
  <TotalTime>3</TotalTime>
  <Words>1632</Words>
  <Application>Microsoft Office PowerPoint</Application>
  <PresentationFormat>Custom</PresentationFormat>
  <Paragraphs>261</Paragraphs>
  <Slides>47</Slides>
  <Notes>1</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47</vt:i4>
      </vt:variant>
    </vt:vector>
  </HeadingPairs>
  <TitlesOfParts>
    <vt:vector size="68" baseType="lpstr">
      <vt:lpstr>Raleway Italics</vt:lpstr>
      <vt:lpstr>Open Sans Extra Bold</vt:lpstr>
      <vt:lpstr>Montserrat Classic</vt:lpstr>
      <vt:lpstr>Agrandir Medium Bold</vt:lpstr>
      <vt:lpstr>Agrandir</vt:lpstr>
      <vt:lpstr>Permanent Marker</vt:lpstr>
      <vt:lpstr>Hussar Ekologiczy Italics</vt:lpstr>
      <vt:lpstr>Ranga</vt:lpstr>
      <vt:lpstr>Raleway Bold Italics</vt:lpstr>
      <vt:lpstr>Raleway Bold</vt:lpstr>
      <vt:lpstr>Agrandir Bold</vt:lpstr>
      <vt:lpstr>League Spartan Bold</vt:lpstr>
      <vt:lpstr>Montserrat Classic Bold</vt:lpstr>
      <vt:lpstr>WC Mano Negra Bold</vt:lpstr>
      <vt:lpstr>Raleway</vt:lpstr>
      <vt:lpstr>Hussar Bold Bold Italics</vt:lpstr>
      <vt:lpstr>Calibri</vt:lpstr>
      <vt:lpstr>Arial</vt:lpstr>
      <vt:lpstr>Hussar Bold</vt:lpstr>
      <vt:lpstr>Agrandir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 2 Intro+Phase1+Phase 2</dc:title>
  <dc:creator>Thorn Jasmine</dc:creator>
  <cp:lastModifiedBy>Alessia Mereu</cp:lastModifiedBy>
  <cp:revision>23</cp:revision>
  <dcterms:created xsi:type="dcterms:W3CDTF">2006-08-16T00:00:00Z</dcterms:created>
  <dcterms:modified xsi:type="dcterms:W3CDTF">2023-09-20T08:32:04Z</dcterms:modified>
  <dc:identifier>DAFgiObr1yw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7865191</vt:lpwstr>
  </property>
  <property fmtid="{D5CDD505-2E9C-101B-9397-08002B2CF9AE}" name="NXPowerLiteSettings" pid="3">
    <vt:lpwstr>F7000400038000</vt:lpwstr>
  </property>
  <property fmtid="{D5CDD505-2E9C-101B-9397-08002B2CF9AE}" name="NXPowerLiteVersion" pid="4">
    <vt:lpwstr>S10.0.0</vt:lpwstr>
  </property>
</Properties>
</file>